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59" r:id="rId4"/>
    <p:sldId id="260" r:id="rId5"/>
    <p:sldId id="281" r:id="rId6"/>
    <p:sldId id="268" r:id="rId7"/>
    <p:sldId id="267" r:id="rId8"/>
    <p:sldId id="265" r:id="rId9"/>
    <p:sldId id="280" r:id="rId10"/>
    <p:sldId id="266" r:id="rId11"/>
    <p:sldId id="269" r:id="rId12"/>
    <p:sldId id="270" r:id="rId13"/>
    <p:sldId id="271" r:id="rId14"/>
    <p:sldId id="272" r:id="rId15"/>
    <p:sldId id="273" r:id="rId16"/>
    <p:sldId id="274" r:id="rId17"/>
    <p:sldId id="275" r:id="rId18"/>
    <p:sldId id="276" r:id="rId19"/>
    <p:sldId id="277" r:id="rId20"/>
    <p:sldId id="278"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772AE8"/>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79" autoAdjust="0"/>
    <p:restoredTop sz="94660"/>
  </p:normalViewPr>
  <p:slideViewPr>
    <p:cSldViewPr>
      <p:cViewPr>
        <p:scale>
          <a:sx n="86" d="100"/>
          <a:sy n="86" d="100"/>
        </p:scale>
        <p:origin x="-67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E6A6A0-7448-4281-9018-364C0961B087}" type="datetimeFigureOut">
              <a:rPr lang="en-US" smtClean="0"/>
              <a:pPr/>
              <a:t>3/9/2021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E75B60-599B-4002-B46C-06C4A0DC4850}" type="slidenum">
              <a:rPr lang="en-US" smtClean="0"/>
              <a:pPr/>
              <a:t>‹#›</a:t>
            </a:fld>
            <a:endParaRPr lang="en-US"/>
          </a:p>
        </p:txBody>
      </p:sp>
    </p:spTree>
    <p:extLst>
      <p:ext uri="{BB962C8B-B14F-4D97-AF65-F5344CB8AC3E}">
        <p14:creationId xmlns:p14="http://schemas.microsoft.com/office/powerpoint/2010/main" val="2886521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E75B60-599B-4002-B46C-06C4A0DC4850}" type="slidenum">
              <a:rPr lang="en-US" smtClean="0"/>
              <a:pPr/>
              <a:t>2</a:t>
            </a:fld>
            <a:endParaRPr lang="en-US"/>
          </a:p>
        </p:txBody>
      </p:sp>
    </p:spTree>
    <p:extLst>
      <p:ext uri="{BB962C8B-B14F-4D97-AF65-F5344CB8AC3E}">
        <p14:creationId xmlns:p14="http://schemas.microsoft.com/office/powerpoint/2010/main" val="413169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E75B60-599B-4002-B46C-06C4A0DC4850}"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E75B60-599B-4002-B46C-06C4A0DC4850}"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D85C8956-6F7C-4C44-A504-241DB7B7F9B7}" type="datetimeFigureOut">
              <a:rPr lang="en-US" smtClean="0"/>
              <a:pPr/>
              <a:t>3/9/2021</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932413FF-449C-434C-AEC1-71952D8769C1}"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5C8956-6F7C-4C44-A504-241DB7B7F9B7}" type="datetimeFigureOut">
              <a:rPr lang="en-US" smtClean="0"/>
              <a:pPr/>
              <a:t>3/9/2021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32413FF-449C-434C-AEC1-71952D8769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5C8956-6F7C-4C44-A504-241DB7B7F9B7}" type="datetimeFigureOut">
              <a:rPr lang="en-US" smtClean="0"/>
              <a:pPr/>
              <a:t>3/9/2021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32413FF-449C-434C-AEC1-71952D8769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85C8956-6F7C-4C44-A504-241DB7B7F9B7}" type="datetimeFigureOut">
              <a:rPr lang="en-US" smtClean="0"/>
              <a:pPr/>
              <a:t>3/9/2021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32413FF-449C-434C-AEC1-71952D8769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85C8956-6F7C-4C44-A504-241DB7B7F9B7}" type="datetimeFigureOut">
              <a:rPr lang="en-US" smtClean="0"/>
              <a:pPr/>
              <a:t>3/9/2021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32413FF-449C-434C-AEC1-71952D8769C1}"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85C8956-6F7C-4C44-A504-241DB7B7F9B7}" type="datetimeFigureOut">
              <a:rPr lang="en-US" smtClean="0"/>
              <a:pPr/>
              <a:t>3/9/2021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32413FF-449C-434C-AEC1-71952D8769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85C8956-6F7C-4C44-A504-241DB7B7F9B7}" type="datetimeFigureOut">
              <a:rPr lang="en-US" smtClean="0"/>
              <a:pPr/>
              <a:t>3/9/2021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32413FF-449C-434C-AEC1-71952D8769C1}"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85C8956-6F7C-4C44-A504-241DB7B7F9B7}" type="datetimeFigureOut">
              <a:rPr lang="en-US" smtClean="0"/>
              <a:pPr/>
              <a:t>3/9/2021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32413FF-449C-434C-AEC1-71952D8769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85C8956-6F7C-4C44-A504-241DB7B7F9B7}" type="datetimeFigureOut">
              <a:rPr lang="en-US" smtClean="0"/>
              <a:pPr/>
              <a:t>3/9/2021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32413FF-449C-434C-AEC1-71952D8769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85C8956-6F7C-4C44-A504-241DB7B7F9B7}" type="datetimeFigureOut">
              <a:rPr lang="en-US" smtClean="0"/>
              <a:pPr/>
              <a:t>3/9/2021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32413FF-449C-434C-AEC1-71952D8769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D85C8956-6F7C-4C44-A504-241DB7B7F9B7}" type="datetimeFigureOut">
              <a:rPr lang="en-US" smtClean="0"/>
              <a:pPr/>
              <a:t>3/9/2021</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932413FF-449C-434C-AEC1-71952D8769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D85C8956-6F7C-4C44-A504-241DB7B7F9B7}" type="datetimeFigureOut">
              <a:rPr lang="en-US" smtClean="0"/>
              <a:pPr/>
              <a:t>3/9/2021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932413FF-449C-434C-AEC1-71952D8769C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5334000"/>
            <a:ext cx="8839200" cy="1295400"/>
          </a:xfrm>
          <a:solidFill>
            <a:schemeClr val="tx2">
              <a:lumMod val="20000"/>
              <a:lumOff val="80000"/>
            </a:schemeClr>
          </a:solidFill>
        </p:spPr>
        <p:style>
          <a:lnRef idx="2">
            <a:schemeClr val="accent2"/>
          </a:lnRef>
          <a:fillRef idx="1">
            <a:schemeClr val="lt1"/>
          </a:fillRef>
          <a:effectRef idx="0">
            <a:schemeClr val="accent2"/>
          </a:effectRef>
          <a:fontRef idx="minor">
            <a:schemeClr val="dk1"/>
          </a:fontRef>
        </p:style>
        <p:txBody>
          <a:bodyPr>
            <a:noAutofit/>
          </a:bodyPr>
          <a:lstStyle/>
          <a:p>
            <a:pPr algn="ctr"/>
            <a:r>
              <a:rPr lang="bn-BD" sz="8800" b="1" dirty="0" smtClean="0">
                <a:ln>
                  <a:solidFill>
                    <a:srgbClr val="FFFF00"/>
                  </a:solidFill>
                </a:ln>
                <a:solidFill>
                  <a:srgbClr val="FF0000"/>
                </a:solidFill>
                <a:latin typeface="NikoshBAN" pitchFamily="2" charset="0"/>
                <a:cs typeface="NikoshBAN" pitchFamily="2" charset="0"/>
              </a:rPr>
              <a:t>শুভেচ্ছা</a:t>
            </a:r>
            <a:r>
              <a:rPr lang="en-US" sz="8800" b="1" dirty="0" smtClean="0">
                <a:ln>
                  <a:solidFill>
                    <a:srgbClr val="FFFF00"/>
                  </a:solidFill>
                </a:ln>
                <a:solidFill>
                  <a:srgbClr val="FF0000"/>
                </a:solidFill>
                <a:latin typeface="NikoshBAN" pitchFamily="2" charset="0"/>
                <a:cs typeface="NikoshBAN" pitchFamily="2" charset="0"/>
              </a:rPr>
              <a:t> </a:t>
            </a:r>
            <a:r>
              <a:rPr lang="en-US" sz="8800" b="1" dirty="0" err="1" smtClean="0">
                <a:ln>
                  <a:solidFill>
                    <a:srgbClr val="FFFF00"/>
                  </a:solidFill>
                </a:ln>
                <a:solidFill>
                  <a:srgbClr val="FF0000"/>
                </a:solidFill>
                <a:latin typeface="SutonnyMJ" pitchFamily="2" charset="0"/>
                <a:cs typeface="SutonnyMJ" pitchFamily="2" charset="0"/>
              </a:rPr>
              <a:t>mevB‡K</a:t>
            </a:r>
            <a:endParaRPr lang="en-US" sz="8800" b="1" dirty="0">
              <a:ln>
                <a:solidFill>
                  <a:srgbClr val="FFFF00"/>
                </a:solidFill>
              </a:ln>
              <a:solidFill>
                <a:srgbClr val="FF0000"/>
              </a:solidFill>
              <a:latin typeface="NikoshBAN" pitchFamily="2" charset="0"/>
              <a:cs typeface="NikoshBAN" pitchFamily="2" charset="0"/>
            </a:endParaRPr>
          </a:p>
        </p:txBody>
      </p:sp>
      <p:pic>
        <p:nvPicPr>
          <p:cNvPr id="5" name="Picture 4" descr="55.jpg"/>
          <p:cNvPicPr>
            <a:picLocks noChangeAspect="1"/>
          </p:cNvPicPr>
          <p:nvPr/>
        </p:nvPicPr>
        <p:blipFill>
          <a:blip r:embed="rId2"/>
          <a:stretch>
            <a:fillRect/>
          </a:stretch>
        </p:blipFill>
        <p:spPr>
          <a:xfrm>
            <a:off x="152400" y="228600"/>
            <a:ext cx="8839200" cy="4724400"/>
          </a:xfrm>
          <a:prstGeom prst="rect">
            <a:avLst/>
          </a:prstGeom>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bn-BD" sz="6600" dirty="0" smtClean="0">
                <a:latin typeface="NikoshBAN" pitchFamily="2" charset="0"/>
                <a:cs typeface="NikoshBAN" pitchFamily="2" charset="0"/>
              </a:rPr>
              <a:t>কি-বোর্ড</a:t>
            </a:r>
            <a:endParaRPr lang="en-US" sz="6600" dirty="0">
              <a:latin typeface="NikoshBAN" pitchFamily="2" charset="0"/>
              <a:cs typeface="NikoshBAN" pitchFamily="2" charset="0"/>
            </a:endParaRPr>
          </a:p>
        </p:txBody>
      </p:sp>
      <p:sp>
        <p:nvSpPr>
          <p:cNvPr id="4" name="Text Placeholder 3"/>
          <p:cNvSpPr>
            <a:spLocks noGrp="1"/>
          </p:cNvSpPr>
          <p:nvPr>
            <p:ph type="body" idx="2"/>
          </p:nvPr>
        </p:nvSpPr>
        <p:spPr>
          <a:xfrm>
            <a:off x="533400" y="1143000"/>
            <a:ext cx="2971800" cy="5118100"/>
          </a:xfrm>
        </p:spPr>
        <p:txBody>
          <a:bodyPr>
            <a:noAutofit/>
          </a:bodyPr>
          <a:lstStyle/>
          <a:p>
            <a:r>
              <a:rPr lang="bn-BD" sz="2400" dirty="0" smtClean="0">
                <a:latin typeface="NikoshBAN" pitchFamily="2" charset="0"/>
                <a:cs typeface="NikoshBAN" pitchFamily="2" charset="0"/>
              </a:rPr>
              <a:t>কম্পিউটারের ইনপুট দেয়ার প্রধান যন্ত্র হল কি-বোর্ড। কম্পিউটারকে দিয়ে কোন কাজ করাতে চাইলে তাকে কিছু নির্দেশনা দিতে হয়। আমরা কি-বোর্ড  এর বোতাম চেপে কম্পিউটারকে নির্দেশনা গুলো দিলে সে আমাদের চাওয়া অনুযায়ী কাজগুলো করে দেয়।</a:t>
            </a:r>
            <a:endParaRPr lang="en-US" sz="2400" dirty="0">
              <a:latin typeface="NikoshBAN" pitchFamily="2" charset="0"/>
              <a:cs typeface="NikoshBAN" pitchFamily="2" charset="0"/>
            </a:endParaRPr>
          </a:p>
        </p:txBody>
      </p:sp>
      <p:pic>
        <p:nvPicPr>
          <p:cNvPr id="5" name="Content Placeholder 4" descr="key board.jpg"/>
          <p:cNvPicPr>
            <a:picLocks noGrp="1" noChangeAspect="1"/>
          </p:cNvPicPr>
          <p:nvPr>
            <p:ph sz="half" idx="1"/>
          </p:nvPr>
        </p:nvPicPr>
        <p:blipFill>
          <a:blip r:embed="rId2" cstate="print"/>
          <a:stretch>
            <a:fillRect/>
          </a:stretch>
        </p:blipFill>
        <p:spPr>
          <a:xfrm>
            <a:off x="3733799" y="1265786"/>
            <a:ext cx="5029201" cy="292521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edge">
                                      <p:cBhvr>
                                        <p:cTn id="1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008313" cy="1143000"/>
          </a:xfrm>
        </p:spPr>
        <p:txBody>
          <a:bodyPr>
            <a:normAutofit/>
          </a:bodyPr>
          <a:lstStyle/>
          <a:p>
            <a:pPr algn="ctr"/>
            <a:r>
              <a:rPr lang="bn-BD" sz="6000" dirty="0" smtClean="0">
                <a:latin typeface="NikoshBAN" pitchFamily="2" charset="0"/>
                <a:cs typeface="NikoshBAN" pitchFamily="2" charset="0"/>
              </a:rPr>
              <a:t>মাউস</a:t>
            </a:r>
            <a:endParaRPr lang="en-US" sz="6000" dirty="0">
              <a:latin typeface="NikoshBAN" pitchFamily="2" charset="0"/>
              <a:cs typeface="NikoshBAN" pitchFamily="2" charset="0"/>
            </a:endParaRPr>
          </a:p>
        </p:txBody>
      </p:sp>
      <p:sp>
        <p:nvSpPr>
          <p:cNvPr id="4" name="Text Placeholder 3"/>
          <p:cNvSpPr>
            <a:spLocks noGrp="1"/>
          </p:cNvSpPr>
          <p:nvPr>
            <p:ph type="body" idx="2"/>
          </p:nvPr>
        </p:nvSpPr>
        <p:spPr/>
        <p:txBody>
          <a:bodyPr>
            <a:normAutofit fontScale="85000" lnSpcReduction="10000"/>
          </a:bodyPr>
          <a:lstStyle/>
          <a:p>
            <a:r>
              <a:rPr lang="bn-BD" sz="3200" dirty="0" smtClean="0">
                <a:latin typeface="NikoshBAN" pitchFamily="2" charset="0"/>
                <a:cs typeface="NikoshBAN" pitchFamily="2" charset="0"/>
              </a:rPr>
              <a:t>দেখতে ইদুরের মত বলে যারা প্রথমে এটাকে তৈরি করেছিল তারা নাম দিয়েছিল মাউস </a:t>
            </a:r>
            <a:r>
              <a:rPr lang="bn-BD" sz="3200" dirty="0" smtClean="0">
                <a:latin typeface="Times New Roman" pitchFamily="18" charset="0"/>
                <a:cs typeface="NikoshBAN" pitchFamily="2" charset="0"/>
              </a:rPr>
              <a:t>(</a:t>
            </a:r>
            <a:r>
              <a:rPr lang="en-US" sz="3200" dirty="0" err="1" smtClean="0">
                <a:latin typeface="Times New Roman" pitchFamily="18" charset="0"/>
                <a:cs typeface="NikoshBAN" pitchFamily="2" charset="0"/>
              </a:rPr>
              <a:t>Mause</a:t>
            </a:r>
            <a:r>
              <a:rPr lang="bn-BD" sz="3200" dirty="0" smtClean="0">
                <a:latin typeface="Times New Roman" pitchFamily="18" charset="0"/>
                <a:cs typeface="NikoshBAN" pitchFamily="2" charset="0"/>
              </a:rPr>
              <a:t>)।</a:t>
            </a:r>
            <a:r>
              <a:rPr lang="bn-BD" sz="3200" dirty="0" smtClean="0">
                <a:latin typeface="NikoshBAN" pitchFamily="2" charset="0"/>
                <a:cs typeface="NikoshBAN" pitchFamily="2" charset="0"/>
              </a:rPr>
              <a:t> মাউসে সাধারণত দুটি বাটন ও একটি স্ক্রল চক্র থাকে। মাউসের বাটন ক্লিক করে কম্পিউটারকে বিভিন্ন নির্দেশ প্রদান করা হয়।</a:t>
            </a:r>
            <a:endParaRPr lang="en-US" sz="3200" dirty="0">
              <a:latin typeface="NikoshBAN" pitchFamily="2" charset="0"/>
              <a:cs typeface="NikoshBAN" pitchFamily="2" charset="0"/>
            </a:endParaRPr>
          </a:p>
        </p:txBody>
      </p:sp>
      <p:pic>
        <p:nvPicPr>
          <p:cNvPr id="5" name="Content Placeholder 4" descr="mouse.jpg"/>
          <p:cNvPicPr>
            <a:picLocks noGrp="1" noChangeAspect="1"/>
          </p:cNvPicPr>
          <p:nvPr>
            <p:ph sz="half" idx="1"/>
          </p:nvPr>
        </p:nvPicPr>
        <p:blipFill>
          <a:blip r:embed="rId2" cstate="print"/>
          <a:stretch>
            <a:fillRect/>
          </a:stretch>
        </p:blipFill>
        <p:spPr>
          <a:xfrm>
            <a:off x="3962400" y="838200"/>
            <a:ext cx="4648200" cy="4419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heel(4)">
                                      <p:cBhvr>
                                        <p:cTn id="18"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200399" cy="946150"/>
          </a:xfrm>
        </p:spPr>
        <p:txBody>
          <a:bodyPr>
            <a:normAutofit/>
          </a:bodyPr>
          <a:lstStyle/>
          <a:p>
            <a:pPr algn="ctr"/>
            <a:r>
              <a:rPr lang="bn-BD" sz="5400" dirty="0" smtClean="0">
                <a:latin typeface="NikoshBAN" pitchFamily="2" charset="0"/>
                <a:cs typeface="NikoshBAN" pitchFamily="2" charset="0"/>
              </a:rPr>
              <a:t>মাইক্রোফন</a:t>
            </a:r>
            <a:endParaRPr lang="en-US" sz="5400" dirty="0">
              <a:latin typeface="NikoshBAN" pitchFamily="2" charset="0"/>
              <a:cs typeface="NikoshBAN" pitchFamily="2" charset="0"/>
            </a:endParaRPr>
          </a:p>
        </p:txBody>
      </p:sp>
      <p:sp>
        <p:nvSpPr>
          <p:cNvPr id="4" name="Text Placeholder 3"/>
          <p:cNvSpPr>
            <a:spLocks noGrp="1"/>
          </p:cNvSpPr>
          <p:nvPr>
            <p:ph type="body" idx="2"/>
          </p:nvPr>
        </p:nvSpPr>
        <p:spPr/>
        <p:txBody>
          <a:bodyPr>
            <a:normAutofit/>
          </a:bodyPr>
          <a:lstStyle/>
          <a:p>
            <a:r>
              <a:rPr lang="bn-BD" sz="3200" dirty="0" smtClean="0">
                <a:latin typeface="NikoshBAN" pitchFamily="2" charset="0"/>
                <a:cs typeface="NikoshBAN" pitchFamily="2" charset="0"/>
              </a:rPr>
              <a:t>এটিও একটি ইনপুট যন্ত্র।আমাদের কথা, গান,বা যে কোন ধরনের শব্দ এর মাধ্যমে কম্পিউটারে প্রবেশ করান যায়।</a:t>
            </a:r>
            <a:endParaRPr lang="en-US" sz="3200" dirty="0">
              <a:latin typeface="NikoshBAN" pitchFamily="2" charset="0"/>
              <a:cs typeface="NikoshBAN" pitchFamily="2" charset="0"/>
            </a:endParaRPr>
          </a:p>
        </p:txBody>
      </p:sp>
      <p:pic>
        <p:nvPicPr>
          <p:cNvPr id="5" name="Content Placeholder 4" descr="micro phone4.jpg"/>
          <p:cNvPicPr>
            <a:picLocks noGrp="1" noChangeAspect="1"/>
          </p:cNvPicPr>
          <p:nvPr>
            <p:ph sz="half" idx="1"/>
          </p:nvPr>
        </p:nvPicPr>
        <p:blipFill>
          <a:blip r:embed="rId2" cstate="print"/>
          <a:stretch>
            <a:fillRect/>
          </a:stretch>
        </p:blipFill>
        <p:spPr>
          <a:xfrm>
            <a:off x="2895600" y="1447799"/>
            <a:ext cx="5257800" cy="398867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BD" sz="4000" dirty="0" smtClean="0">
                <a:latin typeface="NikoshBAN" pitchFamily="2" charset="0"/>
                <a:cs typeface="NikoshBAN" pitchFamily="2" charset="0"/>
              </a:rPr>
              <a:t>ডিজিটাল ক্যামেরা</a:t>
            </a:r>
            <a:endParaRPr lang="en-US" sz="4000" dirty="0">
              <a:latin typeface="NikoshBAN" pitchFamily="2" charset="0"/>
              <a:cs typeface="NikoshBAN" pitchFamily="2" charset="0"/>
            </a:endParaRPr>
          </a:p>
        </p:txBody>
      </p:sp>
      <p:sp>
        <p:nvSpPr>
          <p:cNvPr id="4" name="Text Placeholder 3"/>
          <p:cNvSpPr>
            <a:spLocks noGrp="1"/>
          </p:cNvSpPr>
          <p:nvPr>
            <p:ph type="body" idx="2"/>
          </p:nvPr>
        </p:nvSpPr>
        <p:spPr/>
        <p:txBody>
          <a:bodyPr>
            <a:normAutofit lnSpcReduction="10000"/>
          </a:bodyPr>
          <a:lstStyle/>
          <a:p>
            <a:r>
              <a:rPr lang="bn-BD" sz="3200" dirty="0" smtClean="0">
                <a:latin typeface="NikoshBAN" pitchFamily="2" charset="0"/>
                <a:cs typeface="NikoshBAN" pitchFamily="2" charset="0"/>
              </a:rPr>
              <a:t>ডিজিটাল ক্যামেরাটিকে ইউএসবি পোর্ট এর মাধ্যমে কম্পিউটারের সাথে যুক্ত করে ডিজিটাল ছবি কম্পিউটারে প্রবেশ করানো হয়।</a:t>
            </a:r>
            <a:endParaRPr lang="en-US" sz="3200" dirty="0"/>
          </a:p>
        </p:txBody>
      </p:sp>
      <p:pic>
        <p:nvPicPr>
          <p:cNvPr id="5" name="Content Placeholder 4" descr="j.jpg"/>
          <p:cNvPicPr>
            <a:picLocks noGrp="1" noChangeAspect="1"/>
          </p:cNvPicPr>
          <p:nvPr>
            <p:ph sz="half" idx="1"/>
          </p:nvPr>
        </p:nvPicPr>
        <p:blipFill>
          <a:blip r:embed="rId2" cstate="print"/>
          <a:stretch>
            <a:fillRect/>
          </a:stretch>
        </p:blipFill>
        <p:spPr>
          <a:xfrm>
            <a:off x="4862512" y="2849562"/>
            <a:ext cx="2619375" cy="17430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BD" sz="6000" dirty="0" smtClean="0">
                <a:latin typeface="NikoshBAN" pitchFamily="2" charset="0"/>
                <a:cs typeface="NikoshBAN" pitchFamily="2" charset="0"/>
              </a:rPr>
              <a:t>ওয়েব ক্যাম</a:t>
            </a:r>
            <a:endParaRPr lang="en-US" sz="6000" dirty="0">
              <a:latin typeface="NikoshBAN" pitchFamily="2" charset="0"/>
              <a:cs typeface="NikoshBAN" pitchFamily="2" charset="0"/>
            </a:endParaRPr>
          </a:p>
        </p:txBody>
      </p:sp>
      <p:sp>
        <p:nvSpPr>
          <p:cNvPr id="4" name="Text Placeholder 3"/>
          <p:cNvSpPr>
            <a:spLocks noGrp="1"/>
          </p:cNvSpPr>
          <p:nvPr>
            <p:ph type="body" idx="2"/>
          </p:nvPr>
        </p:nvSpPr>
        <p:spPr/>
        <p:txBody>
          <a:bodyPr>
            <a:normAutofit fontScale="85000" lnSpcReduction="20000"/>
          </a:bodyPr>
          <a:lstStyle/>
          <a:p>
            <a:r>
              <a:rPr lang="bn-BD" sz="3200" dirty="0" smtClean="0">
                <a:latin typeface="NikoshBAN" pitchFamily="2" charset="0"/>
                <a:cs typeface="NikoshBAN" pitchFamily="2" charset="0"/>
              </a:rPr>
              <a:t>ওয়েব ক্যাম বা ওয়েব ক্যামেরা ডিজিটাল ক্যামেরারই একটি বিশেষ রূপ।এটি একটি হার্ডওয়্যার হিসাবে কম্পিউটারের সাথে যুক্ত থাকে। ওয়েব ক্যামেরার মাধ্যমে স্থির চিত্র ও ভিডিও চিত্র সরাসরি কম্পিউটারে ইনপুট হিসাবে প্রবেশ করানো যায়।</a:t>
            </a:r>
            <a:endParaRPr lang="en-US" sz="3200" dirty="0"/>
          </a:p>
        </p:txBody>
      </p:sp>
      <p:pic>
        <p:nvPicPr>
          <p:cNvPr id="5" name="Content Placeholder 4" descr="Web came.jpg"/>
          <p:cNvPicPr>
            <a:picLocks noGrp="1" noChangeAspect="1"/>
          </p:cNvPicPr>
          <p:nvPr>
            <p:ph sz="half" idx="1"/>
          </p:nvPr>
        </p:nvPicPr>
        <p:blipFill>
          <a:blip r:embed="rId2" cstate="print"/>
          <a:stretch>
            <a:fillRect/>
          </a:stretch>
        </p:blipFill>
        <p:spPr>
          <a:xfrm>
            <a:off x="3886200" y="1435100"/>
            <a:ext cx="4572000" cy="4572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heel(4)">
                                      <p:cBhvr>
                                        <p:cTn id="1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bn-BD" sz="8000" dirty="0" smtClean="0">
                <a:latin typeface="NikoshBAN" pitchFamily="2" charset="0"/>
                <a:cs typeface="NikoshBAN" pitchFamily="2" charset="0"/>
              </a:rPr>
              <a:t>স্ক্যানার</a:t>
            </a:r>
            <a:endParaRPr lang="en-US" sz="8000" dirty="0">
              <a:latin typeface="NikoshBAN" pitchFamily="2" charset="0"/>
              <a:cs typeface="NikoshBAN" pitchFamily="2" charset="0"/>
            </a:endParaRPr>
          </a:p>
        </p:txBody>
      </p:sp>
      <p:sp>
        <p:nvSpPr>
          <p:cNvPr id="4" name="Text Placeholder 3"/>
          <p:cNvSpPr>
            <a:spLocks noGrp="1"/>
          </p:cNvSpPr>
          <p:nvPr>
            <p:ph type="body" idx="2"/>
          </p:nvPr>
        </p:nvSpPr>
        <p:spPr/>
        <p:txBody>
          <a:bodyPr>
            <a:normAutofit/>
          </a:bodyPr>
          <a:lstStyle/>
          <a:p>
            <a:r>
              <a:rPr lang="bn-BD" sz="3200" dirty="0" smtClean="0">
                <a:latin typeface="NikoshBAN" pitchFamily="2" charset="0"/>
                <a:cs typeface="NikoshBAN" pitchFamily="2" charset="0"/>
              </a:rPr>
              <a:t>যে কোন প্রকার ছবি ,মুদ্রিত বা হাতে লেখা কোন ডকুমেন্ট অথবা কোন বস্তুর ডিজিটাল প্রতিলিপি তৈরি করার যন্ত্রের নাম স্ক্যানার।</a:t>
            </a:r>
            <a:endParaRPr lang="en-US" sz="3200" dirty="0"/>
          </a:p>
        </p:txBody>
      </p:sp>
      <p:pic>
        <p:nvPicPr>
          <p:cNvPr id="5" name="Content Placeholder 4" descr="scanner389wide.png"/>
          <p:cNvPicPr>
            <a:picLocks noGrp="1" noChangeAspect="1"/>
          </p:cNvPicPr>
          <p:nvPr>
            <p:ph sz="half" idx="1"/>
          </p:nvPr>
        </p:nvPicPr>
        <p:blipFill>
          <a:blip r:embed="rId2" cstate="print"/>
          <a:stretch>
            <a:fillRect/>
          </a:stretch>
        </p:blipFill>
        <p:spPr>
          <a:xfrm>
            <a:off x="4319587" y="1868487"/>
            <a:ext cx="3705225" cy="37052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0" fill="hold"/>
                                        <p:tgtEl>
                                          <p:spTgt spid="2"/>
                                        </p:tgtEl>
                                        <p:attrNameLst>
                                          <p:attrName>ppt_x</p:attrName>
                                        </p:attrNameLst>
                                      </p:cBhvr>
                                      <p:tavLst>
                                        <p:tav tm="0">
                                          <p:val>
                                            <p:strVal val="#ppt_x"/>
                                          </p:val>
                                        </p:tav>
                                        <p:tav tm="100000">
                                          <p:val>
                                            <p:strVal val="#ppt_x"/>
                                          </p:val>
                                        </p:tav>
                                      </p:tavLst>
                                    </p:anim>
                                    <p:anim calcmode="lin" valueType="num">
                                      <p:cBhvr additive="base">
                                        <p:cTn id="15"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edge">
                                      <p:cBhvr>
                                        <p:cTn id="20"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n-BD" sz="5400" dirty="0" smtClean="0">
                <a:latin typeface="NikoshBAN" pitchFamily="2" charset="0"/>
                <a:cs typeface="NikoshBAN" pitchFamily="2" charset="0"/>
              </a:rPr>
              <a:t>ও এম আর</a:t>
            </a:r>
            <a:endParaRPr lang="en-US" sz="5400" dirty="0">
              <a:latin typeface="NikoshBAN" pitchFamily="2" charset="0"/>
              <a:cs typeface="NikoshBAN" pitchFamily="2" charset="0"/>
            </a:endParaRPr>
          </a:p>
        </p:txBody>
      </p:sp>
      <p:sp>
        <p:nvSpPr>
          <p:cNvPr id="4" name="Text Placeholder 3"/>
          <p:cNvSpPr>
            <a:spLocks noGrp="1"/>
          </p:cNvSpPr>
          <p:nvPr>
            <p:ph type="body" idx="2"/>
          </p:nvPr>
        </p:nvSpPr>
        <p:spPr/>
        <p:txBody>
          <a:bodyPr>
            <a:normAutofit fontScale="77500" lnSpcReduction="20000"/>
          </a:bodyPr>
          <a:lstStyle/>
          <a:p>
            <a:r>
              <a:rPr lang="bn-BD" sz="3200" dirty="0" smtClean="0">
                <a:latin typeface="NikoshBAN" pitchFamily="2" charset="0"/>
                <a:cs typeface="NikoshBAN" pitchFamily="2" charset="0"/>
              </a:rPr>
              <a:t>ও এম আর একটি ইনপুট ডিভাইস যা স্ক্যানারের প্রতিরূপ। তবে ইহা আলোর প্রতিফলন বিচার করে বিভিন্ন ধরনের তথ্য বুঝতে পারে বা বিশেষ ভাবে তৈরি করা কিছু দাগ বা চিহ্ন পড়তে পারে।বহূনির্বাচনি প্রশ্নের উত্তরপত্র যাচাইয়ে এর ব্যাপক ব্যবহার দেখা যায়।</a:t>
            </a:r>
            <a:endParaRPr lang="en-US" sz="3200" dirty="0"/>
          </a:p>
        </p:txBody>
      </p:sp>
      <p:pic>
        <p:nvPicPr>
          <p:cNvPr id="5" name="Content Placeholder 4" descr="55104_OMR_Scanner.jpg"/>
          <p:cNvPicPr>
            <a:picLocks noGrp="1" noChangeAspect="1"/>
          </p:cNvPicPr>
          <p:nvPr>
            <p:ph sz="half" idx="1"/>
          </p:nvPr>
        </p:nvPicPr>
        <p:blipFill>
          <a:blip r:embed="rId2" cstate="print"/>
          <a:stretch>
            <a:fillRect/>
          </a:stretch>
        </p:blipFill>
        <p:spPr>
          <a:xfrm>
            <a:off x="4048125" y="2411412"/>
            <a:ext cx="4248150" cy="26193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plus(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edge">
                                      <p:cBhvr>
                                        <p:cTn id="1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066800"/>
            <a:ext cx="7772400" cy="1470025"/>
          </a:xfrm>
        </p:spPr>
        <p:txBody>
          <a:bodyPr>
            <a:normAutofit/>
          </a:bodyPr>
          <a:lstStyle/>
          <a:p>
            <a:r>
              <a:rPr lang="bn-BD" sz="8800" dirty="0" smtClean="0">
                <a:latin typeface="NikoshBAN" pitchFamily="2" charset="0"/>
                <a:cs typeface="NikoshBAN" pitchFamily="2" charset="0"/>
              </a:rPr>
              <a:t>একক কাজ</a:t>
            </a:r>
            <a:endParaRPr lang="en-US" sz="8800" dirty="0">
              <a:latin typeface="NikoshBAN" pitchFamily="2" charset="0"/>
              <a:cs typeface="NikoshBAN" pitchFamily="2" charset="0"/>
            </a:endParaRPr>
          </a:p>
        </p:txBody>
      </p:sp>
      <p:sp>
        <p:nvSpPr>
          <p:cNvPr id="3" name="Subtitle 2"/>
          <p:cNvSpPr>
            <a:spLocks noGrp="1"/>
          </p:cNvSpPr>
          <p:nvPr>
            <p:ph type="subTitle" idx="1"/>
          </p:nvPr>
        </p:nvSpPr>
        <p:spPr>
          <a:xfrm>
            <a:off x="1524000" y="2971800"/>
            <a:ext cx="6629400" cy="1905000"/>
          </a:xfrm>
        </p:spPr>
        <p:txBody>
          <a:bodyPr>
            <a:normAutofit/>
          </a:bodyPr>
          <a:lstStyle/>
          <a:p>
            <a:pPr algn="l">
              <a:buFont typeface="Arial" charset="0"/>
              <a:buChar char="•"/>
            </a:pPr>
            <a:r>
              <a:rPr lang="bn-BD" sz="4400" dirty="0" smtClean="0">
                <a:solidFill>
                  <a:schemeClr val="tx1"/>
                </a:solidFill>
                <a:latin typeface="NikoshBAN" pitchFamily="2" charset="0"/>
                <a:cs typeface="NikoshBAN" pitchFamily="2" charset="0"/>
              </a:rPr>
              <a:t>ইনপুট ডিভাইস </a:t>
            </a:r>
            <a:r>
              <a:rPr lang="bn-BD" sz="4400" dirty="0" smtClean="0">
                <a:latin typeface="NikoshBAN" pitchFamily="2" charset="0"/>
                <a:cs typeface="NikoshBAN" pitchFamily="2" charset="0"/>
              </a:rPr>
              <a:t>কে আমরা কিভাবে সংজ্ঞায়িত করতে পারি।</a:t>
            </a:r>
            <a:endParaRPr lang="bn-BD" sz="4400" dirty="0" smtClean="0">
              <a:solidFill>
                <a:schemeClr val="tx1"/>
              </a:solidFill>
              <a:latin typeface="NikoshBAN" pitchFamily="2" charset="0"/>
              <a:cs typeface="NikoshBAN" pitchFamily="2" charset="0"/>
            </a:endParaRPr>
          </a:p>
          <a:p>
            <a:pPr algn="l"/>
            <a:endParaRPr lang="en-US" sz="4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143000"/>
          </a:xfrm>
        </p:spPr>
        <p:txBody>
          <a:bodyPr>
            <a:noAutofit/>
          </a:bodyPr>
          <a:lstStyle/>
          <a:p>
            <a:r>
              <a:rPr lang="bn-BD" sz="8800" b="1" dirty="0" smtClean="0">
                <a:ln w="18000">
                  <a:solidFill>
                    <a:schemeClr val="accent2">
                      <a:satMod val="140000"/>
                    </a:schemeClr>
                  </a:solidFill>
                  <a:prstDash val="solid"/>
                  <a:miter lim="800000"/>
                </a:ln>
                <a:solidFill>
                  <a:schemeClr val="accent3"/>
                </a:solidFill>
                <a:effectLst>
                  <a:outerShdw blurRad="25500" dist="23000" dir="7020000" algn="tl">
                    <a:srgbClr val="000000">
                      <a:alpha val="50000"/>
                    </a:srgbClr>
                  </a:outerShdw>
                </a:effectLst>
                <a:latin typeface="NikoshBAN" pitchFamily="2" charset="0"/>
                <a:cs typeface="NikoshBAN" pitchFamily="2" charset="0"/>
              </a:rPr>
              <a:t>দলীয়</a:t>
            </a:r>
            <a:r>
              <a:rPr lang="bn-BD" sz="8800" dirty="0" smtClean="0">
                <a:solidFill>
                  <a:schemeClr val="accent3"/>
                </a:solidFill>
                <a:latin typeface="NikoshBAN" pitchFamily="2" charset="0"/>
                <a:cs typeface="NikoshBAN" pitchFamily="2" charset="0"/>
              </a:rPr>
              <a:t> </a:t>
            </a:r>
            <a:r>
              <a:rPr lang="bn-BD" sz="8800" b="1" dirty="0" smtClean="0">
                <a:ln w="18000">
                  <a:solidFill>
                    <a:schemeClr val="accent2">
                      <a:satMod val="140000"/>
                    </a:schemeClr>
                  </a:solidFill>
                  <a:prstDash val="solid"/>
                  <a:miter lim="800000"/>
                </a:ln>
                <a:solidFill>
                  <a:schemeClr val="accent3"/>
                </a:solidFill>
                <a:effectLst>
                  <a:outerShdw blurRad="25500" dist="23000" dir="7020000" algn="tl">
                    <a:srgbClr val="000000">
                      <a:alpha val="50000"/>
                    </a:srgbClr>
                  </a:outerShdw>
                </a:effectLst>
                <a:latin typeface="NikoshBAN" pitchFamily="2" charset="0"/>
                <a:cs typeface="NikoshBAN" pitchFamily="2" charset="0"/>
              </a:rPr>
              <a:t>কাজ</a:t>
            </a:r>
            <a:endParaRPr lang="en-US" sz="8800" b="1" dirty="0">
              <a:ln w="18000">
                <a:solidFill>
                  <a:schemeClr val="accent2">
                    <a:satMod val="140000"/>
                  </a:schemeClr>
                </a:solidFill>
                <a:prstDash val="solid"/>
                <a:miter lim="800000"/>
              </a:ln>
              <a:solidFill>
                <a:schemeClr val="accent3"/>
              </a:solidFill>
              <a:effectLst>
                <a:outerShdw blurRad="25500" dist="23000" dir="7020000" algn="tl">
                  <a:srgbClr val="000000">
                    <a:alpha val="50000"/>
                  </a:srgbClr>
                </a:outerShdw>
              </a:effectLst>
              <a:latin typeface="NikoshBAN" pitchFamily="2" charset="0"/>
              <a:cs typeface="NikoshBAN" pitchFamily="2" charset="0"/>
            </a:endParaRPr>
          </a:p>
        </p:txBody>
      </p:sp>
      <p:sp>
        <p:nvSpPr>
          <p:cNvPr id="3" name="Subtitle 2"/>
          <p:cNvSpPr>
            <a:spLocks noGrp="1"/>
          </p:cNvSpPr>
          <p:nvPr>
            <p:ph type="subTitle" idx="1"/>
          </p:nvPr>
        </p:nvSpPr>
        <p:spPr>
          <a:xfrm>
            <a:off x="990600" y="3124200"/>
            <a:ext cx="7620000" cy="2514600"/>
          </a:xfrm>
        </p:spPr>
        <p:txBody>
          <a:bodyPr>
            <a:noAutofit/>
          </a:bodyPr>
          <a:lstStyle/>
          <a:p>
            <a:r>
              <a:rPr lang="bn-BD" dirty="0" smtClean="0">
                <a:solidFill>
                  <a:schemeClr val="tx1"/>
                </a:solidFill>
                <a:latin typeface="NikoshBAN" pitchFamily="2" charset="0"/>
                <a:cs typeface="NikoshBAN" pitchFamily="2" charset="0"/>
              </a:rPr>
              <a:t> </a:t>
            </a:r>
          </a:p>
          <a:p>
            <a:endParaRPr lang="bn-BD" dirty="0" smtClean="0">
              <a:latin typeface="NikoshBAN" pitchFamily="2" charset="0"/>
              <a:cs typeface="NikoshBAN" pitchFamily="2" charset="0"/>
            </a:endParaRPr>
          </a:p>
          <a:p>
            <a:endParaRPr lang="bn-BD" dirty="0" smtClean="0">
              <a:solidFill>
                <a:schemeClr val="tx1"/>
              </a:solidFill>
              <a:latin typeface="NikoshBAN" pitchFamily="2" charset="0"/>
              <a:cs typeface="NikoshBAN" pitchFamily="2" charset="0"/>
            </a:endParaRPr>
          </a:p>
          <a:p>
            <a:endParaRPr lang="bn-BD" dirty="0" smtClean="0">
              <a:latin typeface="NikoshBAN" pitchFamily="2" charset="0"/>
              <a:cs typeface="NikoshBAN" pitchFamily="2" charset="0"/>
            </a:endParaRPr>
          </a:p>
          <a:p>
            <a:endParaRPr lang="bn-BD" dirty="0" smtClean="0">
              <a:solidFill>
                <a:schemeClr val="tx1"/>
              </a:solidFill>
              <a:latin typeface="NikoshBAN" pitchFamily="2" charset="0"/>
              <a:cs typeface="NikoshBAN" pitchFamily="2" charset="0"/>
            </a:endParaRPr>
          </a:p>
          <a:p>
            <a:endParaRPr lang="bn-BD" dirty="0" smtClean="0">
              <a:latin typeface="NikoshBAN" pitchFamily="2" charset="0"/>
              <a:cs typeface="NikoshBAN" pitchFamily="2" charset="0"/>
            </a:endParaRPr>
          </a:p>
          <a:p>
            <a:r>
              <a:rPr lang="bn-BD" sz="8800" dirty="0" smtClean="0">
                <a:solidFill>
                  <a:srgbClr val="C00000"/>
                </a:solidFill>
                <a:latin typeface="NikoshBAN" pitchFamily="2" charset="0"/>
                <a:cs typeface="NikoshBAN" pitchFamily="2" charset="0"/>
              </a:rPr>
              <a:t>দলীয় কাজ</a:t>
            </a:r>
          </a:p>
          <a:p>
            <a:endParaRPr lang="bn-BD" dirty="0" smtClean="0">
              <a:solidFill>
                <a:srgbClr val="C00000"/>
              </a:solidFill>
              <a:latin typeface="NikoshBAN" pitchFamily="2" charset="0"/>
              <a:cs typeface="NikoshBAN" pitchFamily="2" charset="0"/>
            </a:endParaRPr>
          </a:p>
          <a:p>
            <a:r>
              <a:rPr lang="bn-BD" dirty="0" smtClean="0">
                <a:solidFill>
                  <a:srgbClr val="C00000"/>
                </a:solidFill>
                <a:latin typeface="NikoshBAN" pitchFamily="2" charset="0"/>
                <a:cs typeface="NikoshBAN" pitchFamily="2" charset="0"/>
              </a:rPr>
              <a:t>তোমাদের বাড়িতে যে সকল আইসিটি যন্ত্রপাতি রয়েছে সেগুলো কিভাবে ইনপুট প্রদান কর তা লিখ?</a:t>
            </a:r>
          </a:p>
          <a:p>
            <a:endParaRPr lang="bn-BD" dirty="0" smtClean="0">
              <a:latin typeface="NikoshBAN" pitchFamily="2" charset="0"/>
              <a:cs typeface="NikoshBAN" pitchFamily="2" charset="0"/>
            </a:endParaRPr>
          </a:p>
          <a:p>
            <a:endParaRPr lang="bn-BD" dirty="0" smtClean="0">
              <a:solidFill>
                <a:schemeClr val="tx1"/>
              </a:solidFill>
              <a:latin typeface="NikoshBAN" pitchFamily="2" charset="0"/>
              <a:cs typeface="NikoshBAN" pitchFamily="2" charset="0"/>
            </a:endParaRPr>
          </a:p>
          <a:p>
            <a:endParaRPr lang="bn-BD" dirty="0" smtClean="0">
              <a:latin typeface="NikoshBAN" pitchFamily="2" charset="0"/>
              <a:cs typeface="NikoshBAN" pitchFamily="2" charset="0"/>
            </a:endParaRPr>
          </a:p>
          <a:p>
            <a:endParaRPr lang="bn-BD" dirty="0" smtClean="0">
              <a:solidFill>
                <a:schemeClr val="tx1"/>
              </a:solidFill>
              <a:latin typeface="NikoshBAN" pitchFamily="2" charset="0"/>
              <a:cs typeface="NikoshBAN" pitchFamily="2" charset="0"/>
            </a:endParaRPr>
          </a:p>
          <a:p>
            <a:endParaRPr lang="bn-BD" dirty="0" smtClean="0">
              <a:latin typeface="NikoshBAN" pitchFamily="2" charset="0"/>
              <a:cs typeface="NikoshBAN" pitchFamily="2" charset="0"/>
            </a:endParaRPr>
          </a:p>
          <a:p>
            <a:endParaRPr lang="bn-BD" dirty="0" smtClean="0">
              <a:solidFill>
                <a:schemeClr val="tx1"/>
              </a:solidFill>
              <a:latin typeface="NikoshBAN" pitchFamily="2" charset="0"/>
              <a:cs typeface="NikoshBAN" pitchFamily="2" charset="0"/>
            </a:endParaRPr>
          </a:p>
          <a:p>
            <a:endParaRPr lang="en-US" dirty="0">
              <a:solidFill>
                <a:schemeClr val="tx1"/>
              </a:solidFill>
              <a:latin typeface="NikoshBAN" pitchFamily="2" charset="0"/>
              <a:cs typeface="NikoshBAN" pitchFamily="2" charset="0"/>
            </a:endParaRPr>
          </a:p>
        </p:txBody>
      </p:sp>
      <p:pic>
        <p:nvPicPr>
          <p:cNvPr id="4" name="Picture 3" descr="SAM_5428.JPG"/>
          <p:cNvPicPr>
            <a:picLocks noChangeAspect="1"/>
          </p:cNvPicPr>
          <p:nvPr/>
        </p:nvPicPr>
        <p:blipFill>
          <a:blip r:embed="rId2" cstate="print"/>
          <a:stretch>
            <a:fillRect/>
          </a:stretch>
        </p:blipFill>
        <p:spPr>
          <a:xfrm>
            <a:off x="3962400" y="3124200"/>
            <a:ext cx="4223228" cy="3276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p:cTn id="1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 calcmode="lin" valueType="num">
                                      <p:cBhvr>
                                        <p:cTn id="26"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3048000" cy="2057400"/>
          </a:xfrm>
        </p:spPr>
        <p:txBody>
          <a:bodyPr>
            <a:noAutofit/>
          </a:bodyPr>
          <a:lstStyle/>
          <a:p>
            <a:r>
              <a:rPr lang="bn-BD" sz="8800" b="1"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NikoshBAN" pitchFamily="2" charset="0"/>
                <a:cs typeface="NikoshBAN" pitchFamily="2" charset="0"/>
              </a:rPr>
              <a:t>মূল্যায়ন</a:t>
            </a:r>
            <a:endParaRPr lang="en-US" sz="8800" dirty="0">
              <a:solidFill>
                <a:schemeClr val="accent2"/>
              </a:solidFill>
              <a:latin typeface="NikoshBAN" pitchFamily="2" charset="0"/>
              <a:cs typeface="NikoshBAN" pitchFamily="2" charset="0"/>
            </a:endParaRPr>
          </a:p>
        </p:txBody>
      </p:sp>
      <p:sp>
        <p:nvSpPr>
          <p:cNvPr id="3" name="Subtitle 2"/>
          <p:cNvSpPr>
            <a:spLocks noGrp="1"/>
          </p:cNvSpPr>
          <p:nvPr>
            <p:ph type="subTitle" idx="1"/>
          </p:nvPr>
        </p:nvSpPr>
        <p:spPr>
          <a:xfrm>
            <a:off x="0" y="4343400"/>
            <a:ext cx="8001000" cy="1295400"/>
          </a:xfrm>
        </p:spPr>
        <p:txBody>
          <a:bodyPr>
            <a:normAutofit fontScale="70000" lnSpcReduction="20000"/>
          </a:bodyPr>
          <a:lstStyle/>
          <a:p>
            <a:pPr lvl="5" algn="l">
              <a:buFont typeface="Arial" charset="0"/>
              <a:buChar char="•"/>
            </a:pPr>
            <a:r>
              <a:rPr lang="bn-BD" sz="5800" dirty="0" smtClean="0">
                <a:solidFill>
                  <a:srgbClr val="003300"/>
                </a:solidFill>
                <a:latin typeface="NikoshBAN" pitchFamily="2" charset="0"/>
                <a:cs typeface="NikoshBAN" pitchFamily="2" charset="0"/>
              </a:rPr>
              <a:t>দৃশ্যমান চিত্রটির নাম কি? </a:t>
            </a:r>
          </a:p>
          <a:p>
            <a:pPr lvl="2" algn="l">
              <a:buFont typeface="Arial" charset="0"/>
              <a:buChar char="•"/>
            </a:pPr>
            <a:r>
              <a:rPr lang="bn-BD" sz="3900" dirty="0" smtClean="0">
                <a:latin typeface="NikoshBAN" pitchFamily="2" charset="0"/>
                <a:cs typeface="NikoshBAN" pitchFamily="2" charset="0"/>
              </a:rPr>
              <a:t> </a:t>
            </a:r>
            <a:r>
              <a:rPr lang="bn-BD" sz="5700" dirty="0" smtClean="0">
                <a:solidFill>
                  <a:schemeClr val="tx1"/>
                </a:solidFill>
                <a:latin typeface="NikoshBAN" pitchFamily="2" charset="0"/>
                <a:cs typeface="NikoshBAN" pitchFamily="2" charset="0"/>
              </a:rPr>
              <a:t>দৃশ্যমান চিত্রটি দিয়ে কি করা হয়?</a:t>
            </a:r>
            <a:endParaRPr lang="en-US" sz="5700" dirty="0">
              <a:solidFill>
                <a:schemeClr val="tx1"/>
              </a:solidFill>
              <a:latin typeface="NikoshBAN" pitchFamily="2" charset="0"/>
              <a:cs typeface="NikoshBAN" pitchFamily="2" charset="0"/>
            </a:endParaRPr>
          </a:p>
        </p:txBody>
      </p:sp>
      <p:pic>
        <p:nvPicPr>
          <p:cNvPr id="4" name="Picture 3" descr="micro phone4.jpg"/>
          <p:cNvPicPr>
            <a:picLocks noChangeAspect="1"/>
          </p:cNvPicPr>
          <p:nvPr/>
        </p:nvPicPr>
        <p:blipFill>
          <a:blip r:embed="rId2" cstate="print"/>
          <a:stretch>
            <a:fillRect/>
          </a:stretch>
        </p:blipFill>
        <p:spPr>
          <a:xfrm>
            <a:off x="3962400" y="533400"/>
            <a:ext cx="4829380" cy="3581400"/>
          </a:xfrm>
          <a:prstGeom prst="rect">
            <a:avLst/>
          </a:prstGeom>
        </p:spPr>
      </p:pic>
      <p:sp>
        <p:nvSpPr>
          <p:cNvPr id="7" name="Rectangle 6"/>
          <p:cNvSpPr/>
          <p:nvPr/>
        </p:nvSpPr>
        <p:spPr>
          <a:xfrm>
            <a:off x="3909798" y="2967335"/>
            <a:ext cx="2110001" cy="923330"/>
          </a:xfrm>
          <a:prstGeom prst="rect">
            <a:avLst/>
          </a:prstGeom>
          <a:noFill/>
        </p:spPr>
        <p:txBody>
          <a:bodyPr wrap="square" lIns="91440" tIns="45720" rIns="91440" bIns="45720">
            <a:spAutoFit/>
          </a:bodyPr>
          <a:lstStyle/>
          <a:p>
            <a:pPr algn="ct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anim calcmode="lin" valueType="num">
                                      <p:cBhvr>
                                        <p:cTn id="1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iterate type="lt">
                                    <p:tmPct val="10000"/>
                                  </p:iterate>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2000"/>
                                        <p:tgtEl>
                                          <p:spTgt spid="3">
                                            <p:txEl>
                                              <p:pRg st="1" end="1"/>
                                            </p:txEl>
                                          </p:spTgt>
                                        </p:tgtEl>
                                      </p:cBhvr>
                                    </p:animEffect>
                                    <p:anim calcmode="lin" valueType="num">
                                      <p:cBhvr>
                                        <p:cTn id="2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667000" y="2209800"/>
            <a:ext cx="184731" cy="369332"/>
          </a:xfrm>
          <a:prstGeom prst="rect">
            <a:avLst/>
          </a:prstGeom>
          <a:noFill/>
        </p:spPr>
        <p:txBody>
          <a:bodyPr wrap="none" rtlCol="0">
            <a:spAutoFit/>
          </a:bodyPr>
          <a:lstStyle/>
          <a:p>
            <a:endParaRPr lang="en-US" dirty="0"/>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17" y="2803795"/>
            <a:ext cx="8935583" cy="4359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C:\Users\Al-amin Madrasah\Desktop\saifu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81000"/>
            <a:ext cx="24384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fade">
                                      <p:cBhvr>
                                        <p:cTn id="7" dur="2000"/>
                                        <p:tgtEl>
                                          <p:spTgt spid="23555"/>
                                        </p:tgtEl>
                                      </p:cBhvr>
                                    </p:animEffect>
                                    <p:anim calcmode="lin" valueType="num">
                                      <p:cBhvr>
                                        <p:cTn id="8" dur="2000" fill="hold"/>
                                        <p:tgtEl>
                                          <p:spTgt spid="23555"/>
                                        </p:tgtEl>
                                        <p:attrNameLst>
                                          <p:attrName>style.rotation</p:attrName>
                                        </p:attrNameLst>
                                      </p:cBhvr>
                                      <p:tavLst>
                                        <p:tav tm="0">
                                          <p:val>
                                            <p:fltVal val="720"/>
                                          </p:val>
                                        </p:tav>
                                        <p:tav tm="100000">
                                          <p:val>
                                            <p:fltVal val="0"/>
                                          </p:val>
                                        </p:tav>
                                      </p:tavLst>
                                    </p:anim>
                                    <p:anim calcmode="lin" valueType="num">
                                      <p:cBhvr>
                                        <p:cTn id="9" dur="2000" fill="hold"/>
                                        <p:tgtEl>
                                          <p:spTgt spid="23555"/>
                                        </p:tgtEl>
                                        <p:attrNameLst>
                                          <p:attrName>ppt_h</p:attrName>
                                        </p:attrNameLst>
                                      </p:cBhvr>
                                      <p:tavLst>
                                        <p:tav tm="0">
                                          <p:val>
                                            <p:fltVal val="0"/>
                                          </p:val>
                                        </p:tav>
                                        <p:tav tm="100000">
                                          <p:val>
                                            <p:strVal val="#ppt_h"/>
                                          </p:val>
                                        </p:tav>
                                      </p:tavLst>
                                    </p:anim>
                                    <p:anim calcmode="lin" valueType="num">
                                      <p:cBhvr>
                                        <p:cTn id="10" dur="2000" fill="hold"/>
                                        <p:tgtEl>
                                          <p:spTgt spid="2355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048000"/>
            <a:ext cx="6400800" cy="2057400"/>
          </a:xfrm>
        </p:spPr>
        <p:txBody>
          <a:bodyPr>
            <a:normAutofit/>
          </a:bodyPr>
          <a:lstStyle/>
          <a:p>
            <a:r>
              <a:rPr lang="bn-BD" sz="4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ইনপুট ডিভাইস ছাড়া কম্পিউটার অচল- </a:t>
            </a:r>
            <a:r>
              <a:rPr lang="bn-BD" sz="4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NikoshBAN" pitchFamily="2" charset="0"/>
                <a:cs typeface="NikoshBAN" pitchFamily="2" charset="0"/>
              </a:rPr>
              <a:t>পক্ষে এবং বিপক্ষে যুক্তি দেখাও?</a:t>
            </a:r>
            <a:endParaRPr lang="en-US" sz="4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endParaRPr>
          </a:p>
        </p:txBody>
      </p:sp>
      <p:grpSp>
        <p:nvGrpSpPr>
          <p:cNvPr id="4" name="Group 3"/>
          <p:cNvGrpSpPr/>
          <p:nvPr/>
        </p:nvGrpSpPr>
        <p:grpSpPr>
          <a:xfrm>
            <a:off x="2209800" y="685800"/>
            <a:ext cx="4419600" cy="2590800"/>
            <a:chOff x="2209800" y="437535"/>
            <a:chExt cx="4419600" cy="2381865"/>
          </a:xfrm>
        </p:grpSpPr>
        <p:sp>
          <p:nvSpPr>
            <p:cNvPr id="5" name="Rectangle 4"/>
            <p:cNvSpPr/>
            <p:nvPr/>
          </p:nvSpPr>
          <p:spPr>
            <a:xfrm>
              <a:off x="2590800" y="1524000"/>
              <a:ext cx="3657600" cy="1295400"/>
            </a:xfrm>
            <a:prstGeom prst="rect">
              <a:avLst/>
            </a:prstGeom>
            <a:pattFill prst="pct20">
              <a:fgClr>
                <a:schemeClr val="accent1"/>
              </a:fgClr>
              <a:bgClr>
                <a:schemeClr val="accent2">
                  <a:lumMod val="40000"/>
                  <a:lumOff val="6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RelaxedModerately"/>
                <a:lightRig rig="soft" dir="tl">
                  <a:rot lat="0" lon="0" rev="0"/>
                </a:lightRig>
              </a:scene3d>
              <a:sp3d contourW="25400" prstMaterial="matte">
                <a:bevelT w="25400" h="55880" prst="artDeco"/>
                <a:contourClr>
                  <a:schemeClr val="accent2">
                    <a:tint val="20000"/>
                  </a:schemeClr>
                </a:contourClr>
              </a:sp3d>
            </a:bodyPr>
            <a:lstStyle/>
            <a:p>
              <a:pPr algn="ctr"/>
              <a:r>
                <a:rPr lang="bn-BD"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বাড়ির কাজ</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6" name="Isosceles Triangle 5"/>
            <p:cNvSpPr/>
            <p:nvPr/>
          </p:nvSpPr>
          <p:spPr>
            <a:xfrm>
              <a:off x="2209800" y="437535"/>
              <a:ext cx="4419600" cy="1066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Text Box 7"/>
          <p:cNvSpPr txBox="1">
            <a:spLocks noChangeArrowheads="1"/>
          </p:cNvSpPr>
          <p:nvPr/>
        </p:nvSpPr>
        <p:spPr bwMode="auto">
          <a:xfrm>
            <a:off x="2784475" y="2071688"/>
            <a:ext cx="2962671" cy="1569660"/>
          </a:xfrm>
          <a:prstGeom prst="rect">
            <a:avLst/>
          </a:prstGeom>
          <a:noFill/>
          <a:ln w="9525">
            <a:noFill/>
            <a:miter lim="800000"/>
            <a:headEnd/>
            <a:tailEnd/>
          </a:ln>
          <a:effectLst/>
        </p:spPr>
        <p:txBody>
          <a:bodyPr wrap="none">
            <a:spAutoFit/>
          </a:bodyPr>
          <a:lstStyle/>
          <a:p>
            <a:r>
              <a:rPr lang="bn-BD" sz="9600" dirty="0">
                <a:solidFill>
                  <a:schemeClr val="accent2">
                    <a:lumMod val="20000"/>
                    <a:lumOff val="80000"/>
                  </a:schemeClr>
                </a:solidFill>
                <a:latin typeface="NikoshBAN" pitchFamily="2" charset="0"/>
                <a:cs typeface="NikoshBAN" pitchFamily="2" charset="0"/>
              </a:rPr>
              <a:t>ধন্যবাদ</a:t>
            </a:r>
            <a:endParaRPr lang="en-US" sz="9600" dirty="0">
              <a:solidFill>
                <a:schemeClr val="accent2">
                  <a:lumMod val="20000"/>
                  <a:lumOff val="80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7"/>
                                        </p:tgtEl>
                                        <p:attrNameLst>
                                          <p:attrName>style.visibility</p:attrName>
                                        </p:attrNameLst>
                                      </p:cBhvr>
                                      <p:to>
                                        <p:strVal val="visible"/>
                                      </p:to>
                                    </p:set>
                                    <p:animEffect transition="in" filter="dissolve">
                                      <p:cBhvr>
                                        <p:cTn id="7"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dex.jpg"/>
          <p:cNvPicPr>
            <a:picLocks noChangeAspect="1"/>
          </p:cNvPicPr>
          <p:nvPr/>
        </p:nvPicPr>
        <p:blipFill>
          <a:blip r:embed="rId2"/>
          <a:stretch>
            <a:fillRect/>
          </a:stretch>
        </p:blipFill>
        <p:spPr>
          <a:xfrm>
            <a:off x="1" y="0"/>
            <a:ext cx="9143999" cy="6553199"/>
          </a:xfrm>
          <a:prstGeom prst="rect">
            <a:avLst/>
          </a:prstGeom>
        </p:spPr>
      </p:pic>
      <p:sp>
        <p:nvSpPr>
          <p:cNvPr id="2" name="Rectangle 1"/>
          <p:cNvSpPr/>
          <p:nvPr/>
        </p:nvSpPr>
        <p:spPr>
          <a:xfrm>
            <a:off x="2286000" y="829270"/>
            <a:ext cx="4419599" cy="923330"/>
          </a:xfrm>
          <a:prstGeom prst="rect">
            <a:avLst/>
          </a:prstGeom>
          <a:noFill/>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bn-BD" sz="5400" b="1" u="sng" dirty="0" smtClean="0">
                <a:ln w="50800"/>
                <a:solidFill>
                  <a:srgbClr val="FF0000"/>
                </a:solidFill>
                <a:latin typeface="NikoshBAN" pitchFamily="2" charset="0"/>
                <a:cs typeface="NikoshBAN" pitchFamily="2" charset="0"/>
              </a:rPr>
              <a:t>পাঠ</a:t>
            </a:r>
            <a:r>
              <a:rPr lang="en-US" sz="5400" b="1" u="sng" dirty="0" smtClean="0">
                <a:ln w="50800"/>
                <a:solidFill>
                  <a:srgbClr val="FF0000"/>
                </a:solidFill>
                <a:latin typeface="NikoshBAN" pitchFamily="2" charset="0"/>
                <a:cs typeface="NikoshBAN" pitchFamily="2" charset="0"/>
              </a:rPr>
              <a:t> </a:t>
            </a:r>
            <a:r>
              <a:rPr lang="bn-BD" sz="5400" b="1" u="sng" dirty="0" smtClean="0">
                <a:ln w="50800"/>
                <a:solidFill>
                  <a:srgbClr val="FF0000"/>
                </a:solidFill>
                <a:latin typeface="NikoshBAN" pitchFamily="2" charset="0"/>
                <a:cs typeface="NikoshBAN" pitchFamily="2" charset="0"/>
              </a:rPr>
              <a:t>পরিচিতি</a:t>
            </a:r>
            <a:endParaRPr lang="en-US" sz="5400" b="1" u="sng" dirty="0">
              <a:ln w="50800"/>
              <a:solidFill>
                <a:srgbClr val="FF0000"/>
              </a:solidFill>
              <a:latin typeface="NikoshBAN" pitchFamily="2" charset="0"/>
              <a:cs typeface="NikoshBAN" pitchFamily="2" charset="0"/>
            </a:endParaRPr>
          </a:p>
        </p:txBody>
      </p:sp>
      <p:sp>
        <p:nvSpPr>
          <p:cNvPr id="3" name="Rectangle 2"/>
          <p:cNvSpPr/>
          <p:nvPr/>
        </p:nvSpPr>
        <p:spPr>
          <a:xfrm>
            <a:off x="1066800" y="2209800"/>
            <a:ext cx="6629401" cy="3477875"/>
          </a:xfrm>
          <a:prstGeom prst="rect">
            <a:avLst/>
          </a:prstGeom>
          <a:solidFill>
            <a:schemeClr val="accent3">
              <a:lumMod val="75000"/>
            </a:schemeClr>
          </a:solidFill>
          <a:effectLst>
            <a:glow rad="139700">
              <a:schemeClr val="accent1">
                <a:satMod val="175000"/>
                <a:alpha val="40000"/>
              </a:schemeClr>
            </a:glow>
            <a:innerShdw blurRad="63500" dist="50800" dir="5400000">
              <a:prstClr val="black">
                <a:alpha val="50000"/>
              </a:prstClr>
            </a:innerShdw>
          </a:effectLst>
        </p:spPr>
        <p:style>
          <a:lnRef idx="3">
            <a:schemeClr val="lt1"/>
          </a:lnRef>
          <a:fillRef idx="1">
            <a:schemeClr val="accent2"/>
          </a:fillRef>
          <a:effectRef idx="1">
            <a:schemeClr val="accent2"/>
          </a:effectRef>
          <a:fontRef idx="minor">
            <a:schemeClr val="lt1"/>
          </a:fontRef>
        </p:style>
        <p:txBody>
          <a:bodyPr wrap="square">
            <a:spAutoFit/>
          </a:bodyPr>
          <a:lstStyle/>
          <a:p>
            <a:pPr algn="ctr" fontAlgn="auto">
              <a:spcBef>
                <a:spcPts val="0"/>
              </a:spcBef>
              <a:spcAft>
                <a:spcPts val="0"/>
              </a:spcAft>
              <a:defRPr/>
            </a:pPr>
            <a:r>
              <a:rPr lang="bn-BD" sz="4400" dirty="0" smtClean="0">
                <a:ln w="17780" cmpd="sng">
                  <a:solidFill>
                    <a:srgbClr val="FFFFFF"/>
                  </a:solidFill>
                  <a:prstDash val="solid"/>
                  <a:miter lim="800000"/>
                </a:ln>
                <a:solidFill>
                  <a:srgbClr val="FFFF00"/>
                </a:solidFill>
                <a:effectLst>
                  <a:outerShdw blurRad="50800" algn="tl" rotWithShape="0">
                    <a:srgbClr val="000000"/>
                  </a:outerShdw>
                </a:effectLst>
                <a:latin typeface="NikoshBAN" pitchFamily="2" charset="0"/>
                <a:cs typeface="NikoshBAN" pitchFamily="2" charset="0"/>
              </a:rPr>
              <a:t>শ্রেনী- সপ্তম</a:t>
            </a:r>
          </a:p>
          <a:p>
            <a:pPr algn="ctr" fontAlgn="auto">
              <a:spcBef>
                <a:spcPts val="0"/>
              </a:spcBef>
              <a:spcAft>
                <a:spcPts val="0"/>
              </a:spcAft>
              <a:defRPr/>
            </a:pPr>
            <a:r>
              <a:rPr lang="bn-BD" sz="4400" dirty="0" smtClean="0">
                <a:ln w="17780" cmpd="sng">
                  <a:solidFill>
                    <a:srgbClr val="FFFFFF"/>
                  </a:solidFill>
                  <a:prstDash val="solid"/>
                  <a:miter lim="800000"/>
                </a:ln>
                <a:solidFill>
                  <a:srgbClr val="FFFF00"/>
                </a:solidFill>
                <a:effectLst>
                  <a:outerShdw blurRad="50800" algn="tl" rotWithShape="0">
                    <a:srgbClr val="000000"/>
                  </a:outerShdw>
                </a:effectLst>
                <a:latin typeface="NikoshBAN" pitchFamily="2" charset="0"/>
                <a:cs typeface="NikoshBAN" pitchFamily="2" charset="0"/>
              </a:rPr>
              <a:t>বিষয়ঃ- তথ্য ও যোগাযোগ প্রযুক্তি</a:t>
            </a:r>
          </a:p>
          <a:p>
            <a:pPr algn="ctr" fontAlgn="auto">
              <a:spcBef>
                <a:spcPts val="0"/>
              </a:spcBef>
              <a:spcAft>
                <a:spcPts val="0"/>
              </a:spcAft>
              <a:defRPr/>
            </a:pPr>
            <a:r>
              <a:rPr lang="bn-BD" sz="4400" dirty="0" smtClean="0">
                <a:ln w="17780" cmpd="sng">
                  <a:solidFill>
                    <a:srgbClr val="FFFFFF"/>
                  </a:solidFill>
                  <a:prstDash val="solid"/>
                  <a:miter lim="800000"/>
                </a:ln>
                <a:solidFill>
                  <a:srgbClr val="FFFF00"/>
                </a:solidFill>
                <a:effectLst>
                  <a:outerShdw blurRad="50800" algn="tl" rotWithShape="0">
                    <a:srgbClr val="000000"/>
                  </a:outerShdw>
                </a:effectLst>
                <a:latin typeface="NikoshBAN" pitchFamily="2" charset="0"/>
                <a:cs typeface="NikoshBAN" pitchFamily="2" charset="0"/>
              </a:rPr>
              <a:t>অধ্যায়- দ্বিতীয়</a:t>
            </a:r>
            <a:endParaRPr lang="bn-BD" sz="4400" dirty="0">
              <a:ln w="17780" cmpd="sng">
                <a:solidFill>
                  <a:srgbClr val="FFFFFF"/>
                </a:solidFill>
                <a:prstDash val="solid"/>
                <a:miter lim="800000"/>
              </a:ln>
              <a:solidFill>
                <a:srgbClr val="FFFF00"/>
              </a:solidFill>
              <a:effectLst>
                <a:outerShdw blurRad="50800" algn="tl" rotWithShape="0">
                  <a:srgbClr val="000000"/>
                </a:outerShdw>
              </a:effectLst>
              <a:latin typeface="NikoshBAN" pitchFamily="2" charset="0"/>
              <a:cs typeface="NikoshBAN" pitchFamily="2" charset="0"/>
            </a:endParaRPr>
          </a:p>
          <a:p>
            <a:pPr algn="ctr" fontAlgn="auto">
              <a:spcBef>
                <a:spcPts val="0"/>
              </a:spcBef>
              <a:spcAft>
                <a:spcPts val="0"/>
              </a:spcAft>
              <a:defRPr/>
            </a:pPr>
            <a:r>
              <a:rPr lang="bn-BD" sz="4400" dirty="0" smtClean="0">
                <a:ln w="17780" cmpd="sng">
                  <a:solidFill>
                    <a:srgbClr val="FFFFFF"/>
                  </a:solidFill>
                  <a:prstDash val="solid"/>
                  <a:miter lim="800000"/>
                </a:ln>
                <a:solidFill>
                  <a:srgbClr val="FFFF00"/>
                </a:solidFill>
                <a:effectLst>
                  <a:outerShdw blurRad="50800" algn="tl" rotWithShape="0">
                    <a:srgbClr val="000000"/>
                  </a:outerShdw>
                </a:effectLst>
                <a:latin typeface="NikoshBAN" pitchFamily="2" charset="0"/>
                <a:cs typeface="NikoshBAN" pitchFamily="2" charset="0"/>
              </a:rPr>
              <a:t>বিষয়ঃ-ইনপুট ডিভাইস</a:t>
            </a:r>
            <a:endParaRPr lang="en-US" sz="6000" dirty="0">
              <a:ln w="17780" cmpd="sng">
                <a:solidFill>
                  <a:srgbClr val="FFFFFF"/>
                </a:solidFill>
                <a:prstDash val="solid"/>
                <a:miter lim="800000"/>
              </a:ln>
              <a:solidFill>
                <a:srgbClr val="FFFF00"/>
              </a:solidFill>
              <a:effectLst>
                <a:outerShdw blurRad="50800" algn="tl" rotWithShape="0">
                  <a:srgbClr val="000000"/>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7.jpg"/>
          <p:cNvPicPr>
            <a:picLocks noChangeAspect="1"/>
          </p:cNvPicPr>
          <p:nvPr/>
        </p:nvPicPr>
        <p:blipFill>
          <a:blip r:embed="rId3"/>
          <a:stretch>
            <a:fillRect/>
          </a:stretch>
        </p:blipFill>
        <p:spPr>
          <a:xfrm>
            <a:off x="1" y="0"/>
            <a:ext cx="9144000" cy="7086600"/>
          </a:xfrm>
          <a:prstGeom prst="rect">
            <a:avLst/>
          </a:prstGeom>
        </p:spPr>
      </p:pic>
      <p:sp>
        <p:nvSpPr>
          <p:cNvPr id="2" name="Title 1"/>
          <p:cNvSpPr>
            <a:spLocks noGrp="1"/>
          </p:cNvSpPr>
          <p:nvPr>
            <p:ph type="ctrTitle"/>
          </p:nvPr>
        </p:nvSpPr>
        <p:spPr>
          <a:xfrm>
            <a:off x="609600" y="2438400"/>
            <a:ext cx="7772400" cy="993775"/>
          </a:xfrm>
        </p:spPr>
        <p:txBody>
          <a:bodyPr>
            <a:noAutofit/>
          </a:bodyPr>
          <a:lstStyle/>
          <a:p>
            <a:r>
              <a:rPr lang="bn-BD" sz="7200" baseline="-25000" dirty="0" smtClean="0">
                <a:solidFill>
                  <a:schemeClr val="bg1">
                    <a:lumMod val="95000"/>
                    <a:lumOff val="5000"/>
                  </a:schemeClr>
                </a:solidFill>
                <a:latin typeface="NikoshBAN" pitchFamily="2" charset="0"/>
                <a:cs typeface="NikoshBAN" pitchFamily="2" charset="0"/>
              </a:rPr>
              <a:t>এই পাঠের মাধ্যমে শিক্ষার্থীরা-</a:t>
            </a:r>
            <a:br>
              <a:rPr lang="bn-BD" sz="7200" baseline="-25000" dirty="0" smtClean="0">
                <a:solidFill>
                  <a:schemeClr val="bg1">
                    <a:lumMod val="95000"/>
                    <a:lumOff val="5000"/>
                  </a:schemeClr>
                </a:solidFill>
                <a:latin typeface="NikoshBAN" pitchFamily="2" charset="0"/>
                <a:cs typeface="NikoshBAN" pitchFamily="2" charset="0"/>
              </a:rPr>
            </a:br>
            <a:endParaRPr lang="en-US" sz="2800" dirty="0">
              <a:solidFill>
                <a:schemeClr val="bg1">
                  <a:lumMod val="95000"/>
                  <a:lumOff val="5000"/>
                </a:schemeClr>
              </a:solidFill>
              <a:latin typeface="NikoshBAN" pitchFamily="2" charset="0"/>
              <a:cs typeface="NikoshBAN" pitchFamily="2" charset="0"/>
            </a:endParaRPr>
          </a:p>
        </p:txBody>
      </p:sp>
      <p:sp>
        <p:nvSpPr>
          <p:cNvPr id="3" name="Subtitle 2"/>
          <p:cNvSpPr>
            <a:spLocks noGrp="1"/>
          </p:cNvSpPr>
          <p:nvPr>
            <p:ph type="subTitle" idx="1"/>
          </p:nvPr>
        </p:nvSpPr>
        <p:spPr>
          <a:xfrm>
            <a:off x="0" y="3352800"/>
            <a:ext cx="8077200" cy="2819400"/>
          </a:xfrm>
        </p:spPr>
        <p:txBody>
          <a:bodyPr>
            <a:normAutofit lnSpcReduction="10000"/>
          </a:bodyPr>
          <a:lstStyle/>
          <a:p>
            <a:pPr algn="l"/>
            <a:endParaRPr lang="en-US" sz="4000" dirty="0" smtClean="0">
              <a:solidFill>
                <a:srgbClr val="FF0000"/>
              </a:solidFill>
              <a:latin typeface="NikoshBAN" pitchFamily="2" charset="0"/>
              <a:cs typeface="NikoshBAN" pitchFamily="2" charset="0"/>
            </a:endParaRPr>
          </a:p>
          <a:p>
            <a:pPr algn="l"/>
            <a:r>
              <a:rPr lang="bn-BD" sz="4000" dirty="0" smtClean="0">
                <a:solidFill>
                  <a:srgbClr val="FF0000"/>
                </a:solidFill>
                <a:latin typeface="NikoshBAN" pitchFamily="2" charset="0"/>
                <a:cs typeface="NikoshBAN" pitchFamily="2" charset="0"/>
              </a:rPr>
              <a:t>১</a:t>
            </a:r>
            <a:r>
              <a:rPr lang="bn-BD" sz="4000" dirty="0" smtClean="0">
                <a:solidFill>
                  <a:schemeClr val="bg1">
                    <a:lumMod val="95000"/>
                    <a:lumOff val="5000"/>
                  </a:schemeClr>
                </a:solidFill>
                <a:latin typeface="NikoshBAN" pitchFamily="2" charset="0"/>
                <a:cs typeface="NikoshBAN" pitchFamily="2" charset="0"/>
              </a:rPr>
              <a:t>।কম্পিউটারের ইনপূট ডিভাইস কি-তা </a:t>
            </a:r>
            <a:r>
              <a:rPr lang="en-US" sz="4000" dirty="0" smtClean="0">
                <a:solidFill>
                  <a:schemeClr val="bg1">
                    <a:lumMod val="95000"/>
                    <a:lumOff val="5000"/>
                  </a:schemeClr>
                </a:solidFill>
                <a:latin typeface="NikoshBAN" pitchFamily="2" charset="0"/>
                <a:cs typeface="NikoshBAN" pitchFamily="2" charset="0"/>
              </a:rPr>
              <a:t>	</a:t>
            </a:r>
            <a:r>
              <a:rPr lang="bn-BD" sz="4000" dirty="0" smtClean="0">
                <a:solidFill>
                  <a:schemeClr val="bg1">
                    <a:lumMod val="95000"/>
                    <a:lumOff val="5000"/>
                  </a:schemeClr>
                </a:solidFill>
                <a:latin typeface="NikoshBAN" pitchFamily="2" charset="0"/>
                <a:cs typeface="NikoshBAN" pitchFamily="2" charset="0"/>
              </a:rPr>
              <a:t>বলতে পারবে</a:t>
            </a:r>
            <a:r>
              <a:rPr lang="bn-BD" sz="3600" dirty="0" smtClean="0">
                <a:solidFill>
                  <a:schemeClr val="bg1">
                    <a:lumMod val="95000"/>
                    <a:lumOff val="5000"/>
                  </a:schemeClr>
                </a:solidFill>
                <a:latin typeface="NikoshBAN" pitchFamily="2" charset="0"/>
                <a:cs typeface="NikoshBAN" pitchFamily="2" charset="0"/>
              </a:rPr>
              <a:t>।</a:t>
            </a:r>
          </a:p>
          <a:p>
            <a:pPr algn="l"/>
            <a:r>
              <a:rPr lang="bn-BD" sz="3600" dirty="0" smtClean="0">
                <a:solidFill>
                  <a:schemeClr val="bg1">
                    <a:lumMod val="95000"/>
                    <a:lumOff val="5000"/>
                  </a:schemeClr>
                </a:solidFill>
                <a:latin typeface="NikoshBAN" pitchFamily="2" charset="0"/>
                <a:cs typeface="NikoshBAN" pitchFamily="2" charset="0"/>
              </a:rPr>
              <a:t>২। কম্পিউটারে</a:t>
            </a:r>
            <a:r>
              <a:rPr lang="en-US" sz="3600" dirty="0" smtClean="0">
                <a:solidFill>
                  <a:schemeClr val="bg1">
                    <a:lumMod val="95000"/>
                    <a:lumOff val="5000"/>
                  </a:schemeClr>
                </a:solidFill>
                <a:latin typeface="NikoshBAN" pitchFamily="2" charset="0"/>
                <a:cs typeface="NikoshBAN" pitchFamily="2" charset="0"/>
              </a:rPr>
              <a:t> </a:t>
            </a:r>
            <a:r>
              <a:rPr lang="bn-BD" sz="3600" dirty="0" smtClean="0">
                <a:solidFill>
                  <a:schemeClr val="bg1">
                    <a:lumMod val="95000"/>
                    <a:lumOff val="5000"/>
                  </a:schemeClr>
                </a:solidFill>
                <a:latin typeface="NikoshBAN" pitchFamily="2" charset="0"/>
                <a:cs typeface="NikoshBAN" pitchFamily="2" charset="0"/>
              </a:rPr>
              <a:t>ইনপূট ডিভাইসের কাজ কি - তা </a:t>
            </a:r>
            <a:r>
              <a:rPr lang="en-US" sz="3600" dirty="0" smtClean="0">
                <a:solidFill>
                  <a:schemeClr val="bg1">
                    <a:lumMod val="95000"/>
                    <a:lumOff val="5000"/>
                  </a:schemeClr>
                </a:solidFill>
                <a:latin typeface="NikoshBAN" pitchFamily="2" charset="0"/>
                <a:cs typeface="NikoshBAN" pitchFamily="2" charset="0"/>
              </a:rPr>
              <a:t>	</a:t>
            </a:r>
            <a:r>
              <a:rPr lang="bn-BD" sz="3600" dirty="0" smtClean="0">
                <a:solidFill>
                  <a:schemeClr val="bg1">
                    <a:lumMod val="95000"/>
                    <a:lumOff val="5000"/>
                  </a:schemeClr>
                </a:solidFill>
                <a:latin typeface="NikoshBAN" pitchFamily="2" charset="0"/>
                <a:cs typeface="NikoshBAN" pitchFamily="2" charset="0"/>
              </a:rPr>
              <a:t>বর্ণনা </a:t>
            </a:r>
            <a:r>
              <a:rPr lang="en-US" sz="3600" dirty="0" smtClean="0">
                <a:solidFill>
                  <a:schemeClr val="bg1">
                    <a:lumMod val="95000"/>
                    <a:lumOff val="5000"/>
                  </a:schemeClr>
                </a:solidFill>
                <a:latin typeface="NikoshBAN" pitchFamily="2" charset="0"/>
                <a:cs typeface="NikoshBAN" pitchFamily="2" charset="0"/>
              </a:rPr>
              <a:t>	</a:t>
            </a:r>
            <a:r>
              <a:rPr lang="bn-BD" sz="3600" dirty="0" smtClean="0">
                <a:solidFill>
                  <a:schemeClr val="bg1">
                    <a:lumMod val="95000"/>
                    <a:lumOff val="5000"/>
                  </a:schemeClr>
                </a:solidFill>
                <a:latin typeface="NikoshBAN" pitchFamily="2" charset="0"/>
                <a:cs typeface="NikoshBAN" pitchFamily="2" charset="0"/>
              </a:rPr>
              <a:t>করতে পারবে।</a:t>
            </a:r>
            <a:endParaRPr lang="en-US" sz="3600" dirty="0">
              <a:solidFill>
                <a:schemeClr val="bg1">
                  <a:lumMod val="95000"/>
                  <a:lumOff val="5000"/>
                </a:schemeClr>
              </a:solidFill>
              <a:latin typeface="NikoshBAN" pitchFamily="2" charset="0"/>
              <a:cs typeface="NikoshBAN" pitchFamily="2" charset="0"/>
            </a:endParaRPr>
          </a:p>
        </p:txBody>
      </p:sp>
      <p:sp>
        <p:nvSpPr>
          <p:cNvPr id="4" name="Flowchart: Punched Tape 3"/>
          <p:cNvSpPr/>
          <p:nvPr/>
        </p:nvSpPr>
        <p:spPr>
          <a:xfrm>
            <a:off x="1371600" y="304800"/>
            <a:ext cx="5943600" cy="16002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latin typeface="NikoshBAN" pitchFamily="2" charset="0"/>
                <a:cs typeface="NikoshBAN" pitchFamily="2" charset="0"/>
              </a:rPr>
              <a:t>শিখন ফল</a:t>
            </a:r>
            <a:endParaRPr lang="en-US" sz="5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plus(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plus(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লক্ষ কর</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pic>
        <p:nvPicPr>
          <p:cNvPr id="4" name="Content Placeholder 3" descr="SDC10617.JPG"/>
          <p:cNvPicPr>
            <a:picLocks noGrp="1" noChangeAspect="1"/>
          </p:cNvPicPr>
          <p:nvPr>
            <p:ph idx="1"/>
          </p:nvPr>
        </p:nvPicPr>
        <p:blipFill>
          <a:blip r:embed="rId2" cstate="print"/>
          <a:stretch>
            <a:fillRect/>
          </a:stretch>
        </p:blipFill>
        <p:spPr>
          <a:xfrm>
            <a:off x="1783080" y="1807210"/>
            <a:ext cx="6035040" cy="452628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BD" sz="4800" dirty="0" smtClean="0">
                <a:latin typeface="NikoshBAN" pitchFamily="2" charset="0"/>
                <a:cs typeface="NikoshBAN" pitchFamily="2" charset="0"/>
              </a:rPr>
              <a:t>ছবি গুলো লক্ষ কর</a:t>
            </a:r>
            <a:endParaRPr lang="en-US" sz="4800" dirty="0">
              <a:latin typeface="NikoshBAN" pitchFamily="2" charset="0"/>
              <a:cs typeface="NikoshBAN" pitchFamily="2" charset="0"/>
            </a:endParaRPr>
          </a:p>
        </p:txBody>
      </p:sp>
      <p:pic>
        <p:nvPicPr>
          <p:cNvPr id="5" name="Content Placeholder 4" descr="e.jpg"/>
          <p:cNvPicPr>
            <a:picLocks noGrp="1" noChangeAspect="1"/>
          </p:cNvPicPr>
          <p:nvPr>
            <p:ph sz="half" idx="1"/>
          </p:nvPr>
        </p:nvPicPr>
        <p:blipFill>
          <a:blip r:embed="rId4" cstate="print"/>
          <a:stretch>
            <a:fillRect/>
          </a:stretch>
        </p:blipFill>
        <p:spPr>
          <a:xfrm>
            <a:off x="838200" y="2286000"/>
            <a:ext cx="2709863" cy="2895599"/>
          </a:xfrm>
        </p:spPr>
      </p:pic>
      <p:pic>
        <p:nvPicPr>
          <p:cNvPr id="6" name="Content Placeholder 5" descr="index.jpg"/>
          <p:cNvPicPr>
            <a:picLocks noGrp="1" noChangeAspect="1"/>
          </p:cNvPicPr>
          <p:nvPr>
            <p:ph sz="half" idx="2"/>
          </p:nvPr>
        </p:nvPicPr>
        <p:blipFill>
          <a:blip r:embed="rId5" cstate="print"/>
          <a:stretch>
            <a:fillRect/>
          </a:stretch>
        </p:blipFill>
        <p:spPr>
          <a:xfrm>
            <a:off x="5029200" y="2819400"/>
            <a:ext cx="2719387" cy="2114550"/>
          </a:xfrm>
        </p:spPr>
      </p:pic>
      <p:cxnSp>
        <p:nvCxnSpPr>
          <p:cNvPr id="9" name="Straight Arrow Connector 8"/>
          <p:cNvCxnSpPr/>
          <p:nvPr/>
        </p:nvCxnSpPr>
        <p:spPr>
          <a:xfrm rot="16200000" flipH="1">
            <a:off x="1485900" y="5219700"/>
            <a:ext cx="609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5791200" y="4876800"/>
            <a:ext cx="762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V="1">
            <a:off x="5980906" y="2553494"/>
            <a:ext cx="610394" cy="227806"/>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noChangeAspect="1"/>
          </p:cNvGraphicFramePr>
          <p:nvPr/>
        </p:nvGraphicFramePr>
        <p:xfrm>
          <a:off x="3810000" y="2667000"/>
          <a:ext cx="1524000" cy="1524000"/>
        </p:xfrm>
        <a:graphic>
          <a:graphicData uri="http://schemas.openxmlformats.org/presentationml/2006/ole">
            <mc:AlternateContent xmlns:mc="http://schemas.openxmlformats.org/markup-compatibility/2006">
              <mc:Choice xmlns:v="urn:schemas-microsoft-com:vml" Requires="v">
                <p:oleObj spid="_x0000_s22602" name="Bitmap Image" r:id="rId6" imgW="1523810" imgH="1523810" progId="PBrush">
                  <p:embed/>
                </p:oleObj>
              </mc:Choice>
              <mc:Fallback>
                <p:oleObj name="Bitmap Image" r:id="rId6" imgW="1523810" imgH="1523810" progId="PBrush">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2667000"/>
                        <a:ext cx="1524000"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Content Placeholder 4" descr="e.jpg"/>
          <p:cNvPicPr>
            <a:picLocks noChangeAspect="1"/>
          </p:cNvPicPr>
          <p:nvPr/>
        </p:nvPicPr>
        <p:blipFill>
          <a:blip r:embed="rId4" cstate="print"/>
          <a:stretch>
            <a:fillRect/>
          </a:stretch>
        </p:blipFill>
        <p:spPr>
          <a:xfrm>
            <a:off x="838200" y="2362199"/>
            <a:ext cx="2709863" cy="289559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icro phone7.jpg"/>
          <p:cNvPicPr>
            <a:picLocks noGrp="1" noChangeAspect="1"/>
          </p:cNvPicPr>
          <p:nvPr>
            <p:ph sz="half" idx="1"/>
          </p:nvPr>
        </p:nvPicPr>
        <p:blipFill>
          <a:blip r:embed="rId2" cstate="print"/>
          <a:stretch>
            <a:fillRect/>
          </a:stretch>
        </p:blipFill>
        <p:spPr>
          <a:xfrm>
            <a:off x="4953000" y="2911475"/>
            <a:ext cx="2438400" cy="1619250"/>
          </a:xfrm>
        </p:spPr>
      </p:pic>
      <p:pic>
        <p:nvPicPr>
          <p:cNvPr id="6" name="Picture 5" descr="h.jpg"/>
          <p:cNvPicPr>
            <a:picLocks noChangeAspect="1"/>
          </p:cNvPicPr>
          <p:nvPr/>
        </p:nvPicPr>
        <p:blipFill>
          <a:blip r:embed="rId3" cstate="print"/>
          <a:stretch>
            <a:fillRect/>
          </a:stretch>
        </p:blipFill>
        <p:spPr>
          <a:xfrm>
            <a:off x="457200" y="2133600"/>
            <a:ext cx="3048000" cy="2819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o-flowers-wallpapers_13407_1920x1200.jpg"/>
          <p:cNvPicPr>
            <a:picLocks noChangeAspect="1"/>
          </p:cNvPicPr>
          <p:nvPr/>
        </p:nvPicPr>
        <p:blipFill>
          <a:blip r:embed="rId2"/>
          <a:stretch>
            <a:fillRect/>
          </a:stretch>
        </p:blipFill>
        <p:spPr>
          <a:xfrm>
            <a:off x="381000" y="0"/>
            <a:ext cx="8763000" cy="6286500"/>
          </a:xfrm>
          <a:prstGeom prst="rect">
            <a:avLst/>
          </a:prstGeom>
        </p:spPr>
      </p:pic>
      <p:sp>
        <p:nvSpPr>
          <p:cNvPr id="2" name="Title 1"/>
          <p:cNvSpPr>
            <a:spLocks noGrp="1"/>
          </p:cNvSpPr>
          <p:nvPr>
            <p:ph type="ctrTitle"/>
          </p:nvPr>
        </p:nvSpPr>
        <p:spPr>
          <a:xfrm>
            <a:off x="838200" y="749135"/>
            <a:ext cx="7696200" cy="1066800"/>
          </a:xfrm>
          <a:solidFill>
            <a:schemeClr val="bg2">
              <a:lumMod val="90000"/>
            </a:schemeClr>
          </a:solidFill>
        </p:spPr>
        <p:txBody>
          <a:bodyPr>
            <a:normAutofit fontScale="90000"/>
            <a:scene3d>
              <a:camera prst="orthographicFront"/>
              <a:lightRig rig="soft" dir="t">
                <a:rot lat="0" lon="0" rev="10800000"/>
              </a:lightRig>
            </a:scene3d>
            <a:sp3d>
              <a:bevelT w="27940" h="12700"/>
              <a:contourClr>
                <a:srgbClr val="DDDDDD"/>
              </a:contourClr>
            </a:sp3d>
          </a:bodyPr>
          <a:lstStyle/>
          <a:p>
            <a:pPr algn="ctr"/>
            <a:r>
              <a:rPr lang="bn-BD" sz="8800" spc="150" dirty="0" smtClean="0">
                <a:ln w="11430"/>
                <a:solidFill>
                  <a:srgbClr val="FF0000"/>
                </a:solidFill>
                <a:effectLst>
                  <a:outerShdw blurRad="25400" algn="tl" rotWithShape="0">
                    <a:srgbClr val="000000">
                      <a:alpha val="43000"/>
                    </a:srgbClr>
                  </a:outerShdw>
                </a:effectLst>
                <a:latin typeface="NikoshBAN" pitchFamily="2" charset="0"/>
                <a:cs typeface="NikoshBAN" pitchFamily="2" charset="0"/>
              </a:rPr>
              <a:t>আজকের পাঠ</a:t>
            </a:r>
            <a:endParaRPr lang="en-US" sz="8800" b="1" spc="150" dirty="0">
              <a:ln w="11430"/>
              <a:solidFill>
                <a:srgbClr val="FF0000"/>
              </a:solidFill>
              <a:effectLst>
                <a:outerShdw blurRad="25400" algn="tl" rotWithShape="0">
                  <a:srgbClr val="000000">
                    <a:alpha val="43000"/>
                  </a:srgbClr>
                </a:outerShdw>
              </a:effectLst>
              <a:latin typeface="NikoshBAN" pitchFamily="2" charset="0"/>
              <a:cs typeface="NikoshBAN" pitchFamily="2" charset="0"/>
            </a:endParaRPr>
          </a:p>
        </p:txBody>
      </p:sp>
      <p:sp>
        <p:nvSpPr>
          <p:cNvPr id="3" name="Subtitle 2"/>
          <p:cNvSpPr>
            <a:spLocks noGrp="1"/>
          </p:cNvSpPr>
          <p:nvPr>
            <p:ph type="subTitle" idx="1"/>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ইনপুট ডিভাইস</a:t>
            </a:r>
            <a:endPar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4)">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8001000" cy="5937504"/>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r>
            <a:br>
              <a:rPr lang="en-US" sz="66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br>
            <a:r>
              <a:rPr lang="bn-BD" sz="66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যে </a:t>
            </a:r>
            <a:r>
              <a:rPr lang="bn-BD"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যন্ত্র বা যন্ত্রসমূহ দ্বারা আমরা কম্পিউটারে বিভিন্ন নির্দেশনা পাঠাই তাকে কম্পিউটারের ইনপুট ডিভাইস বলে।</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4" name="Right Arrow 3"/>
          <p:cNvSpPr/>
          <p:nvPr/>
        </p:nvSpPr>
        <p:spPr>
          <a:xfrm>
            <a:off x="646324" y="152400"/>
            <a:ext cx="649076"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788</TotalTime>
  <Words>322</Words>
  <Application>Microsoft Office PowerPoint</Application>
  <PresentationFormat>On-screen Show (4:3)</PresentationFormat>
  <Paragraphs>56</Paragraphs>
  <Slides>21</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Metro</vt:lpstr>
      <vt:lpstr>Bitmap Image</vt:lpstr>
      <vt:lpstr>PowerPoint Presentation</vt:lpstr>
      <vt:lpstr>PowerPoint Presentation</vt:lpstr>
      <vt:lpstr>PowerPoint Presentation</vt:lpstr>
      <vt:lpstr>এই পাঠের মাধ্যমে শিক্ষার্থীরা- </vt:lpstr>
      <vt:lpstr>লক্ষ কর</vt:lpstr>
      <vt:lpstr>ছবি গুলো লক্ষ কর</vt:lpstr>
      <vt:lpstr>PowerPoint Presentation</vt:lpstr>
      <vt:lpstr>আজকের পাঠ</vt:lpstr>
      <vt:lpstr> যে যন্ত্র বা যন্ত্রসমূহ দ্বারা আমরা কম্পিউটারে বিভিন্ন নির্দেশনা পাঠাই তাকে কম্পিউটারের ইনপুট ডিভাইস বলে।</vt:lpstr>
      <vt:lpstr>কি-বোর্ড</vt:lpstr>
      <vt:lpstr>মাউস</vt:lpstr>
      <vt:lpstr>মাইক্রোফন</vt:lpstr>
      <vt:lpstr>ডিজিটাল ক্যামেরা</vt:lpstr>
      <vt:lpstr>ওয়েব ক্যাম</vt:lpstr>
      <vt:lpstr>স্ক্যানার</vt:lpstr>
      <vt:lpstr>ও এম আর</vt:lpstr>
      <vt:lpstr>একক কাজ</vt:lpstr>
      <vt:lpstr>দলীয় কাজ</vt:lpstr>
      <vt:lpstr>মূল্যায়ন</vt:lpstr>
      <vt:lpstr>PowerPoint Presentation</vt:lpstr>
      <vt:lpstr>PowerPoint Presentation</vt:lpstr>
    </vt:vector>
  </TitlesOfParts>
  <Company>shahana 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g.m sharif</dc:creator>
  <cp:lastModifiedBy>ismail - [2010]</cp:lastModifiedBy>
  <cp:revision>131</cp:revision>
  <dcterms:created xsi:type="dcterms:W3CDTF">2013-03-29T13:42:22Z</dcterms:created>
  <dcterms:modified xsi:type="dcterms:W3CDTF">2021-03-09T06:57:22Z</dcterms:modified>
</cp:coreProperties>
</file>