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359" r:id="rId2"/>
    <p:sldId id="293" r:id="rId3"/>
    <p:sldId id="294" r:id="rId4"/>
    <p:sldId id="295" r:id="rId5"/>
    <p:sldId id="360" r:id="rId6"/>
    <p:sldId id="361" r:id="rId7"/>
    <p:sldId id="313" r:id="rId8"/>
    <p:sldId id="366" r:id="rId9"/>
    <p:sldId id="348" r:id="rId10"/>
    <p:sldId id="357" r:id="rId11"/>
    <p:sldId id="339" r:id="rId12"/>
    <p:sldId id="349" r:id="rId13"/>
    <p:sldId id="358" r:id="rId14"/>
    <p:sldId id="338" r:id="rId15"/>
    <p:sldId id="351" r:id="rId16"/>
    <p:sldId id="341" r:id="rId17"/>
    <p:sldId id="342" r:id="rId18"/>
    <p:sldId id="352" r:id="rId19"/>
    <p:sldId id="344" r:id="rId20"/>
    <p:sldId id="340" r:id="rId21"/>
    <p:sldId id="362" r:id="rId22"/>
    <p:sldId id="365" r:id="rId23"/>
    <p:sldId id="363" r:id="rId24"/>
    <p:sldId id="3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9900"/>
    <a:srgbClr val="FF6600"/>
    <a:srgbClr val="FFCC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rgbClr val="0066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0066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maxresdefault (7).jpg"/>
          <p:cNvPicPr>
            <a:picLocks noChangeAspect="1"/>
          </p:cNvPicPr>
          <p:nvPr/>
        </p:nvPicPr>
        <p:blipFill>
          <a:blip r:embed="rId2"/>
          <a:srcRect l="1429" t="20952" r="47381" b="27619"/>
          <a:stretch>
            <a:fillRect/>
          </a:stretch>
        </p:blipFill>
        <p:spPr>
          <a:xfrm>
            <a:off x="3018973" y="711201"/>
            <a:ext cx="6241143" cy="3526972"/>
          </a:xfrm>
          <a:prstGeom prst="roundRect">
            <a:avLst>
              <a:gd name="adj" fmla="val 16667"/>
            </a:avLst>
          </a:prstGeom>
          <a:ln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retory+organ+gill+anus+heart+mantle+cavity+digestive+gland+stom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6" y="387729"/>
            <a:ext cx="9233514" cy="6470271"/>
          </a:xfrm>
          <a:prstGeom prst="rect">
            <a:avLst/>
          </a:prstGeom>
        </p:spPr>
      </p:pic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3"/>
          <a:srcRect l="9316" r="10284" b="12959"/>
          <a:stretch>
            <a:fillRect/>
          </a:stretch>
        </p:blipFill>
        <p:spPr>
          <a:xfrm>
            <a:off x="58056" y="4283981"/>
            <a:ext cx="3526971" cy="2290989"/>
          </a:xfrm>
          <a:prstGeom prst="rect">
            <a:avLst/>
          </a:prstGeom>
        </p:spPr>
      </p:pic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4"/>
          <a:srcRect l="7307" t="4292" r="14970" b="8631"/>
          <a:stretch>
            <a:fillRect/>
          </a:stretch>
        </p:blipFill>
        <p:spPr>
          <a:xfrm>
            <a:off x="580568" y="0"/>
            <a:ext cx="2061029" cy="41220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4968" y="1132990"/>
            <a:ext cx="4542972" cy="4449700"/>
            <a:chOff x="1494968" y="1132990"/>
            <a:chExt cx="4542972" cy="4449700"/>
          </a:xfrm>
        </p:grpSpPr>
        <p:pic>
          <p:nvPicPr>
            <p:cNvPr id="5" name="Picture 4" descr="Picture6.png"/>
            <p:cNvPicPr>
              <a:picLocks noChangeAspect="1"/>
            </p:cNvPicPr>
            <p:nvPr/>
          </p:nvPicPr>
          <p:blipFill>
            <a:blip r:embed="rId2"/>
            <a:srcRect r="47892" b="26722"/>
            <a:stretch>
              <a:fillRect/>
            </a:stretch>
          </p:blipFill>
          <p:spPr>
            <a:xfrm>
              <a:off x="1727048" y="1132990"/>
              <a:ext cx="3962552" cy="40195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1494968" y="5036450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Pila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globosa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33025" y="934153"/>
            <a:ext cx="4542972" cy="4619509"/>
            <a:chOff x="6633025" y="934153"/>
            <a:chExt cx="4542972" cy="4619509"/>
          </a:xfrm>
        </p:grpSpPr>
        <p:pic>
          <p:nvPicPr>
            <p:cNvPr id="6" name="Picture 5" descr="Picture6.png"/>
            <p:cNvPicPr>
              <a:picLocks noChangeAspect="1"/>
            </p:cNvPicPr>
            <p:nvPr/>
          </p:nvPicPr>
          <p:blipFill>
            <a:blip r:embed="rId2"/>
            <a:srcRect l="49699"/>
            <a:stretch>
              <a:fillRect/>
            </a:stretch>
          </p:blipFill>
          <p:spPr>
            <a:xfrm>
              <a:off x="7416800" y="934153"/>
              <a:ext cx="3120571" cy="40587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6633025" y="5007422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Octopus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vulgaris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অঙুরীমাল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Annulus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আংটি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445506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আংটির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কাইটিনময়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প্যারাপোডিয়া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পায়ুছিদ্র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হিমোএরিথ্রিন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ক্লোরোক্রুয়োরিন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ক্লাইটেলাম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ট্রোকোফোর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পরিস্ফুটন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ranch03.gif"/>
          <p:cNvPicPr>
            <a:picLocks noChangeAspect="1"/>
          </p:cNvPicPr>
          <p:nvPr/>
        </p:nvPicPr>
        <p:blipFill>
          <a:blip r:embed="rId3"/>
          <a:srcRect l="20571" t="46160" r="21524"/>
          <a:stretch>
            <a:fillRect/>
          </a:stretch>
        </p:blipFill>
        <p:spPr>
          <a:xfrm>
            <a:off x="493486" y="261258"/>
            <a:ext cx="1103085" cy="12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1560cc12c6ed37afd0e719f3f650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511" y="0"/>
            <a:ext cx="4019550" cy="5486400"/>
          </a:xfrm>
          <a:prstGeom prst="rect">
            <a:avLst/>
          </a:prstGeom>
        </p:spPr>
      </p:pic>
      <p:pic>
        <p:nvPicPr>
          <p:cNvPr id="9" name="Picture 8" descr="annelida-phylum-handout-10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99" y="2222952"/>
            <a:ext cx="6076950" cy="4562475"/>
          </a:xfrm>
          <a:prstGeom prst="rect">
            <a:avLst/>
          </a:prstGeom>
        </p:spPr>
      </p:pic>
      <p:pic>
        <p:nvPicPr>
          <p:cNvPr id="10" name="Picture 9" descr="DCT0W8aUQAAgm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380129" y="-198536"/>
            <a:ext cx="1852641" cy="2656116"/>
          </a:xfrm>
          <a:prstGeom prst="rect">
            <a:avLst/>
          </a:prstGeom>
        </p:spPr>
      </p:pic>
      <p:pic>
        <p:nvPicPr>
          <p:cNvPr id="12" name="Picture 11" descr="EarthWorm3dmodel01.jpg6fb29be6-94a9-4172-9cb6-ad8ef4bba086Res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96684" y="-319314"/>
            <a:ext cx="1857830" cy="2844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72461" y="217715"/>
            <a:ext cx="3690853" cy="943423"/>
            <a:chOff x="972461" y="217715"/>
            <a:chExt cx="3690853" cy="943423"/>
          </a:xfrm>
        </p:grpSpPr>
        <p:sp>
          <p:nvSpPr>
            <p:cNvPr id="13" name="TextBox 12"/>
            <p:cNvSpPr txBox="1"/>
            <p:nvPr/>
          </p:nvSpPr>
          <p:spPr>
            <a:xfrm>
              <a:off x="3109684" y="217715"/>
              <a:ext cx="1553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ক্লাইটেলাম</a:t>
              </a:r>
              <a:r>
                <a:rPr lang="en-US" sz="40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972461" y="595082"/>
              <a:ext cx="2148113" cy="5660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64114" y="1001486"/>
            <a:ext cx="3773715" cy="896572"/>
            <a:chOff x="3164114" y="1001486"/>
            <a:chExt cx="3773715" cy="896572"/>
          </a:xfrm>
        </p:grpSpPr>
        <p:sp>
          <p:nvSpPr>
            <p:cNvPr id="14" name="TextBox 13"/>
            <p:cNvSpPr txBox="1"/>
            <p:nvPr/>
          </p:nvSpPr>
          <p:spPr>
            <a:xfrm>
              <a:off x="3164114" y="1190172"/>
              <a:ext cx="1769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প্যারাপোডিয়া</a:t>
              </a:r>
              <a:r>
                <a:rPr lang="en-US" sz="40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891314" y="1001486"/>
              <a:ext cx="2046515" cy="595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2124" y="1410158"/>
            <a:ext cx="4905816" cy="3882252"/>
            <a:chOff x="1132124" y="1410158"/>
            <a:chExt cx="4905816" cy="3882252"/>
          </a:xfrm>
        </p:grpSpPr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2"/>
            <a:srcRect l="7443"/>
            <a:stretch>
              <a:fillRect/>
            </a:stretch>
          </p:blipFill>
          <p:spPr>
            <a:xfrm>
              <a:off x="1132124" y="1410158"/>
              <a:ext cx="4746172" cy="307671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1494968" y="4746170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Metaphire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posthuma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61586" y="1422404"/>
            <a:ext cx="4714411" cy="3840978"/>
            <a:chOff x="6461586" y="1422404"/>
            <a:chExt cx="4714411" cy="3840978"/>
          </a:xfrm>
        </p:grpSpPr>
        <p:pic>
          <p:nvPicPr>
            <p:cNvPr id="4" name="Picture 3" descr="32377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1586" y="1422404"/>
              <a:ext cx="4685392" cy="305589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6633025" y="4717142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Hirudo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medicinalis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সন্ধিপদী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Arthron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সন্ধিযুক্ত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poda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445506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সন্ধিযুক্ত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উপাঙ্গবিশিষ্ট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খণ্ডায়িত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ট্যাগমাটায়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দ্বিপার্শ্বীয়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প্রতসিম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কাইটিন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দুজোড়া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এন্টেনা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পুঞ্জাক্ষি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মুখোপাঙ্গে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লোহিতকণিকা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রক্তপূর্ণ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ট্রাকিয়া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দেহত্বক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ম্যালপিজিয়ান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নিম্ফ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rcRect l="21555" t="27482" r="26974" b="32561"/>
          <a:stretch>
            <a:fillRect/>
          </a:stretch>
        </p:blipFill>
        <p:spPr>
          <a:xfrm>
            <a:off x="99140" y="174170"/>
            <a:ext cx="1458319" cy="11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4916" y="0"/>
            <a:ext cx="7242629" cy="4311694"/>
          </a:xfrm>
          <a:prstGeom prst="rect">
            <a:avLst/>
          </a:prstGeom>
        </p:spPr>
      </p:pic>
      <p:pic>
        <p:nvPicPr>
          <p:cNvPr id="9" name="Picture 8" descr="241-2417663_flow-chart-of-mammalian-digestive-system-unique-chap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9886"/>
            <a:ext cx="6103775" cy="3418114"/>
          </a:xfrm>
          <a:prstGeom prst="rect">
            <a:avLst/>
          </a:prstGeom>
        </p:spPr>
      </p:pic>
      <p:pic>
        <p:nvPicPr>
          <p:cNvPr id="14" name="Picture 13" descr="ortc3b3pte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2" y="325102"/>
            <a:ext cx="3419137" cy="2417404"/>
          </a:xfrm>
          <a:prstGeom prst="rect">
            <a:avLst/>
          </a:prstGeom>
        </p:spPr>
      </p:pic>
      <p:pic>
        <p:nvPicPr>
          <p:cNvPr id="15" name="Picture 14" descr="h2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015" y="4151087"/>
            <a:ext cx="3388410" cy="26343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3143" y="1494971"/>
            <a:ext cx="5350830" cy="3391044"/>
            <a:chOff x="653143" y="1494971"/>
            <a:chExt cx="5350830" cy="3391044"/>
          </a:xfrm>
        </p:grpSpPr>
        <p:pic>
          <p:nvPicPr>
            <p:cNvPr id="4" name="Picture 3" descr="1200px-Red-legged_Grasshopper_(Melanoplus_femurrubrum)_(43478105211).jpg"/>
            <p:cNvPicPr>
              <a:picLocks noChangeAspect="1"/>
            </p:cNvPicPr>
            <p:nvPr/>
          </p:nvPicPr>
          <p:blipFill>
            <a:blip r:embed="rId2"/>
            <a:srcRect l="10468" t="22434" r="12534" b="18518"/>
            <a:stretch>
              <a:fillRect/>
            </a:stretch>
          </p:blipFill>
          <p:spPr>
            <a:xfrm>
              <a:off x="653143" y="1494971"/>
              <a:ext cx="5350830" cy="2670629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1117600" y="4339775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Poekilocerus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pictus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5654" y="1482270"/>
            <a:ext cx="5376638" cy="3389230"/>
            <a:chOff x="6205654" y="1482270"/>
            <a:chExt cx="5376638" cy="3389230"/>
          </a:xfrm>
        </p:grpSpPr>
        <p:pic>
          <p:nvPicPr>
            <p:cNvPr id="5" name="Picture 4" descr="images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654" y="1482270"/>
              <a:ext cx="5376638" cy="2669541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6661945" y="4325260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Periplaneta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americana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কণ্টকত্বকী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Echinos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derma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445506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অখণ্ডায়িত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পঞ্চঅরীয়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কাঁটাময়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পেডিসিলারি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বহিঃকঙ্কালযুক্ত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গ্রহণেও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পেরিহিমালতন্ত্র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শ্বসনবৃক্ষ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একলিঙ্গ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43.jpg"/>
          <p:cNvPicPr>
            <a:picLocks noChangeAspect="1"/>
          </p:cNvPicPr>
          <p:nvPr/>
        </p:nvPicPr>
        <p:blipFill>
          <a:blip r:embed="rId3"/>
          <a:srcRect t="3929" r="71905" b="56643"/>
          <a:stretch>
            <a:fillRect/>
          </a:stretch>
        </p:blipFill>
        <p:spPr>
          <a:xfrm>
            <a:off x="377371" y="359019"/>
            <a:ext cx="1132115" cy="10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20-12-26_17_50_54-Window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462"/>
            <a:ext cx="4818743" cy="3783538"/>
          </a:xfrm>
          <a:prstGeom prst="rect">
            <a:avLst/>
          </a:prstGeom>
        </p:spPr>
      </p:pic>
      <p:pic>
        <p:nvPicPr>
          <p:cNvPr id="11" name="Picture 10" descr="Tube F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94" y="1415143"/>
            <a:ext cx="7440706" cy="4724400"/>
          </a:xfrm>
          <a:prstGeom prst="rect">
            <a:avLst/>
          </a:prstGeom>
        </p:spPr>
      </p:pic>
      <p:pic>
        <p:nvPicPr>
          <p:cNvPr id="12" name="Picture 11" descr="pKbC48SvQwpxf4.WDTvDjw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8" y="87084"/>
            <a:ext cx="5544501" cy="25690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48230" y="1624467"/>
            <a:ext cx="4542974" cy="3609887"/>
            <a:chOff x="1248230" y="1624467"/>
            <a:chExt cx="4542974" cy="3609887"/>
          </a:xfrm>
        </p:grpSpPr>
        <p:pic>
          <p:nvPicPr>
            <p:cNvPr id="4" name="Picture 3" descr="download.jpg"/>
            <p:cNvPicPr>
              <a:picLocks noChangeAspect="1"/>
            </p:cNvPicPr>
            <p:nvPr/>
          </p:nvPicPr>
          <p:blipFill>
            <a:blip r:embed="rId2"/>
            <a:srcRect b="11058"/>
            <a:stretch>
              <a:fillRect/>
            </a:stretch>
          </p:blipFill>
          <p:spPr>
            <a:xfrm>
              <a:off x="1292412" y="1624467"/>
              <a:ext cx="4498792" cy="29475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1248230" y="4688114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Asterias</a:t>
              </a: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vulgaris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2745" y="1628552"/>
            <a:ext cx="4542972" cy="3591288"/>
            <a:chOff x="6342745" y="1628552"/>
            <a:chExt cx="4542972" cy="3591288"/>
          </a:xfrm>
        </p:grpSpPr>
        <p:pic>
          <p:nvPicPr>
            <p:cNvPr id="3" name="Picture 2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561" y="1628552"/>
              <a:ext cx="4445032" cy="29579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33A40DD-2AD5-4A78-9692-BBA2D96DA5C6}"/>
                </a:ext>
              </a:extLst>
            </p:cNvPr>
            <p:cNvSpPr txBox="1"/>
            <p:nvPr/>
          </p:nvSpPr>
          <p:spPr>
            <a:xfrm>
              <a:off x="6342745" y="4673600"/>
              <a:ext cx="4542972" cy="546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SG" sz="3200" b="1" i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Echinus </a:t>
              </a:r>
              <a:r>
                <a:rPr lang="en-SG" sz="32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esculentus</a:t>
              </a:r>
              <a:endParaRPr lang="en-US" sz="35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259387" y="2801243"/>
            <a:ext cx="11710940" cy="3545504"/>
            <a:chOff x="285750" y="2104571"/>
            <a:chExt cx="11572875" cy="3545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8" y="2467428"/>
              <a:ext cx="10076497" cy="2133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2104571"/>
              <a:ext cx="816466" cy="30770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438972" y="3404188"/>
              <a:ext cx="1793830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359314" y="3162755"/>
              <a:ext cx="1878956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  <a:defRPr/>
              </a:pPr>
              <a:r>
                <a:rPr lang="en-SG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SG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6959" y="2926677"/>
              <a:ext cx="1219882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SG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bn-BD" sz="3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3929" y="3640466"/>
              <a:ext cx="1297889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 </a:t>
              </a:r>
              <a:r>
                <a:rPr lang="en-US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bn-BD" sz="3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696206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0"/>
            <p:cNvGrpSpPr/>
            <p:nvPr/>
          </p:nvGrpSpPr>
          <p:grpSpPr>
            <a:xfrm>
              <a:off x="3457438" y="2852829"/>
              <a:ext cx="8231296" cy="1459115"/>
              <a:chOff x="2639985" y="2723566"/>
              <a:chExt cx="8348237" cy="1459115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639985" y="2723566"/>
                <a:ext cx="8348236" cy="732198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নমুনা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পর্যবেক্ষণ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৩টি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শনাক্তকারী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4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639986" y="3450483"/>
                <a:ext cx="8348236" cy="732198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নমুনা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পর্যবেক্ষণ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৩টি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শনাক্তকারী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4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</a:t>
                </a:r>
                <a:r>
                  <a:rPr lang="en-SG" sz="34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4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336800" y="420913"/>
            <a:ext cx="3904343" cy="2421692"/>
            <a:chOff x="2336800" y="420913"/>
            <a:chExt cx="3904343" cy="2421692"/>
          </a:xfrm>
        </p:grpSpPr>
        <p:sp>
          <p:nvSpPr>
            <p:cNvPr id="31" name="Rectangle 30"/>
            <p:cNvSpPr/>
            <p:nvPr/>
          </p:nvSpPr>
          <p:spPr>
            <a:xfrm>
              <a:off x="3548724" y="2266293"/>
              <a:ext cx="1234435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SG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: ক</a:t>
              </a:r>
              <a:r>
                <a:rPr lang="bn-BD" sz="3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3" name="Picture 32" descr="images (6).jpg"/>
            <p:cNvPicPr>
              <a:picLocks noChangeAspect="1"/>
            </p:cNvPicPr>
            <p:nvPr/>
          </p:nvPicPr>
          <p:blipFill>
            <a:blip r:embed="rId2"/>
            <a:srcRect l="24171" r="13826"/>
            <a:stretch>
              <a:fillRect/>
            </a:stretch>
          </p:blipFill>
          <p:spPr>
            <a:xfrm>
              <a:off x="2336800" y="420913"/>
              <a:ext cx="1754870" cy="1756230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pic>
          <p:nvPicPr>
            <p:cNvPr id="34" name="Picture 33" descr="1200px-Red-legged_Grasshopper_(Melanoplus_femurrubrum)_(43478105211).jpg"/>
            <p:cNvPicPr>
              <a:picLocks noChangeAspect="1"/>
            </p:cNvPicPr>
            <p:nvPr/>
          </p:nvPicPr>
          <p:blipFill>
            <a:blip r:embed="rId3" cstate="print"/>
            <a:srcRect l="10735" r="11880"/>
            <a:stretch>
              <a:fillRect/>
            </a:stretch>
          </p:blipFill>
          <p:spPr>
            <a:xfrm rot="5400000">
              <a:off x="4477228" y="444967"/>
              <a:ext cx="1768896" cy="1758934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7472564" y="406402"/>
            <a:ext cx="3863092" cy="2494260"/>
            <a:chOff x="7472564" y="406402"/>
            <a:chExt cx="3863092" cy="2494260"/>
          </a:xfrm>
        </p:grpSpPr>
        <p:sp>
          <p:nvSpPr>
            <p:cNvPr id="32" name="Rectangle 31"/>
            <p:cNvSpPr/>
            <p:nvPr/>
          </p:nvSpPr>
          <p:spPr>
            <a:xfrm>
              <a:off x="8657756" y="2324350"/>
              <a:ext cx="1234435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3400" b="1" dirty="0" err="1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SG" sz="3400" b="1" dirty="0" smtClean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: খ</a:t>
              </a:r>
              <a:r>
                <a:rPr lang="bn-BD" sz="3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5" name="Picture 34" descr="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2564" y="406402"/>
              <a:ext cx="1787551" cy="179977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pic>
          <p:nvPicPr>
            <p:cNvPr id="36" name="Picture 35" descr="depositphotos_47781107-stock-photo-starfish.jpg"/>
            <p:cNvPicPr>
              <a:picLocks noChangeAspect="1"/>
            </p:cNvPicPr>
            <p:nvPr/>
          </p:nvPicPr>
          <p:blipFill>
            <a:blip r:embed="rId5"/>
            <a:srcRect l="10889" t="10825" r="7841" b="5873"/>
            <a:stretch>
              <a:fillRect/>
            </a:stretch>
          </p:blipFill>
          <p:spPr>
            <a:xfrm>
              <a:off x="9550398" y="435791"/>
              <a:ext cx="1785258" cy="1770380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1052945" y="1442135"/>
            <a:ext cx="105294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প্যারাপোডিয়া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র‌্যাডুলা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কোন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Nematoda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শিখাকোষ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ম্যালপিজিয়ান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শিখাকোষ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পুঞ্জাক্ষি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64575" y="199505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4442" y="3174669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5412" y="425400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85" y="5542479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964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83343" y="1633197"/>
            <a:ext cx="11414394" cy="3033388"/>
            <a:chOff x="607899" y="1588227"/>
            <a:chExt cx="10942313" cy="3033388"/>
          </a:xfrm>
        </p:grpSpPr>
        <p:sp>
          <p:nvSpPr>
            <p:cNvPr id="9" name="Rectangle 8"/>
            <p:cNvSpPr/>
            <p:nvPr/>
          </p:nvSpPr>
          <p:spPr>
            <a:xfrm>
              <a:off x="2054759" y="2509543"/>
              <a:ext cx="9495453" cy="1262743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09855" y="2583227"/>
              <a:ext cx="9031324" cy="1103379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Mollusca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Echinodermata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পর্বের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৩টি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২টি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241727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1455" y="2037809"/>
            <a:ext cx="816032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02971" y="327631"/>
            <a:ext cx="8229600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1119186"/>
            <a:ext cx="8225775" cy="4657499"/>
          </a:xfrm>
          <a:prstGeom prst="rect">
            <a:avLst/>
          </a:prstGeom>
        </p:spPr>
      </p:pic>
      <p:pic>
        <p:nvPicPr>
          <p:cNvPr id="13" name="Picture 12" descr="iatriki-vdela-leech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27" y="1130980"/>
            <a:ext cx="8193315" cy="4598498"/>
          </a:xfrm>
          <a:prstGeom prst="rect">
            <a:avLst/>
          </a:prstGeom>
        </p:spPr>
      </p:pic>
      <p:pic>
        <p:nvPicPr>
          <p:cNvPr id="14" name="Picture 13" descr="360_F_271612431_zuzDGoT7J7ri1elwnUM5bmhfpk5DeP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29" y="1124131"/>
            <a:ext cx="8212328" cy="4623526"/>
          </a:xfrm>
          <a:prstGeom prst="rect">
            <a:avLst/>
          </a:prstGeom>
        </p:spPr>
      </p:pic>
      <p:pic>
        <p:nvPicPr>
          <p:cNvPr id="15" name="Picture 14" descr="400wm.jpg"/>
          <p:cNvPicPr>
            <a:picLocks noChangeAspect="1"/>
          </p:cNvPicPr>
          <p:nvPr/>
        </p:nvPicPr>
        <p:blipFill>
          <a:blip r:embed="rId5"/>
          <a:srcRect t="8360" b="7150"/>
          <a:stretch>
            <a:fillRect/>
          </a:stretch>
        </p:blipFill>
        <p:spPr>
          <a:xfrm>
            <a:off x="2017484" y="1103086"/>
            <a:ext cx="8209811" cy="46300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2970" y="5726946"/>
            <a:ext cx="8229600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কর্ডেট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নন-কর্ডেট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7485" y="5741462"/>
            <a:ext cx="8229600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নন-কর্ডেট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2329" y="338773"/>
            <a:ext cx="592175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543" y="5457379"/>
            <a:ext cx="5936343" cy="107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নন-কর্ডেট</a:t>
            </a:r>
            <a:r>
              <a:rPr lang="en-S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S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endParaRPr lang="en-SG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SG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SG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SG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2393" y="1103081"/>
            <a:ext cx="9726864" cy="4296230"/>
            <a:chOff x="1202393" y="1103081"/>
            <a:chExt cx="9726864" cy="4296230"/>
          </a:xfrm>
        </p:grpSpPr>
        <p:pic>
          <p:nvPicPr>
            <p:cNvPr id="5" name="Picture 4" descr="section-missionStatement-757c3688-ca98-44e4-bf78-2189ffc172d4.jpeg"/>
            <p:cNvPicPr>
              <a:picLocks noChangeAspect="1"/>
            </p:cNvPicPr>
            <p:nvPr/>
          </p:nvPicPr>
          <p:blipFill>
            <a:blip r:embed="rId2"/>
            <a:srcRect t="4656" b="5608"/>
            <a:stretch>
              <a:fillRect/>
            </a:stretch>
          </p:blipFill>
          <p:spPr>
            <a:xfrm>
              <a:off x="3106057" y="1103081"/>
              <a:ext cx="5921829" cy="4296230"/>
            </a:xfrm>
            <a:prstGeom prst="rect">
              <a:avLst/>
            </a:prstGeom>
          </p:spPr>
        </p:pic>
        <p:pic>
          <p:nvPicPr>
            <p:cNvPr id="6" name="Picture 5" descr="images (6).jpg"/>
            <p:cNvPicPr>
              <a:picLocks noChangeAspect="1"/>
            </p:cNvPicPr>
            <p:nvPr/>
          </p:nvPicPr>
          <p:blipFill>
            <a:blip r:embed="rId3"/>
            <a:srcRect l="24171" r="13826"/>
            <a:stretch>
              <a:fillRect/>
            </a:stretch>
          </p:blipFill>
          <p:spPr>
            <a:xfrm>
              <a:off x="1262743" y="1132112"/>
              <a:ext cx="1754870" cy="1756230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pic>
          <p:nvPicPr>
            <p:cNvPr id="10" name="Picture 9" descr="1200px-Red-legged_Grasshopper_(Melanoplus_femurrubrum)_(43478105211).jpg"/>
            <p:cNvPicPr>
              <a:picLocks noChangeAspect="1"/>
            </p:cNvPicPr>
            <p:nvPr/>
          </p:nvPicPr>
          <p:blipFill>
            <a:blip r:embed="rId4" cstate="print"/>
            <a:srcRect l="10735" r="11880"/>
            <a:stretch>
              <a:fillRect/>
            </a:stretch>
          </p:blipFill>
          <p:spPr>
            <a:xfrm rot="5400000">
              <a:off x="9114542" y="1119880"/>
              <a:ext cx="1768896" cy="1802476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pic>
          <p:nvPicPr>
            <p:cNvPr id="12" name="Picture 11" descr="1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393" y="3570515"/>
              <a:ext cx="1821342" cy="179977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pic>
          <p:nvPicPr>
            <p:cNvPr id="13" name="Picture 12" descr="depositphotos_47781107-stock-photo-starfish.jpg"/>
            <p:cNvPicPr>
              <a:picLocks noChangeAspect="1"/>
            </p:cNvPicPr>
            <p:nvPr/>
          </p:nvPicPr>
          <p:blipFill>
            <a:blip r:embed="rId6"/>
            <a:srcRect l="10889" t="10825" r="7841" b="5873"/>
            <a:stretch>
              <a:fillRect/>
            </a:stretch>
          </p:blipFill>
          <p:spPr>
            <a:xfrm>
              <a:off x="9100457" y="3585390"/>
              <a:ext cx="1828800" cy="1770380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45150" y="1337846"/>
            <a:ext cx="11825177" cy="4434839"/>
            <a:chOff x="172860" y="1424930"/>
            <a:chExt cx="11685765" cy="44348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8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458606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"/>
            <p:cNvGrpSpPr/>
            <p:nvPr/>
          </p:nvGrpSpPr>
          <p:grpSpPr>
            <a:xfrm>
              <a:off x="2811876" y="1762251"/>
              <a:ext cx="8876858" cy="3365042"/>
              <a:chOff x="1985250" y="1632988"/>
              <a:chExt cx="9002968" cy="336504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নন-কর্ডাটা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পর্বগুলোর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পারবে;</a:t>
                </a:r>
                <a:endParaRPr lang="en-US" sz="36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108672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6350" indent="7938" algn="just">
                  <a:lnSpc>
                    <a:spcPct val="90000"/>
                  </a:lnSpc>
                  <a:defRPr/>
                </a:pPr>
                <a:r>
                  <a:rPr lang="en-SG" sz="32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Mollusca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Echinodermata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শনাক্তকারী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বৈশিষ্ট্যসমূহ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429229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প্রাণী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উদাহরণসহ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0571" y="1213142"/>
          <a:ext cx="1101634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886"/>
                <a:gridCol w="2685143"/>
                <a:gridCol w="1494971"/>
                <a:gridCol w="1103086"/>
                <a:gridCol w="1886857"/>
                <a:gridCol w="1494972"/>
                <a:gridCol w="1451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গঠনমাত্রা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ভ্রূণস্তর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সিলোম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আবরণ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প্রতিসাম্যতা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Porifera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কোষীয়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একস্তরী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অ্যাসিলোমেট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অপ্রতিসম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Cnidaria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কোষ-টিস্যু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দ্বিস্তরী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অ্যাসিলোমেট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অরীয়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Platyhelminthes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টিস্যু-অঙ্গ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অ্যাসিলোমেট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কিউটিকল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Nematoda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স্যুডোসিলোমেট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কিউটিকল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Mollusca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ইউসিলোমেট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কিউটিকল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Annelida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ইউসিলোমেট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কিউটিকল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Arthropoda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ইউসিলোমেট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কিউটিকল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Echinodermata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ইউসিলোমেট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Chordata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অঙ্গ-তন্ত্র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ত্রিস্তরী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ইউসিলোমেট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দ্বিপার্শ্বীয়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1876" y="522514"/>
            <a:ext cx="9854284" cy="653143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একনজরে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পর্বসমূহের</a:t>
            </a:r>
            <a:r>
              <a:rPr lang="en-SG" sz="4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SG" sz="4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সিলোমযুক্ত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পর্বগুলোর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200329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US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US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US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কম্বোজ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785256" y="1074057"/>
            <a:ext cx="8650515" cy="59054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Molluscus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1088571" y="1814285"/>
            <a:ext cx="10072915" cy="446891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মস্তকবিশিষ্ট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অখণ্ডায়িত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অপ্রতিসম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ম্যান্টল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ম্যান্টল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হিমোসিলে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হিমোসায়ানিন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অ্যামিবোসাইট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ম্যান্টল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অঙ্কীয়ভাগে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চুনময়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মুখবিবরে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কাইটিন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র‌্যাডুলা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রেতি-জিহ্বা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Bivalvia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SG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rcRect l="10836" t="25735" r="13989" b="25503"/>
          <a:stretch>
            <a:fillRect/>
          </a:stretch>
        </p:blipFill>
        <p:spPr>
          <a:xfrm>
            <a:off x="0" y="159654"/>
            <a:ext cx="1611085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755</Words>
  <Application>Microsoft Office PowerPoint</Application>
  <PresentationFormat>Custom</PresentationFormat>
  <Paragraphs>183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একনজরে প্রাণিজগতের প্রধান পর্বসমূহের ৫টি বৈশিষ্ট্য</vt:lpstr>
      <vt:lpstr>Slide 8</vt:lpstr>
      <vt:lpstr>পর্ব : Mollusca : কম্বোজ প্রাণী</vt:lpstr>
      <vt:lpstr>Slide 10</vt:lpstr>
      <vt:lpstr>Slide 11</vt:lpstr>
      <vt:lpstr>পর্ব : Annelida : অঙুরীমাল</vt:lpstr>
      <vt:lpstr>Slide 13</vt:lpstr>
      <vt:lpstr>Slide 14</vt:lpstr>
      <vt:lpstr>পর্ব : Arthropoda : সন্ধিপদী প্রাণী</vt:lpstr>
      <vt:lpstr>Slide 16</vt:lpstr>
      <vt:lpstr>Slide 17</vt:lpstr>
      <vt:lpstr>পর্ব : Echinodermata : কণ্টকত্বকী প্রাণী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479</cp:revision>
  <dcterms:created xsi:type="dcterms:W3CDTF">2020-08-13T13:55:06Z</dcterms:created>
  <dcterms:modified xsi:type="dcterms:W3CDTF">2021-05-01T09:55:48Z</dcterms:modified>
</cp:coreProperties>
</file>