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8" r:id="rId4"/>
    <p:sldId id="273" r:id="rId5"/>
    <p:sldId id="274" r:id="rId6"/>
    <p:sldId id="275" r:id="rId7"/>
    <p:sldId id="276" r:id="rId8"/>
    <p:sldId id="296" r:id="rId9"/>
    <p:sldId id="277" r:id="rId10"/>
    <p:sldId id="278" r:id="rId11"/>
    <p:sldId id="279" r:id="rId12"/>
    <p:sldId id="280" r:id="rId13"/>
    <p:sldId id="281" r:id="rId14"/>
    <p:sldId id="282" r:id="rId15"/>
    <p:sldId id="285" r:id="rId16"/>
    <p:sldId id="286" r:id="rId17"/>
    <p:sldId id="288" r:id="rId18"/>
    <p:sldId id="289" r:id="rId19"/>
    <p:sldId id="283" r:id="rId20"/>
    <p:sldId id="290" r:id="rId21"/>
    <p:sldId id="291" r:id="rId22"/>
    <p:sldId id="292" r:id="rId23"/>
    <p:sldId id="293" r:id="rId24"/>
    <p:sldId id="29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AFE121-072B-4F29-8B4B-FFD63E2BE4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6DA334-BFFC-4E45-8918-DE3B0343BA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03A201C3-CD02-4EBC-A3D6-B05ABFBAFC73}"/>
              </a:ext>
            </a:extLst>
          </p:cNvPr>
          <p:cNvSpPr/>
          <p:nvPr/>
        </p:nvSpPr>
        <p:spPr>
          <a:xfrm>
            <a:off x="1" y="0"/>
            <a:ext cx="9263270" cy="6858000"/>
          </a:xfrm>
          <a:prstGeom prst="frame">
            <a:avLst>
              <a:gd name="adj1" fmla="val 264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02AF9EF-EB0F-4407-BFC4-895E284982ED}"/>
              </a:ext>
            </a:extLst>
          </p:cNvPr>
          <p:cNvSpPr/>
          <p:nvPr/>
        </p:nvSpPr>
        <p:spPr>
          <a:xfrm>
            <a:off x="529933" y="1692323"/>
            <a:ext cx="8248991" cy="1631688"/>
          </a:xfrm>
          <a:prstGeom prst="rect">
            <a:avLst/>
          </a:prstGeom>
          <a:gradFill flip="none" rotWithShape="1">
            <a:gsLst>
              <a:gs pos="0">
                <a:srgbClr val="5AF30D">
                  <a:tint val="66000"/>
                  <a:satMod val="160000"/>
                </a:srgbClr>
              </a:gs>
              <a:gs pos="50000">
                <a:srgbClr val="5AF30D">
                  <a:tint val="44500"/>
                  <a:satMod val="160000"/>
                </a:srgbClr>
              </a:gs>
              <a:gs pos="100000">
                <a:srgbClr val="5AF30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Multimedia Class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981" y="244099"/>
            <a:ext cx="778156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  <a:cs typeface="Aharoni" pitchFamily="2" charset="-79"/>
              </a:rPr>
              <a:t>      WELCOME TO</a:t>
            </a:r>
            <a:endParaRPr lang="en-US" sz="9600" dirty="0">
              <a:solidFill>
                <a:srgbClr val="FF0000"/>
              </a:solidFill>
              <a:latin typeface="Algerian" pitchFamily="82" charset="0"/>
              <a:cs typeface="Aharoni" pitchFamily="2" charset="-79"/>
            </a:endParaRPr>
          </a:p>
        </p:txBody>
      </p:sp>
      <p:pic>
        <p:nvPicPr>
          <p:cNvPr id="5" name="Picture 4" descr="sun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490" y="3432413"/>
            <a:ext cx="2819400" cy="30843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671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354BF-31CF-46AE-B165-F66B996A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 </a:t>
            </a:r>
            <a:r>
              <a:rPr lang="en-US" b="1" u="sng" dirty="0">
                <a:solidFill>
                  <a:srgbClr val="00B050"/>
                </a:solidFill>
                <a:latin typeface="Times New Roman"/>
                <a:ea typeface="Times New Roman"/>
              </a:rPr>
              <a:t>6. What if </a:t>
            </a:r>
            <a:r>
              <a:rPr lang="en-US" b="1" u="sng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36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u="sng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: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CC65BE-9792-48F7-88A3-EB53B50F6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wKQz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NUvi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fq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cÖKvk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Kiv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†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evSv‡j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Zvn‡j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wK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n‡e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)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What if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| </a:t>
            </a:r>
            <a:endParaRPr lang="en-US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 indent="0" algn="just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00B050"/>
                </a:solidFill>
                <a:latin typeface="Times New Roman"/>
                <a:ea typeface="Times New Roman"/>
              </a:rPr>
              <a:t> --- the bus is late? </a:t>
            </a:r>
          </a:p>
          <a:p>
            <a:pPr lvl="0" indent="0" algn="just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00B050"/>
                </a:solidFill>
                <a:latin typeface="Times New Roman"/>
                <a:ea typeface="Times New Roman"/>
              </a:rPr>
              <a:t>----- you fail in the examination?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673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EC3A22-BCE5-43A8-B83A-8CD7DEC7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tabLst>
                <a:tab pos="342900" algn="l"/>
              </a:tabLst>
            </a:pPr>
            <a:r>
              <a:rPr lang="en-US" sz="3100" b="1" u="sng" dirty="0">
                <a:solidFill>
                  <a:srgbClr val="00B050"/>
                </a:solidFill>
                <a:latin typeface="Times New Roman"/>
                <a:ea typeface="Times New Roman"/>
              </a:rPr>
              <a:t>7. As if/ As though </a:t>
            </a:r>
            <a:r>
              <a:rPr lang="en-US" sz="3100" b="1" u="sng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3100" b="1" dirty="0" err="1">
                <a:solidFill>
                  <a:srgbClr val="00B050"/>
                </a:solidFill>
                <a:latin typeface="SolaimanLipi" panose="02000500020000020004" pitchFamily="2" charset="0"/>
                <a:ea typeface="Times New Roman"/>
                <a:cs typeface="SolaimanLipi" panose="02000500020000020004" pitchFamily="2" charset="0"/>
              </a:rPr>
              <a:t>ব্য</a:t>
            </a:r>
            <a:r>
              <a:rPr lang="en-US" sz="31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sz="31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3100" b="1" u="sng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: </a:t>
            </a:r>
            <a:r>
              <a:rPr lang="en-US" sz="31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(†</a:t>
            </a:r>
            <a:r>
              <a:rPr lang="en-US" sz="31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hb</a:t>
            </a:r>
            <a:r>
              <a:rPr lang="en-US" sz="31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)</a:t>
            </a:r>
            <a:r>
              <a:rPr lang="en-US" sz="31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1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Aev¯Íe</a:t>
            </a:r>
            <a:r>
              <a:rPr lang="en-US" sz="31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/ Am¤¢e A_© </a:t>
            </a:r>
            <a:r>
              <a:rPr lang="en-US" sz="31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cÖKvk</a:t>
            </a:r>
            <a:r>
              <a:rPr lang="en-US" sz="31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‡</a:t>
            </a:r>
            <a:r>
              <a:rPr lang="en-US" sz="31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evSv‡j</a:t>
            </a:r>
            <a:r>
              <a:rPr lang="en-US" sz="31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- </a:t>
            </a:r>
            <a:r>
              <a:rPr lang="en-US" sz="3100" b="1" dirty="0">
                <a:solidFill>
                  <a:srgbClr val="00B050"/>
                </a:solidFill>
                <a:latin typeface="Times New Roman"/>
                <a:ea typeface="Times New Roman"/>
              </a:rPr>
              <a:t>As if/ As though </a:t>
            </a:r>
            <a:r>
              <a:rPr lang="en-US" sz="31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sz="31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|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FA0EB2-73F6-46D0-AB35-97CCD67EF4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 indent="0" algn="just"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k‚b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v‡bi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c~‡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e©i</a:t>
            </a:r>
            <a:r>
              <a:rPr lang="bn-IN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As‡k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+verb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k‚¯’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v‡bi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c‡ii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As‡k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 +v 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k‚b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if / As though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lvl="0" indent="0" algn="just">
              <a:spcBef>
                <a:spcPts val="0"/>
              </a:spcBef>
              <a:buNone/>
            </a:pPr>
            <a:endParaRPr lang="bn-BD" b="1" dirty="0" smtClean="0">
              <a:solidFill>
                <a:srgbClr val="C00000"/>
              </a:solidFill>
              <a:latin typeface="SutonnyMJ"/>
              <a:ea typeface="Times New Roman"/>
              <a:cs typeface="Times New Roman"/>
            </a:endParaRPr>
          </a:p>
          <a:p>
            <a:pPr lvl="0" indent="0" algn="just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GwU</a:t>
            </a:r>
            <a:r>
              <a:rPr lang="en-US" b="1" dirty="0" smtClean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`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yB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fv‡e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bn-BD" b="1" dirty="0" smtClean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bn-BD" b="1" dirty="0" smtClean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b="1" dirty="0" err="1" smtClean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b="1" dirty="0" smtClean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nq| </a:t>
            </a:r>
          </a:p>
          <a:p>
            <a:pPr marL="114300" lv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cÖ_g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Clause present indefinite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n‡j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c‡iiwU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Past indefinite 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nq| </a:t>
            </a:r>
          </a:p>
          <a:p>
            <a:pPr lvl="0" indent="0" algn="just"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Example : He acts </a:t>
            </a:r>
            <a:r>
              <a:rPr lang="en-US" b="1" u="sng" dirty="0">
                <a:solidFill>
                  <a:srgbClr val="00B050"/>
                </a:solidFill>
              </a:rPr>
              <a:t>as if</a:t>
            </a:r>
            <a:r>
              <a:rPr lang="en-US" dirty="0">
                <a:solidFill>
                  <a:srgbClr val="00B050"/>
                </a:solidFill>
              </a:rPr>
              <a:t> he were rich. </a:t>
            </a:r>
            <a:endParaRPr lang="en-US" b="1" dirty="0">
              <a:solidFill>
                <a:srgbClr val="00B050"/>
              </a:solidFill>
              <a:latin typeface="SutonnyMJ"/>
              <a:cs typeface="Times New Roman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2A46C6-C5C6-4D80-98AC-0C062903B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2819400"/>
            <a:ext cx="4038600" cy="2575715"/>
          </a:xfrm>
        </p:spPr>
        <p:txBody>
          <a:bodyPr>
            <a:normAutofit lnSpcReduction="10000"/>
          </a:bodyPr>
          <a:lstStyle/>
          <a:p>
            <a:pPr marL="114300" lvl="0" indent="228600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(ii)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cÖ_g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Clause past indefinite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n‡j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c‡iiwU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Past perfect 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nq|</a:t>
            </a:r>
          </a:p>
          <a:p>
            <a:pPr marL="114300" lvl="0" indent="228600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He spoke---he had known everything.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470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4707B-7811-4D05-97BD-6EB0F604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Times New Roman"/>
                <a:ea typeface="Times New Roman"/>
              </a:rPr>
              <a:t>8. As soon as 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36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DB9B77-4C69-49C2-A846-7E25E79FC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971800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†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hB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gvÎ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---†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mB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gvÎ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†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evSv‡j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As soon as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|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--- the thief saw the police, he ran away.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`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yBwU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Clause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GKB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Tense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nq| 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0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286272-C57A-4E20-9277-200DF282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9. What’s it like </a:t>
            </a:r>
            <a:r>
              <a:rPr lang="en-US" b="1" u="sng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3600" b="1" dirty="0" err="1">
                <a:solidFill>
                  <a:schemeClr val="accent2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b="1" dirty="0" err="1">
                <a:solidFill>
                  <a:schemeClr val="accent2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b="1" dirty="0">
                <a:solidFill>
                  <a:schemeClr val="accent2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u="sng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AFA9AF-13D5-4EFE-BD49-E49A998B8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7848600" cy="1676400"/>
          </a:xfrm>
        </p:spPr>
        <p:txBody>
          <a:bodyPr/>
          <a:lstStyle/>
          <a:p>
            <a:pPr lv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কোন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কাজ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করার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অনুভুতির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বিবরণ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দিতে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What’s it like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| </a:t>
            </a:r>
          </a:p>
          <a:p>
            <a:pPr lv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GwU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how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gZ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KvR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K‡i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|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E67E32-26E7-4C77-B215-742D83C5E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4038600"/>
            <a:ext cx="7010400" cy="2544925"/>
          </a:xfrm>
        </p:spPr>
        <p:txBody>
          <a:bodyPr/>
          <a:lstStyle/>
          <a:p>
            <a:pPr lvl="0" indent="0" algn="just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SutonnyMJ"/>
                <a:cs typeface="Times New Roman"/>
              </a:rPr>
              <a:t>------ </a:t>
            </a:r>
            <a:r>
              <a:rPr lang="en-US" sz="3600" b="1" dirty="0">
                <a:solidFill>
                  <a:srgbClr val="FF0000"/>
                </a:solidFill>
                <a:latin typeface="Times New Roman"/>
              </a:rPr>
              <a:t>swimming in the river?</a:t>
            </a:r>
          </a:p>
          <a:p>
            <a:pPr lv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/>
              </a:rPr>
              <a:t>------- singing the Rabindra sangeet?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224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2A39D-FCAE-4FCA-9F83-6A877C40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10. What does --- look like</a:t>
            </a:r>
            <a:r>
              <a:rPr lang="en-US" sz="4000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Gi </a:t>
            </a:r>
            <a:r>
              <a:rPr lang="en-US" sz="40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ব্যenvi</a:t>
            </a:r>
            <a:r>
              <a:rPr lang="en-US" sz="4000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09E64-6174-415E-96C9-D92203364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8305800" cy="1066800"/>
          </a:xfrm>
        </p:spPr>
        <p:txBody>
          <a:bodyPr/>
          <a:lstStyle/>
          <a:p>
            <a:pPr algn="just"/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দেখতে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কেমন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বুঝাতে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-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What does ---  look like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utonnyMJ"/>
                <a:ea typeface="Times New Roman"/>
                <a:cs typeface="Times New Roman"/>
              </a:rPr>
              <a:t>         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latin typeface="SutonnyMJ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74FD55-73CE-468E-A0A1-3BA4323C4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4267199"/>
            <a:ext cx="8305800" cy="2087725"/>
          </a:xfrm>
        </p:spPr>
        <p:txBody>
          <a:bodyPr/>
          <a:lstStyle/>
          <a:p>
            <a:pPr lv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--- she  --- ?	</a:t>
            </a:r>
          </a:p>
          <a:p>
            <a:pPr lv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--- the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forest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--- ?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20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429C76-9F22-4B7B-9122-BD5E35E4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11. As fast as 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 A_©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BC2C56-B107-4931-B8BA-50E3CB9B0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458200" cy="443484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e¯Íz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cÖvbx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Ab¨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Av‡iKwU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e¯Íz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cÖvbxi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AvPib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†m¯’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fast as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4D3F4F-2627-4E39-8C67-41902951A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4267199"/>
            <a:ext cx="8382000" cy="20877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Example : A tiger can not run </a:t>
            </a:r>
            <a:r>
              <a:rPr lang="en-US" b="1" u="sng" dirty="0">
                <a:solidFill>
                  <a:srgbClr val="00B0F0"/>
                </a:solidFill>
              </a:rPr>
              <a:t>as fast as</a:t>
            </a:r>
            <a:r>
              <a:rPr lang="en-US" dirty="0">
                <a:solidFill>
                  <a:srgbClr val="00B0F0"/>
                </a:solidFill>
              </a:rPr>
              <a:t> a lion.</a:t>
            </a:r>
          </a:p>
        </p:txBody>
      </p:sp>
    </p:spTree>
    <p:extLst>
      <p:ext uri="{BB962C8B-B14F-4D97-AF65-F5344CB8AC3E}">
        <p14:creationId xmlns:p14="http://schemas.microsoft.com/office/powerpoint/2010/main" xmlns="" val="35473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04E895-2608-4749-B36D-1072B8BE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12. Use to / Used to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 A_©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eZ©gv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ন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AZx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তের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Af¨vm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72A2A-9E95-421C-9111-3DF1E3508C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v‡bi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verb 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use to /used to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6BA6B1-AFD9-464E-A18C-8F6BD81385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: </a:t>
            </a:r>
          </a:p>
          <a:p>
            <a:r>
              <a:rPr lang="en-US" dirty="0">
                <a:solidFill>
                  <a:srgbClr val="FF0000"/>
                </a:solidFill>
              </a:rPr>
              <a:t>In his boyhood, he </a:t>
            </a:r>
            <a:r>
              <a:rPr lang="en-US" b="1" u="sng" dirty="0">
                <a:solidFill>
                  <a:srgbClr val="FF0000"/>
                </a:solidFill>
              </a:rPr>
              <a:t>used to</a:t>
            </a:r>
            <a:r>
              <a:rPr lang="en-US" dirty="0">
                <a:solidFill>
                  <a:srgbClr val="FF0000"/>
                </a:solidFill>
              </a:rPr>
              <a:t> take bath in the river.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571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A28DE-1168-4833-8D18-B40C1D34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13. Lest 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 A_©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cv‡Q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fq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nq|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1DFB5-A2F3-483D-AFE3-673A13A09B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v‡bi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c‡ii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As‡k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Sub + should/might+ verb 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Lest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744697-9FFE-4CD7-A4F5-FEAFAE01E1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Example : He worked hard </a:t>
            </a:r>
            <a:r>
              <a:rPr lang="en-US" b="1" u="sng" dirty="0">
                <a:solidFill>
                  <a:srgbClr val="C00000"/>
                </a:solidFill>
              </a:rPr>
              <a:t>lest</a:t>
            </a:r>
            <a:r>
              <a:rPr lang="en-US" dirty="0">
                <a:solidFill>
                  <a:srgbClr val="C00000"/>
                </a:solidFill>
              </a:rPr>
              <a:t> he should fail in the exam.</a:t>
            </a:r>
          </a:p>
        </p:txBody>
      </p:sp>
    </p:spTree>
    <p:extLst>
      <p:ext uri="{BB962C8B-B14F-4D97-AF65-F5344CB8AC3E}">
        <p14:creationId xmlns:p14="http://schemas.microsoft.com/office/powerpoint/2010/main" xmlns="" val="10621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4C640-F309-449F-899C-E4C8F0290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14. No sooner had/Hardly had/Scarcely had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 A_© 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--- 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/‡L‡Z ---- 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†L‡Z/‡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cŠuQ‡Z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-- 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cŠuQ‡Z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`|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AB18C7-24DA-435A-970D-1896F0133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05800" cy="2270915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ïiæ‡ZB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v‡bi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sub+verb3 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zwU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evK¨vs‡ki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gvSL‡b</a:t>
            </a:r>
            <a:r>
              <a:rPr lang="en-US" dirty="0">
                <a:solidFill>
                  <a:srgbClr val="FF0000"/>
                </a:solidFill>
              </a:rPr>
              <a:t> Than / when/before 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1AC775-2778-4DCC-AE5E-2DD955E6E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810000"/>
            <a:ext cx="8001000" cy="1706725"/>
          </a:xfrm>
        </p:spPr>
        <p:txBody>
          <a:bodyPr/>
          <a:lstStyle/>
          <a:p>
            <a:r>
              <a:rPr lang="en-US" dirty="0"/>
              <a:t>Example : </a:t>
            </a:r>
            <a:r>
              <a:rPr lang="en-US" b="1" u="sng" dirty="0"/>
              <a:t>No sooner had</a:t>
            </a:r>
            <a:r>
              <a:rPr lang="en-US" dirty="0"/>
              <a:t> they seen the teacher </a:t>
            </a:r>
            <a:r>
              <a:rPr lang="en-US" b="1" u="sng" dirty="0"/>
              <a:t>than</a:t>
            </a:r>
            <a:r>
              <a:rPr lang="en-US" dirty="0"/>
              <a:t> they entered the classroom.</a:t>
            </a:r>
          </a:p>
        </p:txBody>
      </p:sp>
    </p:spTree>
    <p:extLst>
      <p:ext uri="{BB962C8B-B14F-4D97-AF65-F5344CB8AC3E}">
        <p14:creationId xmlns:p14="http://schemas.microsoft.com/office/powerpoint/2010/main" xmlns="" val="190448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438AC-D13A-4D84-9621-7D4115EE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15.  It/ There: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628C5D-E8CE-4895-B119-D579856AE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05800" cy="2118515"/>
          </a:xfrm>
        </p:spPr>
        <p:txBody>
          <a:bodyPr/>
          <a:lstStyle/>
          <a:p>
            <a:pPr marL="114300" lvl="0" indent="228600">
              <a:spcBef>
                <a:spcPts val="0"/>
              </a:spcBef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Impersonal Subject = it</a:t>
            </a:r>
          </a:p>
          <a:p>
            <a:pPr marL="114300" lvl="0" indent="228600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-- took long time to reach Dhaka</a:t>
            </a:r>
          </a:p>
          <a:p>
            <a:pPr marL="114300" indent="228600"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বস্তুর</a:t>
            </a:r>
            <a:r>
              <a:rPr lang="en-US" sz="18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ক্ষেত্রে</a:t>
            </a:r>
            <a:r>
              <a:rPr lang="en-US" sz="18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Times New Roman"/>
                <a:ea typeface="Times New Roman"/>
              </a:rPr>
              <a:t>it</a:t>
            </a:r>
            <a:r>
              <a:rPr lang="en-US" sz="18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বসে</a:t>
            </a:r>
            <a:endParaRPr lang="en-US" sz="1800" b="1" dirty="0">
              <a:solidFill>
                <a:srgbClr val="00B050"/>
              </a:solidFill>
              <a:latin typeface="SutonnyMJ"/>
              <a:ea typeface="Times New Roman"/>
              <a:cs typeface="Times New Roman"/>
            </a:endParaRPr>
          </a:p>
          <a:p>
            <a:pPr marL="114300" lvl="0" indent="228600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 is a laptop.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13AD9D-EFE9-4295-A9F9-9D2514253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4571999"/>
            <a:ext cx="7772400" cy="1782925"/>
          </a:xfrm>
        </p:spPr>
        <p:txBody>
          <a:bodyPr/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কোথাও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কোন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কিছু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আছে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বুঝাতে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There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বসে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।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SutonnyMJ"/>
              <a:ea typeface="Times New Roman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There is a field in front of our college.</a:t>
            </a:r>
          </a:p>
        </p:txBody>
      </p:sp>
    </p:spTree>
    <p:extLst>
      <p:ext uri="{BB962C8B-B14F-4D97-AF65-F5344CB8AC3E}">
        <p14:creationId xmlns:p14="http://schemas.microsoft.com/office/powerpoint/2010/main" xmlns="" val="74736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772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554677"/>
            <a:ext cx="1981200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038600"/>
            <a:ext cx="4608095" cy="22017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2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Faiz Ahmed</a:t>
            </a:r>
          </a:p>
          <a:p>
            <a:r>
              <a:rPr lang="en-US" sz="2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Lecturer in English</a:t>
            </a:r>
          </a:p>
          <a:p>
            <a:r>
              <a:rPr lang="en-US" sz="2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Bakila Fazil Degree Madrasha</a:t>
            </a:r>
          </a:p>
          <a:p>
            <a:r>
              <a:rPr lang="en-US" sz="22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Hajiganj, Chandpur</a:t>
            </a:r>
            <a:r>
              <a:rPr lang="en-US" sz="3200" b="1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5453" y="4038599"/>
            <a:ext cx="4018547" cy="2185214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Class   : 11-12</a:t>
            </a:r>
          </a:p>
          <a:p>
            <a:r>
              <a:rPr lang="en-US" sz="26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Sub     : English 2nd</a:t>
            </a:r>
          </a:p>
          <a:p>
            <a:r>
              <a:rPr lang="en-US" sz="26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Topic  :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ea typeface="Times New Roman"/>
                <a:cs typeface="NikoshBAN" pitchFamily="2" charset="0"/>
              </a:rPr>
              <a:t>The Use of some phrases &amp; 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ea typeface="Times New Roman"/>
                <a:cs typeface="NikoshBAN" pitchFamily="2" charset="0"/>
              </a:rPr>
              <a:t>words</a:t>
            </a:r>
            <a:endParaRPr lang="en-US" sz="2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38400" y="3197236"/>
            <a:ext cx="4191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IDENTITY</a:t>
            </a:r>
            <a:endParaRPr lang="en-US" sz="3600" dirty="0"/>
          </a:p>
        </p:txBody>
      </p:sp>
      <p:sp>
        <p:nvSpPr>
          <p:cNvPr id="17" name="Rounded Rectangle 16"/>
          <p:cNvSpPr/>
          <p:nvPr/>
        </p:nvSpPr>
        <p:spPr>
          <a:xfrm>
            <a:off x="4724400" y="4026569"/>
            <a:ext cx="300790" cy="2229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01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35DC82-96DE-4740-9DC7-B26EB26D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16. It is time / It is high time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 </a:t>
            </a:r>
            <a:r>
              <a:rPr lang="en-US" sz="4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e¨envit</a:t>
            </a:r>
            <a:r>
              <a:rPr lang="en-US" sz="4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550ED1-8268-428B-95A5-D5735DABF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05800" cy="143271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ïiæ‡ZB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+ verb 1 / Sub + verb 2 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dirty="0">
                <a:solidFill>
                  <a:srgbClr val="00B050"/>
                </a:solidFill>
              </a:rPr>
              <a:t> It is time / It is high time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em‡e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278E25-FB6B-4C11-8045-4980250B6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" y="3505200"/>
            <a:ext cx="8153400" cy="21639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Example: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It is high time</a:t>
            </a:r>
            <a:r>
              <a:rPr lang="en-US" dirty="0">
                <a:solidFill>
                  <a:srgbClr val="C00000"/>
                </a:solidFill>
              </a:rPr>
              <a:t> to take well preparation for the exam.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It is time/high time</a:t>
            </a:r>
            <a:r>
              <a:rPr lang="en-US" dirty="0">
                <a:solidFill>
                  <a:srgbClr val="C00000"/>
                </a:solidFill>
              </a:rPr>
              <a:t> we took well preparation for the exam.</a:t>
            </a:r>
          </a:p>
        </p:txBody>
      </p:sp>
    </p:spTree>
    <p:extLst>
      <p:ext uri="{BB962C8B-B14F-4D97-AF65-F5344CB8AC3E}">
        <p14:creationId xmlns:p14="http://schemas.microsoft.com/office/powerpoint/2010/main" xmlns="" val="5238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A2C83-B8A9-4043-88C5-5584D4825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পরীক্ষায়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যেভাবে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The Use of some phrases &amp; words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এর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প্রশ্ন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আসবে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তার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একটি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নমুনা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প্রশ্ন</a:t>
            </a:r>
            <a:r>
              <a:rPr lang="en-US" b="1" dirty="0">
                <a:solidFill>
                  <a:srgbClr val="FF0000"/>
                </a:solidFill>
              </a:rPr>
              <a:t> ও </a:t>
            </a:r>
            <a:r>
              <a:rPr lang="en-US" b="1" dirty="0" err="1">
                <a:solidFill>
                  <a:srgbClr val="FF0000"/>
                </a:solidFill>
              </a:rPr>
              <a:t>উত্তর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নিম্নরূপ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97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97BE0-7AFF-4EB2-8C84-1C69AB4C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76398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C5E6B11-AFD2-4856-AEEC-C9D1916980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4570531"/>
              </p:ext>
            </p:extLst>
          </p:nvPr>
        </p:nvGraphicFramePr>
        <p:xfrm>
          <a:off x="478302" y="2307102"/>
          <a:ext cx="8208499" cy="165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00">
                  <a:extLst>
                    <a:ext uri="{9D8B030D-6E8A-4147-A177-3AD203B41FA5}">
                      <a16:colId xmlns:a16="http://schemas.microsoft.com/office/drawing/2014/main" xmlns="" val="3955817073"/>
                    </a:ext>
                  </a:extLst>
                </a:gridCol>
                <a:gridCol w="1246476">
                  <a:extLst>
                    <a:ext uri="{9D8B030D-6E8A-4147-A177-3AD203B41FA5}">
                      <a16:colId xmlns:a16="http://schemas.microsoft.com/office/drawing/2014/main" xmlns="" val="4004159258"/>
                    </a:ext>
                  </a:extLst>
                </a:gridCol>
                <a:gridCol w="1368083">
                  <a:extLst>
                    <a:ext uri="{9D8B030D-6E8A-4147-A177-3AD203B41FA5}">
                      <a16:colId xmlns:a16="http://schemas.microsoft.com/office/drawing/2014/main" xmlns="" val="160555499"/>
                    </a:ext>
                  </a:extLst>
                </a:gridCol>
                <a:gridCol w="2310540">
                  <a:extLst>
                    <a:ext uri="{9D8B030D-6E8A-4147-A177-3AD203B41FA5}">
                      <a16:colId xmlns:a16="http://schemas.microsoft.com/office/drawing/2014/main" xmlns="" val="2834320821"/>
                    </a:ext>
                  </a:extLst>
                </a:gridCol>
                <a:gridCol w="1641700">
                  <a:extLst>
                    <a:ext uri="{9D8B030D-6E8A-4147-A177-3AD203B41FA5}">
                      <a16:colId xmlns:a16="http://schemas.microsoft.com/office/drawing/2014/main" xmlns="" val="438477542"/>
                    </a:ext>
                  </a:extLst>
                </a:gridCol>
              </a:tblGrid>
              <a:tr h="772688"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high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Wish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 alone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you mind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210245"/>
                  </a:ext>
                </a:extLst>
              </a:tr>
              <a:tr h="882610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could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what's the matter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soon 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0688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135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66AA6C-6803-47C4-A745-D5121408355E}"/>
              </a:ext>
            </a:extLst>
          </p:cNvPr>
          <p:cNvSpPr/>
          <p:nvPr/>
        </p:nvSpPr>
        <p:spPr>
          <a:xfrm>
            <a:off x="685800" y="990600"/>
            <a:ext cx="8153400" cy="500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225425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(a). We want to take tea. — we had coffee?</a:t>
            </a:r>
          </a:p>
          <a:p>
            <a:pPr>
              <a:lnSpc>
                <a:spcPct val="107000"/>
              </a:lnSpc>
              <a:tabLst>
                <a:tab pos="216535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(b). — giving me a bowl of rice? I am very hungry.</a:t>
            </a:r>
          </a:p>
          <a:p>
            <a:pPr>
              <a:lnSpc>
                <a:spcPct val="107000"/>
              </a:lnSpc>
              <a:tabLst>
                <a:tab pos="225425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(c). A lame man cannot even walk — run a race. It's a fun.</a:t>
            </a:r>
          </a:p>
          <a:p>
            <a:pPr>
              <a:lnSpc>
                <a:spcPct val="107000"/>
              </a:lnSpc>
              <a:tabLst>
                <a:tab pos="225425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(d). I am in a great difficulty to solve the problem. — help me, please?</a:t>
            </a:r>
          </a:p>
          <a:p>
            <a:pPr>
              <a:lnSpc>
                <a:spcPct val="107000"/>
              </a:lnSpc>
              <a:tabLst>
                <a:tab pos="225425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(e). My mother was sick lying in bed. Suddenly she called me and said.” — with you, my boy?"</a:t>
            </a:r>
          </a:p>
          <a:p>
            <a:pPr>
              <a:lnSpc>
                <a:spcPct val="107000"/>
              </a:lnSpc>
              <a:tabLst>
                <a:tab pos="2133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(f). — you did something for your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neighbours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They need your help.</a:t>
            </a:r>
          </a:p>
          <a:p>
            <a:pPr>
              <a:lnSpc>
                <a:spcPct val="107000"/>
              </a:lnSpc>
              <a:tabLst>
                <a:tab pos="2133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(g). —the mongoose saw the cobra; it began to move here and there to grab it. </a:t>
            </a:r>
          </a:p>
          <a:p>
            <a:pPr>
              <a:lnSpc>
                <a:spcPct val="107000"/>
              </a:lnSpc>
              <a:tabLst>
                <a:tab pos="2133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Finally, it became successful.</a:t>
            </a:r>
          </a:p>
          <a:p>
            <a:pPr>
              <a:lnSpc>
                <a:spcPct val="107000"/>
              </a:lnSpc>
              <a:tabLst>
                <a:tab pos="2133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(h). — was in 1996 when Argentina won the World Cup. </a:t>
            </a:r>
          </a:p>
          <a:p>
            <a:pPr>
              <a:lnSpc>
                <a:spcPct val="107000"/>
              </a:lnSpc>
              <a:tabLst>
                <a:tab pos="2133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Still today she is one of the contenders of the World Cup.</a:t>
            </a:r>
          </a:p>
          <a:p>
            <a:pPr>
              <a:lnSpc>
                <a:spcPct val="107000"/>
              </a:lnSpc>
              <a:tabLst>
                <a:tab pos="22225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	The flood victims are suffering a lot for want of food, pure drinking water and medicine. I — we would extend our helping hands to them.</a:t>
            </a:r>
          </a:p>
          <a:p>
            <a:pPr>
              <a:lnSpc>
                <a:spcPct val="107000"/>
              </a:lnSpc>
              <a:tabLst>
                <a:tab pos="547751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(j) —are a number of reasons why the students in Bangladesh fail in English. Hence it stands in the way of our progress.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84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676400"/>
            <a:ext cx="2438400" cy="37856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Thank     </a:t>
            </a:r>
          </a:p>
          <a:p>
            <a:r>
              <a:rPr lang="en-US" sz="6000" dirty="0" smtClean="0"/>
              <a:t>   you </a:t>
            </a:r>
          </a:p>
          <a:p>
            <a:r>
              <a:rPr lang="en-US" sz="6000" dirty="0" smtClean="0"/>
              <a:t>    all</a:t>
            </a:r>
          </a:p>
          <a:p>
            <a:endParaRPr lang="en-US" sz="6000" dirty="0" smtClean="0"/>
          </a:p>
        </p:txBody>
      </p:sp>
      <p:sp>
        <p:nvSpPr>
          <p:cNvPr id="14338" name="AutoShape 2" descr="Image result for Dahlia flower"/>
          <p:cNvSpPr>
            <a:spLocks noChangeAspect="1" noChangeArrowheads="1"/>
          </p:cNvSpPr>
          <p:nvPr/>
        </p:nvSpPr>
        <p:spPr bwMode="auto">
          <a:xfrm>
            <a:off x="155576" y="-1608138"/>
            <a:ext cx="362902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dal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2" y="1676400"/>
            <a:ext cx="2895599" cy="3810000"/>
          </a:xfrm>
          <a:prstGeom prst="rect">
            <a:avLst/>
          </a:prstGeom>
        </p:spPr>
      </p:pic>
      <p:pic>
        <p:nvPicPr>
          <p:cNvPr id="5" name="Picture 4" descr="sun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676400"/>
            <a:ext cx="2819400" cy="3810000"/>
          </a:xfrm>
          <a:prstGeom prst="rect">
            <a:avLst/>
          </a:prstGeom>
        </p:spPr>
      </p:pic>
      <p:pic>
        <p:nvPicPr>
          <p:cNvPr id="7" name="Picture 6" descr="butterfl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981200"/>
            <a:ext cx="2222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100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57262E-6 C -0.03281 -0.07123 -0.06701 -0.1413 -0.09843 -0.21369 C -0.1026 -0.22317 -0.08576 -0.2315 -0.08211 -0.23705 C -0.06684 -0.26064 -0.03541 -0.27128 -0.01232 -0.27382 C 0.01719 -0.28099 0.04809 -0.27914 0.07761 -0.28168 C 0.14184 -0.2988 0.07014 -0.28584 0.24931 -0.28353 C 0.26476 -0.27868 0.2783 -0.27613 0.2941 -0.27382 C 0.29653 -0.24676 0.29601 -0.21947 0.29844 -0.19241 C 0.29792 -0.15032 0.29792 -0.108 0.29705 -0.06591 C 0.29671 -0.05643 0.29132 -0.04648 0.28959 -0.037 C 0.28438 -0.01017 0.27796 0.01596 0.27309 0.04255 C 0.27014 0.05759 0.26945 0.07563 0.26424 0.08927 C 0.26303 0.09968 0.26233 0.11008 0.26094 0.12049 C 0.25869 0.14061 0.25278 0.16073 0.24931 0.18062 C 0.24757 0.19033 0.2474 0.20028 0.2448 0.20976 C 0.24184 0.23959 0.24445 0.21092 0.24184 0.25046 C 0.24098 0.26411 0.23889 0.2914 0.23889 0.29163 C 0.2382 0.31175 0.23976 0.34922 0.23438 0.37095 C 0.2323 0.38969 0.23195 0.40888 0.2283 0.42738 C 0.22882 0.44033 0.229 0.45352 0.22987 0.46624 C 0.23004 0.47017 0.23108 0.47387 0.23143 0.4778 C 0.23247 0.48959 0.23195 0.50578 0.23889 0.51503 C 0.24115 0.52428 0.24167 0.53007 0.24636 0.53816 C 0.24879 0.54834 0.24601 0.54001 0.25226 0.54972 C 0.26494 0.56961 0.27362 0.57169 0.29254 0.57701 C 0.30191 0.57632 0.31164 0.57817 0.32084 0.57493 C 0.32275 0.57447 0.32275 0.56984 0.32396 0.5673 C 0.32605 0.56244 0.329 0.55805 0.33125 0.55342 C 0.33646 0.54394 0.3415 0.52752 0.34775 0.52058 C 0.3507 0.51735 0.354 0.5148 0.3566 0.51087 C 0.36355 0.50116 0.36806 0.4889 0.37309 0.4778 C 0.37535 0.47271 0.38056 0.4623 0.38056 0.46254 C 0.38455 0.43756 0.37865 0.46947 0.38646 0.44103 C 0.38959 0.43016 0.39167 0.42021 0.39549 0.40981 C 0.39931 0.3994 0.40053 0.38922 0.40452 0.37905 C 0.4066 0.3654 0.4073 0.35107 0.41042 0.33811 C 0.41181 0.32563 0.41511 0.31499 0.41632 0.30296 C 0.41893 0.2803 0.42136 0.25763 0.42396 0.2352 C 0.42483 0.20028 0.42796 0.16651 0.43264 0.13206 C 0.4323 0.105 0.43438 0.06453 0.42813 0.03492 C 0.42709 0.01688 0.42535 -0.00162 0.42223 -0.01942 C 0.42292 -0.0518 0.42292 -0.08441 0.42396 -0.11656 C 0.42448 -0.13552 0.43386 -0.15587 0.43889 -0.17276 C 0.44167 -0.18339 0.45244 -0.216 0.46112 -0.21947 C 0.47223 -0.22895 0.49341 -0.22988 0.50591 -0.23127 C 0.51494 -0.23057 0.52379 -0.23034 0.53282 -0.22918 C 0.53716 -0.22872 0.54983 -0.21068 0.55382 -0.20583 C 0.55678 -0.19819 0.55955 -0.18848 0.56424 -0.18247 C 0.56598 -0.1753 0.56719 -0.16859 0.57171 -0.16327 C 0.57344 -0.15634 0.57518 -0.15078 0.57917 -0.14547 C 0.58125 -0.13436 0.58559 -0.12326 0.58959 -0.11263 C 0.59375 -0.08973 0.59862 -0.06683 0.60452 -0.04463 C 0.60504 -0.03955 0.60469 -0.03399 0.60591 -0.02914 C 0.60625 -0.02752 0.60869 -0.02706 0.60903 -0.02498 C 0.61077 -0.01711 0.61007 -0.00832 0.61198 -1.57262E-6 C 0.6125 0.00185 0.61285 0.00393 0.61337 0.00578 C 0.61441 0.02336 0.61789 0.04255 0.61789 0.06036 " pathEditMode="relative" rAng="0" ptsTypes="ffffffffffffffffffffffffffffffffffffffffffffffffffffffff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6858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blipFill>
                  <a:blip r:embed="rId2"/>
                  <a:tile tx="0" ty="0" sx="100000" sy="100000" flip="none" algn="tl"/>
                </a:blipFill>
              </a:rPr>
              <a:t>Learning Outcome</a:t>
            </a:r>
            <a:endParaRPr lang="en-US" sz="6000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609" y="2906998"/>
            <a:ext cx="8767690" cy="26161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0" indent="-857250" algn="just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After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completing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the lesson the students will be able to use different types of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ea typeface="Times New Roman"/>
                <a:cs typeface="NikoshBAN" pitchFamily="2" charset="0"/>
              </a:rPr>
              <a:t>phrases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ea typeface="Times New Roman"/>
                <a:cs typeface="NikoshBAN" pitchFamily="2" charset="0"/>
              </a:rPr>
              <a:t>&amp;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ea typeface="Times New Roman"/>
                <a:cs typeface="NikoshBAN" pitchFamily="2" charset="0"/>
              </a:rPr>
              <a:t>words to complete sentences.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857250" indent="-857250" algn="just">
              <a:buFont typeface="Wingdings" panose="05000000000000000000" pitchFamily="2" charset="2"/>
              <a:buChar char="q"/>
            </a:pP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697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4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B4249A-1EEB-4D8B-A97F-734E174D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66751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tabLst>
                <a:tab pos="342900" algn="l"/>
              </a:tabLst>
            </a:pPr>
            <a:r>
              <a:rPr lang="en-US" sz="3200" b="1" dirty="0">
                <a:solidFill>
                  <a:srgbClr val="00B050"/>
                </a:solidFill>
                <a:latin typeface="Times New Roman"/>
                <a:ea typeface="Times New Roman"/>
              </a:rPr>
              <a:t>(1) </a:t>
            </a:r>
            <a:r>
              <a:rPr lang="en-US" sz="3200" b="1" u="sng" dirty="0">
                <a:solidFill>
                  <a:srgbClr val="00B050"/>
                </a:solidFill>
                <a:latin typeface="Times New Roman"/>
                <a:ea typeface="Times New Roman"/>
              </a:rPr>
              <a:t>Be  born- </a:t>
            </a:r>
            <a:r>
              <a:rPr lang="en-US" sz="3200" b="1" u="sng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24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sz="3200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sz="3200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: </a:t>
            </a:r>
            <a:r>
              <a:rPr lang="en-US" sz="3200" b="1" dirty="0">
                <a:solidFill>
                  <a:srgbClr val="00B050"/>
                </a:solidFill>
                <a:latin typeface="Times New Roman"/>
                <a:ea typeface="Times New Roman"/>
              </a:rPr>
              <a:t>(is/was born) </a:t>
            </a:r>
            <a:endParaRPr lang="en-US" sz="2400" b="1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2C5D4-5BE5-42C4-98E6-73F4132C2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772400" cy="1813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err="1">
                <a:latin typeface="SutonnyMJ" pitchFamily="2" charset="0"/>
                <a:cs typeface="SutonnyMJ" pitchFamily="2" charset="0"/>
              </a:rPr>
              <a:t>k‚b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¨¯’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wVK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hw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Kv‡iv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Rb¥mvj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¥¯’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k‚b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¨¯’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born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emv‡Z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  <a:p>
            <a:pPr>
              <a:spcBef>
                <a:spcPts val="0"/>
              </a:spcBef>
            </a:pPr>
            <a:endParaRPr lang="en-US" sz="700" b="1" dirty="0">
              <a:solidFill>
                <a:srgbClr val="00B050"/>
              </a:solidFill>
              <a:latin typeface="SutonnyMJ"/>
              <a:ea typeface="Times New Roman"/>
              <a:cs typeface="Times New Roman"/>
            </a:endParaRPr>
          </a:p>
          <a:p>
            <a:r>
              <a:rPr lang="en-US" b="1" dirty="0" err="1">
                <a:solidFill>
                  <a:srgbClr val="00B050"/>
                </a:solidFill>
                <a:latin typeface="Times New Roman"/>
                <a:ea typeface="Times New Roman"/>
              </a:rPr>
              <a:t>Kazi</a:t>
            </a: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 Nazrul Islam--in 1899 in Bangladesh. </a:t>
            </a:r>
          </a:p>
          <a:p>
            <a:r>
              <a:rPr lang="en-US" dirty="0"/>
              <a:t>Tagore ----- in 1861.</a:t>
            </a:r>
            <a:endParaRPr lang="bn-BD" b="1" dirty="0">
              <a:solidFill>
                <a:srgbClr val="00B050"/>
              </a:solidFill>
              <a:latin typeface="SutonnyMJ"/>
              <a:ea typeface="Times New Roman"/>
              <a:cs typeface="Times New Roman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3DF333-D4E8-40F7-9263-37072C3CC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4114801"/>
            <a:ext cx="8305800" cy="224012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mvaviY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A_ev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wPim</a:t>
            </a:r>
            <a:r>
              <a:rPr lang="en-US" sz="20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ত্য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NUbv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eySv‡j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is/are born 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nq|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rgbClr val="FF0000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Diseases --- in germs.</a:t>
            </a:r>
            <a:endParaRPr lang="en-US" sz="36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37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36A1C-F184-49B6-83B9-6D94DCFF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>
              <a:spcBef>
                <a:spcPts val="0"/>
              </a:spcBef>
              <a:tabLst>
                <a:tab pos="342900" algn="l"/>
              </a:tabLst>
            </a:pPr>
            <a:r>
              <a:rPr lang="en-US" sz="40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2. Have to</a:t>
            </a:r>
            <a:r>
              <a:rPr lang="en-US" sz="4000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Gi </a:t>
            </a:r>
            <a:r>
              <a:rPr lang="en-US" sz="32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sz="40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sz="4000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r>
              <a:rPr lang="en-US" sz="4000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`</a:t>
            </a:r>
            <a:r>
              <a:rPr lang="en-US" sz="40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yB</a:t>
            </a:r>
            <a:r>
              <a:rPr lang="en-US" sz="4000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fv‡e</a:t>
            </a:r>
            <a:r>
              <a:rPr lang="en-US" sz="4000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sz="40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sz="4000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nq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B68541-96DE-417B-956D-BFBC59A0E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772400" cy="2194715"/>
          </a:xfrm>
        </p:spPr>
        <p:txBody>
          <a:bodyPr>
            <a:normAutofit/>
          </a:bodyPr>
          <a:lstStyle/>
          <a:p>
            <a:pPr marL="114300" lv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eZ©gv‡b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wKQz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Kivi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evধ্যবাধKZv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†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evSv‡j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 -    </a:t>
            </a: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have to/ has to </a:t>
            </a:r>
            <a:r>
              <a:rPr lang="en-US" b="1" dirty="0" err="1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b="1" dirty="0">
                <a:solidFill>
                  <a:srgbClr val="00B050"/>
                </a:solidFill>
                <a:latin typeface="SutonnyMJ"/>
                <a:ea typeface="Times New Roman"/>
                <a:cs typeface="Times New Roman"/>
              </a:rPr>
              <a:t>| </a:t>
            </a:r>
            <a:endParaRPr lang="en-US" sz="3200" b="1" dirty="0">
              <a:solidFill>
                <a:srgbClr val="00B050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en-US" sz="3200" dirty="0">
                <a:solidFill>
                  <a:srgbClr val="00B050"/>
                </a:solidFill>
              </a:rPr>
              <a:t>All passengers —fill in an immigration form on arrival. It is mandatory.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9925E7-8BFB-4285-8459-9F52FA76D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4191000"/>
            <a:ext cx="8001000" cy="1935325"/>
          </a:xfrm>
        </p:spPr>
        <p:txBody>
          <a:bodyPr>
            <a:normAutofit/>
          </a:bodyPr>
          <a:lstStyle/>
          <a:p>
            <a:pPr marL="114300" lvl="0" indent="22860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(ii)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AZxZKv‡j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wKQz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Kivi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SolaimanLipi" panose="02000500020000020004" pitchFamily="2" charset="0"/>
                <a:ea typeface="Times New Roman"/>
                <a:cs typeface="SolaimanLipi" panose="02000500020000020004" pitchFamily="2" charset="0"/>
              </a:rPr>
              <a:t>বাধ্য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evaKZv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†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evSv‡j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- </a:t>
            </a:r>
          </a:p>
          <a:p>
            <a:pPr marL="114300" lvl="0" indent="22860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had to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|</a:t>
            </a:r>
            <a:endParaRPr lang="en-US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L="114300" lvl="0" indent="22860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In ancient time people — fight against dangerous wild animals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28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1AA538-B414-4923-A6F0-0F0258C20D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latin typeface="Times New Roman"/>
                <a:ea typeface="Times New Roman"/>
              </a:rPr>
              <a:t>3. Would rather 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3600" b="1" u="sng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b="1" u="sng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: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90BA76-FF02-4E3A-A1C2-8F25846E1BD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5800" y="3276599"/>
            <a:ext cx="7254875" cy="2590801"/>
          </a:xfrm>
        </p:spPr>
        <p:txBody>
          <a:bodyPr wrap="square">
            <a:noAutofit/>
          </a:bodyPr>
          <a:lstStyle/>
          <a:p>
            <a:pPr marL="0" indent="0" algn="just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sz="4400" b="1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I </a:t>
            </a:r>
            <a:r>
              <a:rPr lang="en-US" sz="3600" b="1" u="sng" dirty="0">
                <a:solidFill>
                  <a:srgbClr val="00B0F0"/>
                </a:solidFill>
              </a:rPr>
              <a:t>would rather </a:t>
            </a:r>
            <a:r>
              <a:rPr lang="en-US" sz="3600" dirty="0">
                <a:solidFill>
                  <a:srgbClr val="00B0F0"/>
                </a:solidFill>
              </a:rPr>
              <a:t>walk than get on the bus.</a:t>
            </a:r>
          </a:p>
          <a:p>
            <a:pPr marL="0" indent="0" algn="just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sz="3600" b="1" dirty="0" err="1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GKwU</a:t>
            </a:r>
            <a:r>
              <a:rPr lang="en-US" sz="3600" b="1" dirty="0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KvR</a:t>
            </a:r>
            <a:r>
              <a:rPr lang="en-US" sz="3600" b="1" dirty="0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 †_‡K </a:t>
            </a:r>
            <a:r>
              <a:rPr lang="en-US" sz="3600" b="1" dirty="0" err="1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Av‡iKwU</a:t>
            </a:r>
            <a:r>
              <a:rPr lang="en-US" sz="3600" b="1" dirty="0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KvR</a:t>
            </a:r>
            <a:r>
              <a:rPr lang="en-US" sz="3600" b="1" dirty="0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AwaK</a:t>
            </a:r>
            <a:r>
              <a:rPr lang="en-US" sz="3600" b="1" dirty="0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cQ</a:t>
            </a:r>
            <a:r>
              <a:rPr lang="en-US" sz="3600" b="1" dirty="0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›` </a:t>
            </a:r>
            <a:r>
              <a:rPr lang="en-US" sz="3600" b="1" dirty="0" err="1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Ki‡j</a:t>
            </a:r>
            <a:r>
              <a:rPr lang="en-US" sz="3600" b="1" dirty="0">
                <a:solidFill>
                  <a:srgbClr val="00B0F0"/>
                </a:solidFill>
                <a:latin typeface="SutonnyMJ"/>
                <a:ea typeface="Times New Roman"/>
                <a:cs typeface="Times New Roman"/>
              </a:rPr>
              <a:t>| </a:t>
            </a:r>
          </a:p>
          <a:p>
            <a:pPr marL="0" lvl="0" indent="0" algn="just">
              <a:spcBef>
                <a:spcPts val="0"/>
              </a:spcBef>
              <a:buNone/>
              <a:tabLst>
                <a:tab pos="342900" algn="l"/>
              </a:tabLst>
            </a:pPr>
            <a:endParaRPr lang="en-US" b="1" dirty="0">
              <a:solidFill>
                <a:srgbClr val="00B050"/>
              </a:solidFill>
              <a:latin typeface="SutonnyMJ"/>
              <a:ea typeface="Times New Roman"/>
              <a:cs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3429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022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D606B3-AA01-4EBE-9CA2-B31FAB26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Times New Roman"/>
                <a:ea typeface="Times New Roman"/>
              </a:rPr>
              <a:t>4. Had better 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36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6E0C50-5DCF-4ED8-B43D-0C1F4FFEA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You are sick. You ----- go to doctor. </a:t>
            </a:r>
          </a:p>
          <a:p>
            <a:pPr lvl="0" indent="0" algn="just">
              <a:spcBef>
                <a:spcPts val="0"/>
              </a:spcBef>
              <a:buNone/>
            </a:pPr>
            <a:endParaRPr lang="en-US" b="1" dirty="0">
              <a:solidFill>
                <a:prstClr val="black">
                  <a:tint val="75000"/>
                </a:prstClr>
              </a:solidFill>
              <a:latin typeface="SutonnyMJ"/>
              <a:ea typeface="Times New Roman"/>
              <a:cs typeface="Times New Roman"/>
            </a:endParaRPr>
          </a:p>
          <a:p>
            <a:pPr lvl="0" indent="0" algn="just">
              <a:spcBef>
                <a:spcPts val="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Dc‡`k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†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evSv‡j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Had better </a:t>
            </a:r>
            <a:r>
              <a:rPr lang="en-US" b="1" dirty="0" err="1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e‡m</a:t>
            </a:r>
            <a:r>
              <a:rPr lang="en-US" b="1" dirty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| </a:t>
            </a:r>
            <a:endParaRPr lang="en-US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The load looks very heavy. You — take the help of others.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075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362200"/>
            <a:ext cx="7772400" cy="3810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tabLst>
                <a:tab pos="342900" algn="l"/>
              </a:tabLst>
            </a:pPr>
            <a:r>
              <a:rPr lang="en-US" sz="3600" b="1" dirty="0" smtClean="0">
                <a:solidFill>
                  <a:srgbClr val="00B050"/>
                </a:solidFill>
              </a:rPr>
              <a:t>Have to</a:t>
            </a:r>
            <a:r>
              <a:rPr lang="en-US" sz="3600" dirty="0" smtClean="0">
                <a:solidFill>
                  <a:srgbClr val="00B050"/>
                </a:solidFill>
              </a:rPr>
              <a:t> -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bn-IN" sz="3600" dirty="0" smtClean="0">
                <a:solidFill>
                  <a:srgbClr val="00B050"/>
                </a:solidFill>
              </a:rPr>
              <a:t>/</a:t>
            </a:r>
            <a:r>
              <a:rPr lang="en-US" sz="3600" b="1" dirty="0" smtClean="0">
                <a:solidFill>
                  <a:srgbClr val="00B050"/>
                </a:solidFill>
              </a:rPr>
              <a:t>had better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Dc‡`k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3600" b="1" dirty="0" smtClean="0">
                <a:solidFill>
                  <a:srgbClr val="00B050"/>
                </a:solidFill>
              </a:rPr>
              <a:t>/ would rather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Zzjbv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e¨envit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eis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DwPZ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A‡_©| `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/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jvBb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¨¯’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hz³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jvBbwU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civgk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w`‡e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smtClean="0">
                <a:solidFill>
                  <a:srgbClr val="00B050"/>
                </a:solidFill>
              </a:rPr>
              <a:t>(Note : than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would rather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600" dirty="0" smtClean="0">
                <a:solidFill>
                  <a:srgbClr val="00B050"/>
                </a:solidFill>
              </a:rPr>
              <a:t>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0" y="1143000"/>
            <a:ext cx="4876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Note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A73D8F-9143-45AC-81CD-967C1D974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>
                    <a:tint val="75000"/>
                  </a:prstClr>
                </a:solidFill>
                <a:latin typeface="SutonnyMJ"/>
                <a:ea typeface="Times New Roman"/>
                <a:cs typeface="Times New Roman"/>
              </a:rPr>
              <a:t> 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ea typeface="Times New Roman"/>
              </a:rPr>
              <a:t>5. let alone 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Gi </a:t>
            </a:r>
            <a:r>
              <a:rPr lang="en-US" sz="3600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ব্য</a:t>
            </a:r>
            <a:r>
              <a:rPr lang="en-US" b="1" dirty="0" err="1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envi</a:t>
            </a:r>
            <a:r>
              <a:rPr lang="en-US" b="1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SutonnyMJ"/>
                <a:ea typeface="Times New Roman"/>
                <a:cs typeface="Times New Roman"/>
              </a:rPr>
              <a:t>: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5E8C0-2396-48E4-8596-AED2991AB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3320"/>
          </a:xfrm>
        </p:spPr>
        <p:txBody>
          <a:bodyPr/>
          <a:lstStyle/>
          <a:p>
            <a:pPr indent="0" algn="just"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SutonnyMJ"/>
              <a:ea typeface="Times New Roman"/>
              <a:cs typeface="Times New Roman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alone 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A_©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fvevI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Kíbv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/ `‚‡ii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e¯Íz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mvgvb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-B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ewk‡Zv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`‚‡ii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Giƒc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alone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indent="0" algn="just">
              <a:spcBef>
                <a:spcPts val="0"/>
              </a:spcBef>
              <a:buNone/>
            </a:pP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You cannot buy a fan </a:t>
            </a:r>
            <a:r>
              <a:rPr lang="en-US" b="1" u="sng" dirty="0">
                <a:solidFill>
                  <a:srgbClr val="00B050"/>
                </a:solidFill>
              </a:rPr>
              <a:t>let alone</a:t>
            </a:r>
            <a:r>
              <a:rPr lang="en-US" b="1" dirty="0">
                <a:solidFill>
                  <a:srgbClr val="00B050"/>
                </a:solidFill>
                <a:latin typeface="Times New Roman"/>
                <a:ea typeface="Times New Roman"/>
              </a:rPr>
              <a:t> an air cooler. </a:t>
            </a:r>
            <a:endParaRPr lang="en-US" b="1" dirty="0">
              <a:solidFill>
                <a:srgbClr val="00B050"/>
              </a:solidFill>
              <a:latin typeface="SutonnyMJ" pitchFamily="2" charset="0"/>
              <a:ea typeface="Times New Roman"/>
              <a:cs typeface="SutonnyMJ" pitchFamily="2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He has no ability to buy motorbike </a:t>
            </a:r>
            <a:r>
              <a:rPr lang="en-US" b="1" u="sng" dirty="0">
                <a:solidFill>
                  <a:srgbClr val="00B050"/>
                </a:solidFill>
              </a:rPr>
              <a:t>let alone</a:t>
            </a:r>
            <a:r>
              <a:rPr lang="en-US" dirty="0">
                <a:solidFill>
                  <a:srgbClr val="00B050"/>
                </a:solidFill>
              </a:rPr>
              <a:t> a car.</a:t>
            </a:r>
            <a:endParaRPr lang="en-US" b="1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13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1213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Slide 2</vt:lpstr>
      <vt:lpstr>Slide 3</vt:lpstr>
      <vt:lpstr>(1) Be  born- Gi ব্যenvi : (is/was born) </vt:lpstr>
      <vt:lpstr>2. Have to Gi ব্যenvi :`yB fv‡e ব্যenvi nq</vt:lpstr>
      <vt:lpstr>3. Would rather Gi ব্যenvi :</vt:lpstr>
      <vt:lpstr>4. Had better Gi ব্যenvi : </vt:lpstr>
      <vt:lpstr>Slide 8</vt:lpstr>
      <vt:lpstr> 5. let alone Gi ব্যenvi : </vt:lpstr>
      <vt:lpstr> 6. What if Gi ব্যenvi : </vt:lpstr>
      <vt:lpstr>7. As if/ As though Gi ব্যenvi : (†hb) Aev¯Íe/ Am¤¢e A_© cÖKvk ‡evSv‡j- As if/ As though e‡m|</vt:lpstr>
      <vt:lpstr>8. As soon as Gi ব্যenvi :</vt:lpstr>
      <vt:lpstr>9. What’s it like Gi ব্যenvi : </vt:lpstr>
      <vt:lpstr>10. What does --- look like Gi ব্যenvi </vt:lpstr>
      <vt:lpstr>11. As fast as Gi A_© gZ| </vt:lpstr>
      <vt:lpstr>12. Use to / Used to Gi A_© nj eZ©gvন ev AZxতের †Kvb Af¨vm| </vt:lpstr>
      <vt:lpstr>13. Lest Gi A_© cv‡Q fq nq| </vt:lpstr>
      <vt:lpstr>14. No sooner had/Hardly had/Scarcely had Gi A_© nj †h‡Z --- bv †h‡Z/‡L‡Z ---- bv †L‡Z/‡cŠuQ‡Z -- bv †cŠuQ‡Z BZ¨vw`| </vt:lpstr>
      <vt:lpstr>15.  It/ There:</vt:lpstr>
      <vt:lpstr>16. It is time / It is high time Gi e¨envit </vt:lpstr>
      <vt:lpstr>পরীক্ষায় যেভাবে The Use of some phrases &amp; words এর প্রশ্ন আসবে তার একটি নমুনা প্রশ্ন ও উত্তর নিম্নরূপ </vt:lpstr>
      <vt:lpstr>Exercise</vt:lpstr>
      <vt:lpstr>Slide 23</vt:lpstr>
      <vt:lpstr>Slide 24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some phrase &amp; words</dc:title>
  <dc:creator>user</dc:creator>
  <cp:lastModifiedBy>Faiz Ahmed</cp:lastModifiedBy>
  <cp:revision>157</cp:revision>
  <dcterms:created xsi:type="dcterms:W3CDTF">2016-08-05T06:33:55Z</dcterms:created>
  <dcterms:modified xsi:type="dcterms:W3CDTF">2021-04-30T18:45:36Z</dcterms:modified>
</cp:coreProperties>
</file>