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4" r:id="rId3"/>
    <p:sldId id="370" r:id="rId4"/>
    <p:sldId id="511" r:id="rId5"/>
    <p:sldId id="268" r:id="rId6"/>
    <p:sldId id="270" r:id="rId7"/>
    <p:sldId id="271" r:id="rId8"/>
    <p:sldId id="272" r:id="rId9"/>
    <p:sldId id="260" r:id="rId10"/>
    <p:sldId id="273" r:id="rId11"/>
    <p:sldId id="287" r:id="rId12"/>
    <p:sldId id="288" r:id="rId13"/>
    <p:sldId id="289" r:id="rId14"/>
    <p:sldId id="263" r:id="rId15"/>
    <p:sldId id="264" r:id="rId16"/>
    <p:sldId id="274" r:id="rId17"/>
    <p:sldId id="265" r:id="rId18"/>
    <p:sldId id="266" r:id="rId19"/>
    <p:sldId id="275" r:id="rId20"/>
    <p:sldId id="278" r:id="rId21"/>
    <p:sldId id="280" r:id="rId22"/>
    <p:sldId id="279" r:id="rId23"/>
    <p:sldId id="281" r:id="rId24"/>
    <p:sldId id="261" r:id="rId25"/>
    <p:sldId id="282" r:id="rId26"/>
    <p:sldId id="291" r:id="rId27"/>
    <p:sldId id="286" r:id="rId28"/>
    <p:sldId id="284" r:id="rId29"/>
    <p:sldId id="285"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69" d="100"/>
          <a:sy n="69" d="100"/>
        </p:scale>
        <p:origin x="6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E814DE-DF58-46E0-9706-F8676367DBF5}" type="datetimeFigureOut">
              <a:rPr lang="en-US" smtClean="0"/>
              <a:pPr/>
              <a:t>01-May-21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115852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814DE-DF58-46E0-9706-F8676367DBF5}" type="datetimeFigureOut">
              <a:rPr lang="en-US" smtClean="0"/>
              <a:pPr/>
              <a:t>01-May-21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55570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814DE-DF58-46E0-9706-F8676367DBF5}" type="datetimeFigureOut">
              <a:rPr lang="en-US" smtClean="0"/>
              <a:pPr/>
              <a:t>01-May-21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209348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A279B9-DEB3-42A2-8FA0-47F49C73D60B}" type="datetime1">
              <a:rPr lang="en-US" smtClean="0">
                <a:solidFill>
                  <a:prstClr val="black">
                    <a:tint val="75000"/>
                  </a:prstClr>
                </a:solidFill>
              </a:rPr>
              <a:pPr/>
              <a:t>01-May-21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34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421A12-63F1-4025-84B0-0C4B46649405}" type="datetime1">
              <a:rPr lang="en-US" smtClean="0">
                <a:solidFill>
                  <a:prstClr val="black">
                    <a:tint val="75000"/>
                  </a:prstClr>
                </a:solidFill>
              </a:rPr>
              <a:pPr/>
              <a:t>01-May-21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84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9D304-93A7-4999-BC22-55D69DDC1057}" type="datetime1">
              <a:rPr lang="en-US" smtClean="0">
                <a:solidFill>
                  <a:prstClr val="black">
                    <a:tint val="75000"/>
                  </a:prstClr>
                </a:solidFill>
              </a:rPr>
              <a:pPr/>
              <a:t>01-May-21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88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4F290-C900-44E5-BF5D-48CB6E6757C8}" type="datetime1">
              <a:rPr lang="en-US" smtClean="0">
                <a:solidFill>
                  <a:prstClr val="black">
                    <a:tint val="75000"/>
                  </a:prstClr>
                </a:solidFill>
              </a:rPr>
              <a:pPr/>
              <a:t>01-May-21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3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57FD0C-CD23-43C6-8471-7B5135FB9DBF}" type="datetime1">
              <a:rPr lang="en-US" smtClean="0">
                <a:solidFill>
                  <a:prstClr val="black">
                    <a:tint val="75000"/>
                  </a:prstClr>
                </a:solidFill>
              </a:rPr>
              <a:pPr/>
              <a:t>01-May-21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11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E6818-B01D-4484-A54E-9F8831FEDDFB}" type="datetime1">
              <a:rPr lang="en-US" smtClean="0">
                <a:solidFill>
                  <a:prstClr val="black">
                    <a:tint val="75000"/>
                  </a:prstClr>
                </a:solidFill>
              </a:rPr>
              <a:pPr/>
              <a:t>01-May-21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07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5A562-DB06-429E-8B3A-FE69C79430A4}" type="datetime1">
              <a:rPr lang="en-US" smtClean="0">
                <a:solidFill>
                  <a:prstClr val="black">
                    <a:tint val="75000"/>
                  </a:prstClr>
                </a:solidFill>
              </a:rPr>
              <a:pPr/>
              <a:t>01-May-21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530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D28311-DAD4-4EED-876F-D3863CAE3FF5}" type="datetime1">
              <a:rPr lang="en-US" smtClean="0">
                <a:solidFill>
                  <a:prstClr val="black">
                    <a:tint val="75000"/>
                  </a:prstClr>
                </a:solidFill>
              </a:rPr>
              <a:pPr/>
              <a:t>01-May-21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0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814DE-DF58-46E0-9706-F8676367DBF5}" type="datetimeFigureOut">
              <a:rPr lang="en-US" smtClean="0"/>
              <a:pPr/>
              <a:t>01-May-21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803343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E94233-2308-464B-90B7-CAEFFC56497C}" type="datetime1">
              <a:rPr lang="en-US" smtClean="0">
                <a:solidFill>
                  <a:prstClr val="black">
                    <a:tint val="75000"/>
                  </a:prstClr>
                </a:solidFill>
              </a:rPr>
              <a:pPr/>
              <a:t>01-May-21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866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22E00-20D5-4540-ABCE-DA4AE716EAFA}" type="datetime1">
              <a:rPr lang="en-US" smtClean="0">
                <a:solidFill>
                  <a:prstClr val="black">
                    <a:tint val="75000"/>
                  </a:prstClr>
                </a:solidFill>
              </a:rPr>
              <a:pPr/>
              <a:t>01-May-21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05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A6750-1062-49B9-96D9-EEDC00C65A3B}" type="datetime1">
              <a:rPr lang="en-US" smtClean="0">
                <a:solidFill>
                  <a:prstClr val="black">
                    <a:tint val="75000"/>
                  </a:prstClr>
                </a:solidFill>
              </a:rPr>
              <a:pPr/>
              <a:t>01-May-21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11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814DE-DF58-46E0-9706-F8676367DBF5}" type="datetimeFigureOut">
              <a:rPr lang="en-US" smtClean="0"/>
              <a:pPr/>
              <a:t>01-May-21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8765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814DE-DF58-46E0-9706-F8676367DBF5}" type="datetimeFigureOut">
              <a:rPr lang="en-US" smtClean="0"/>
              <a:pPr/>
              <a:t>01-May-21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213836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E814DE-DF58-46E0-9706-F8676367DBF5}" type="datetimeFigureOut">
              <a:rPr lang="en-US" smtClean="0"/>
              <a:pPr/>
              <a:t>01-May-21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131946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E814DE-DF58-46E0-9706-F8676367DBF5}" type="datetimeFigureOut">
              <a:rPr lang="en-US" smtClean="0"/>
              <a:pPr/>
              <a:t>01-May-21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51085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814DE-DF58-46E0-9706-F8676367DBF5}" type="datetimeFigureOut">
              <a:rPr lang="en-US" smtClean="0"/>
              <a:pPr/>
              <a:t>01-May-21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98343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814DE-DF58-46E0-9706-F8676367DBF5}" type="datetimeFigureOut">
              <a:rPr lang="en-US" smtClean="0"/>
              <a:pPr/>
              <a:t>01-May-21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226249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E814DE-DF58-46E0-9706-F8676367DBF5}" type="datetimeFigureOut">
              <a:rPr lang="en-US" smtClean="0"/>
              <a:pPr/>
              <a:t>01-May-21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55524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814DE-DF58-46E0-9706-F8676367DBF5}" type="datetimeFigureOut">
              <a:rPr lang="en-US" smtClean="0"/>
              <a:pPr/>
              <a:t>01-May-21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D8159-F60E-4444-AF01-0E612615BC4B}" type="slidenum">
              <a:rPr lang="en-US" smtClean="0"/>
              <a:pPr/>
              <a:t>‹#›</a:t>
            </a:fld>
            <a:endParaRPr lang="en-US"/>
          </a:p>
        </p:txBody>
      </p:sp>
    </p:spTree>
    <p:extLst>
      <p:ext uri="{BB962C8B-B14F-4D97-AF65-F5344CB8AC3E}">
        <p14:creationId xmlns:p14="http://schemas.microsoft.com/office/powerpoint/2010/main" val="3276236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84683-AAD1-4EE0-B1B6-B18165D19F83}" type="datetime1">
              <a:rPr lang="en-US" smtClean="0">
                <a:solidFill>
                  <a:prstClr val="black">
                    <a:tint val="75000"/>
                  </a:prstClr>
                </a:solidFill>
              </a:rPr>
              <a:pPr/>
              <a:t>01-May-21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041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amdnurulla@gmail.com"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file:///F:\ICT%20Anam%202\.ht.ppt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lassroom.jpg"/>
          <p:cNvPicPr>
            <a:picLocks noChangeAspect="1"/>
          </p:cNvPicPr>
          <p:nvPr/>
        </p:nvPicPr>
        <p:blipFill>
          <a:blip r:embed="rId2"/>
          <a:stretch>
            <a:fillRect/>
          </a:stretch>
        </p:blipFill>
        <p:spPr>
          <a:xfrm>
            <a:off x="1" y="0"/>
            <a:ext cx="12192004" cy="6858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Rectangle 3"/>
          <p:cNvSpPr txBox="1">
            <a:spLocks noChangeArrowheads="1"/>
          </p:cNvSpPr>
          <p:nvPr/>
        </p:nvSpPr>
        <p:spPr bwMode="auto">
          <a:xfrm>
            <a:off x="5762172" y="4662011"/>
            <a:ext cx="6433228" cy="2261186"/>
          </a:xfrm>
          <a:prstGeom prst="rect">
            <a:avLst/>
          </a:prstGeom>
          <a:noFill/>
          <a:ln w="9525">
            <a:noFill/>
            <a:miter lim="800000"/>
            <a:headEnd/>
            <a:tailEnd/>
          </a:ln>
          <a:effectLst>
            <a:outerShdw dist="35921" dir="2700000" algn="ctr" rotWithShape="0">
              <a:schemeClr val="bg2"/>
            </a:outerShdw>
          </a:effectLst>
          <a:scene3d>
            <a:camera prst="orthographicFront"/>
            <a:lightRig rig="threePt" dir="t"/>
          </a:scene3d>
          <a:sp3d>
            <a:bevelT/>
          </a:sp3d>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defRPr/>
            </a:pPr>
            <a:r>
              <a:rPr lang="en-US" sz="13000" b="1" dirty="0" err="1">
                <a:solidFill>
                  <a:schemeClr val="bg1"/>
                </a:solidFill>
                <a:latin typeface="NikoshBAN" pitchFamily="2" charset="0"/>
                <a:cs typeface="NikoshBAN" pitchFamily="2" charset="0"/>
              </a:rPr>
              <a:t>স্বাগতম</a:t>
            </a:r>
            <a:endParaRPr lang="en-US" sz="13000" b="1" dirty="0">
              <a:solidFill>
                <a:schemeClr val="bg1"/>
              </a:solidFill>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 y="101204"/>
            <a:ext cx="12192000" cy="6962858"/>
          </a:xfrm>
          <a:prstGeom prst="rect">
            <a:avLst/>
          </a:prstGeom>
        </p:spPr>
      </p:pic>
      <p:sp>
        <p:nvSpPr>
          <p:cNvPr id="5" name="TextBox 4"/>
          <p:cNvSpPr txBox="1"/>
          <p:nvPr/>
        </p:nvSpPr>
        <p:spPr>
          <a:xfrm>
            <a:off x="193183" y="167208"/>
            <a:ext cx="9283325" cy="1200329"/>
          </a:xfrm>
          <a:prstGeom prst="rect">
            <a:avLst/>
          </a:prstGeom>
          <a:noFill/>
        </p:spPr>
        <p:txBody>
          <a:bodyPr wrap="square" rtlCol="0">
            <a:spAutoFit/>
          </a:bodyPr>
          <a:lstStyle/>
          <a:p>
            <a:r>
              <a:rPr lang="en-US" sz="7200" dirty="0" err="1">
                <a:solidFill>
                  <a:schemeClr val="bg1"/>
                </a:solidFill>
                <a:latin typeface="NikoshBAN" panose="02000000000000000000" pitchFamily="2" charset="0"/>
                <a:cs typeface="NikoshBAN" panose="02000000000000000000" pitchFamily="2" charset="0"/>
              </a:rPr>
              <a:t>সব</a:t>
            </a:r>
            <a:r>
              <a:rPr lang="bn-IN" sz="7200" dirty="0">
                <a:solidFill>
                  <a:schemeClr val="bg1"/>
                </a:solidFill>
                <a:latin typeface="NikoshBAN" panose="02000000000000000000" pitchFamily="2" charset="0"/>
                <a:cs typeface="NikoshBAN" panose="02000000000000000000" pitchFamily="2" charset="0"/>
              </a:rPr>
              <a:t>াইকে শুভেচ্ছা</a:t>
            </a:r>
            <a:endParaRPr lang="en-US" sz="7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03531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313" y="2477146"/>
            <a:ext cx="10918232" cy="630942"/>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a:solidFill>
                  <a:srgbClr val="002060"/>
                </a:solidFill>
                <a:latin typeface="SolaimanLipi" panose="02000500020000020004" pitchFamily="2" charset="0"/>
                <a:cs typeface="SolaimanLipi" panose="02000500020000020004" pitchFamily="2" charset="0"/>
              </a:rPr>
              <a:t>১</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ওয়েবপেজ</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কী</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তা</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বলতে</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পারবে</a:t>
            </a:r>
            <a:r>
              <a:rPr lang="en-US" sz="3500" b="1" dirty="0">
                <a:solidFill>
                  <a:srgbClr val="002060"/>
                </a:solidFill>
                <a:latin typeface="SolaimanLipi" panose="02000500020000020004" pitchFamily="2" charset="0"/>
                <a:cs typeface="SolaimanLipi" panose="02000500020000020004" pitchFamily="2" charset="0"/>
              </a:rPr>
              <a:t>।</a:t>
            </a:r>
          </a:p>
        </p:txBody>
      </p:sp>
      <p:sp>
        <p:nvSpPr>
          <p:cNvPr id="5" name="Rectangle 4"/>
          <p:cNvSpPr/>
          <p:nvPr/>
        </p:nvSpPr>
        <p:spPr>
          <a:xfrm>
            <a:off x="170949" y="1483252"/>
            <a:ext cx="10918231" cy="861774"/>
          </a:xfrm>
          <a:prstGeom prst="rect">
            <a:avLst/>
          </a:prstGeom>
        </p:spPr>
        <p:txBody>
          <a:bodyPr wrap="square">
            <a:spAutoFit/>
          </a:bodyPr>
          <a:lstStyle/>
          <a:p>
            <a:r>
              <a:rPr lang="en-US" sz="5000" b="1" dirty="0">
                <a:solidFill>
                  <a:srgbClr val="FF0000"/>
                </a:solidFill>
                <a:latin typeface="SolaimanLipi" panose="02000500020000020004" pitchFamily="2" charset="0"/>
                <a:cs typeface="SolaimanLipi" panose="02000500020000020004" pitchFamily="2" charset="0"/>
              </a:rPr>
              <a:t>এই </a:t>
            </a:r>
            <a:r>
              <a:rPr lang="en-US" sz="5000" b="1" dirty="0" err="1">
                <a:solidFill>
                  <a:srgbClr val="FF0000"/>
                </a:solidFill>
                <a:latin typeface="SolaimanLipi" panose="02000500020000020004" pitchFamily="2" charset="0"/>
                <a:cs typeface="SolaimanLipi" panose="02000500020000020004" pitchFamily="2" charset="0"/>
              </a:rPr>
              <a:t>পাঠ</a:t>
            </a:r>
            <a:r>
              <a:rPr lang="en-US" sz="5000" b="1" dirty="0">
                <a:solidFill>
                  <a:srgbClr val="FF0000"/>
                </a:solidFill>
                <a:latin typeface="SolaimanLipi" panose="02000500020000020004" pitchFamily="2" charset="0"/>
                <a:cs typeface="SolaimanLipi" panose="02000500020000020004" pitchFamily="2" charset="0"/>
              </a:rPr>
              <a:t> </a:t>
            </a:r>
            <a:r>
              <a:rPr lang="en-US" sz="5000" b="1" dirty="0" err="1">
                <a:solidFill>
                  <a:srgbClr val="FF0000"/>
                </a:solidFill>
                <a:latin typeface="SolaimanLipi" panose="02000500020000020004" pitchFamily="2" charset="0"/>
                <a:cs typeface="SolaimanLipi" panose="02000500020000020004" pitchFamily="2" charset="0"/>
              </a:rPr>
              <a:t>শেষে</a:t>
            </a:r>
            <a:r>
              <a:rPr lang="en-US" sz="5000" b="1" dirty="0">
                <a:solidFill>
                  <a:srgbClr val="FF0000"/>
                </a:solidFill>
                <a:latin typeface="SolaimanLipi" panose="02000500020000020004" pitchFamily="2" charset="0"/>
                <a:cs typeface="SolaimanLipi" panose="02000500020000020004" pitchFamily="2" charset="0"/>
              </a:rPr>
              <a:t> </a:t>
            </a:r>
            <a:r>
              <a:rPr lang="en-US" sz="5000" b="1" dirty="0" err="1">
                <a:solidFill>
                  <a:srgbClr val="FF0000"/>
                </a:solidFill>
                <a:latin typeface="SolaimanLipi" panose="02000500020000020004" pitchFamily="2" charset="0"/>
                <a:cs typeface="SolaimanLipi" panose="02000500020000020004" pitchFamily="2" charset="0"/>
              </a:rPr>
              <a:t>শিক্ষার্থীরা</a:t>
            </a:r>
            <a:r>
              <a:rPr lang="en-US" sz="5000" b="1" dirty="0">
                <a:solidFill>
                  <a:srgbClr val="FF0000"/>
                </a:solidFill>
                <a:latin typeface="SolaimanLipi" panose="02000500020000020004" pitchFamily="2" charset="0"/>
                <a:cs typeface="SolaimanLipi" panose="02000500020000020004" pitchFamily="2" charset="0"/>
              </a:rPr>
              <a:t>...</a:t>
            </a:r>
          </a:p>
        </p:txBody>
      </p:sp>
      <p:sp>
        <p:nvSpPr>
          <p:cNvPr id="6" name="TextBox 5"/>
          <p:cNvSpPr txBox="1"/>
          <p:nvPr/>
        </p:nvSpPr>
        <p:spPr>
          <a:xfrm>
            <a:off x="650312" y="3198846"/>
            <a:ext cx="11250741" cy="630942"/>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500" b="1" dirty="0">
                <a:solidFill>
                  <a:srgbClr val="002060"/>
                </a:solidFill>
                <a:latin typeface="SolaimanLipi" panose="02000500020000020004" pitchFamily="2" charset="0"/>
                <a:cs typeface="SolaimanLipi" panose="02000500020000020004" pitchFamily="2" charset="0"/>
              </a:rPr>
              <a:t>২. </a:t>
            </a:r>
            <a:r>
              <a:rPr lang="en-US" sz="3500" b="1" dirty="0" err="1">
                <a:solidFill>
                  <a:srgbClr val="002060"/>
                </a:solidFill>
                <a:latin typeface="SolaimanLipi" panose="02000500020000020004" pitchFamily="2" charset="0"/>
                <a:cs typeface="SolaimanLipi" panose="02000500020000020004" pitchFamily="2" charset="0"/>
              </a:rPr>
              <a:t>ওয়েবপেজ</a:t>
            </a:r>
            <a:r>
              <a:rPr lang="en-US" sz="3500" b="1" dirty="0">
                <a:solidFill>
                  <a:srgbClr val="002060"/>
                </a:solidFill>
                <a:latin typeface="SolaimanLipi" panose="02000500020000020004" pitchFamily="2" charset="0"/>
                <a:cs typeface="SolaimanLipi" panose="02000500020000020004" pitchFamily="2" charset="0"/>
              </a:rPr>
              <a:t> ও </a:t>
            </a:r>
            <a:r>
              <a:rPr lang="en-US" sz="3500" b="1" dirty="0" err="1">
                <a:solidFill>
                  <a:srgbClr val="002060"/>
                </a:solidFill>
                <a:latin typeface="SolaimanLipi" panose="02000500020000020004" pitchFamily="2" charset="0"/>
                <a:cs typeface="SolaimanLipi" panose="02000500020000020004" pitchFamily="2" charset="0"/>
              </a:rPr>
              <a:t>ওয়েবসাইটের</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মধ্যে</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পার্থক্য</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করতে</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পারবে</a:t>
            </a:r>
            <a:r>
              <a:rPr lang="en-US" sz="3500" b="1" dirty="0">
                <a:solidFill>
                  <a:srgbClr val="002060"/>
                </a:solidFill>
                <a:latin typeface="SolaimanLipi" panose="02000500020000020004" pitchFamily="2" charset="0"/>
                <a:cs typeface="SolaimanLipi" panose="02000500020000020004" pitchFamily="2" charset="0"/>
              </a:rPr>
              <a:t>। </a:t>
            </a:r>
          </a:p>
        </p:txBody>
      </p:sp>
      <p:sp>
        <p:nvSpPr>
          <p:cNvPr id="7" name="TextBox 6"/>
          <p:cNvSpPr txBox="1"/>
          <p:nvPr/>
        </p:nvSpPr>
        <p:spPr>
          <a:xfrm>
            <a:off x="650313" y="3897336"/>
            <a:ext cx="11250742" cy="646331"/>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500" b="1" dirty="0">
                <a:solidFill>
                  <a:srgbClr val="002060"/>
                </a:solidFill>
                <a:latin typeface="SolaimanLipi" panose="02000500020000020004" pitchFamily="2" charset="0"/>
                <a:cs typeface="SolaimanLipi" panose="02000500020000020004" pitchFamily="2" charset="0"/>
              </a:rPr>
              <a:t>৩. </a:t>
            </a:r>
            <a:r>
              <a:rPr lang="en-US" sz="3200" b="1" dirty="0" err="1">
                <a:solidFill>
                  <a:srgbClr val="002060"/>
                </a:solidFill>
                <a:latin typeface="Times New Roman" panose="02020603050405020304" pitchFamily="18" charset="0"/>
                <a:cs typeface="Times New Roman" panose="02020603050405020304" pitchFamily="18" charset="0"/>
              </a:rPr>
              <a:t>HTML</a:t>
            </a:r>
            <a:r>
              <a:rPr lang="en-US" sz="3500" b="1" dirty="0" err="1">
                <a:solidFill>
                  <a:srgbClr val="002060"/>
                </a:solidFill>
                <a:latin typeface="SolaimanLipi" panose="02000500020000020004" pitchFamily="2" charset="0"/>
                <a:cs typeface="SolaimanLipi" panose="02000500020000020004" pitchFamily="2" charset="0"/>
              </a:rPr>
              <a:t>এবং</a:t>
            </a:r>
            <a:r>
              <a:rPr lang="en-US" sz="3500" b="1" dirty="0">
                <a:solidFill>
                  <a:srgbClr val="002060"/>
                </a:solidFill>
                <a:latin typeface="SolaimanLipi" panose="02000500020000020004" pitchFamily="2" charset="0"/>
                <a:cs typeface="SolaimanLipi" panose="02000500020000020004" pitchFamily="2" charset="0"/>
              </a:rPr>
              <a:t> </a:t>
            </a:r>
            <a:r>
              <a:rPr lang="en-US" sz="3200" b="1" dirty="0">
                <a:solidFill>
                  <a:srgbClr val="002060"/>
                </a:solidFill>
                <a:latin typeface="Times New Roman" panose="02020603050405020304" pitchFamily="18" charset="0"/>
                <a:cs typeface="Times New Roman" panose="02020603050405020304" pitchFamily="18" charset="0"/>
              </a:rPr>
              <a:t>HTML</a:t>
            </a:r>
            <a:r>
              <a:rPr lang="en-US" sz="3500" b="1" dirty="0">
                <a:solidFill>
                  <a:srgbClr val="002060"/>
                </a:solidFill>
                <a:latin typeface="SolaimanLipi" panose="02000500020000020004" pitchFamily="2" charset="0"/>
                <a:cs typeface="SolaimanLipi" panose="02000500020000020004" pitchFamily="2" charset="0"/>
              </a:rPr>
              <a:t> সম্পর্কে </a:t>
            </a:r>
            <a:r>
              <a:rPr lang="en-US" sz="3500" b="1" dirty="0" err="1">
                <a:solidFill>
                  <a:srgbClr val="002060"/>
                </a:solidFill>
                <a:latin typeface="SolaimanLipi" panose="02000500020000020004" pitchFamily="2" charset="0"/>
                <a:cs typeface="SolaimanLipi" panose="02000500020000020004" pitchFamily="2" charset="0"/>
              </a:rPr>
              <a:t>ব্যাখ্যা</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করতে</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পারবে</a:t>
            </a:r>
            <a:r>
              <a:rPr lang="en-US" sz="3500" b="1" dirty="0">
                <a:solidFill>
                  <a:srgbClr val="002060"/>
                </a:solidFill>
                <a:latin typeface="SolaimanLipi" panose="02000500020000020004" pitchFamily="2" charset="0"/>
                <a:cs typeface="SolaimanLipi" panose="02000500020000020004" pitchFamily="2" charset="0"/>
              </a:rPr>
              <a:t>।</a:t>
            </a:r>
          </a:p>
        </p:txBody>
      </p:sp>
      <p:sp>
        <p:nvSpPr>
          <p:cNvPr id="8" name="TextBox 7"/>
          <p:cNvSpPr txBox="1"/>
          <p:nvPr/>
        </p:nvSpPr>
        <p:spPr>
          <a:xfrm>
            <a:off x="650313" y="4611215"/>
            <a:ext cx="11389287" cy="630942"/>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500" b="1" dirty="0">
                <a:solidFill>
                  <a:srgbClr val="002060"/>
                </a:solidFill>
                <a:latin typeface="SolaimanLipi" panose="02000500020000020004" pitchFamily="2" charset="0"/>
                <a:cs typeface="SolaimanLipi" panose="02000500020000020004" pitchFamily="2" charset="0"/>
              </a:rPr>
              <a:t>৪. </a:t>
            </a:r>
            <a:r>
              <a:rPr lang="en-US" sz="3500" b="1" dirty="0" err="1">
                <a:solidFill>
                  <a:srgbClr val="002060"/>
                </a:solidFill>
                <a:latin typeface="SolaimanLipi" panose="02000500020000020004" pitchFamily="2" charset="0"/>
                <a:cs typeface="SolaimanLipi" panose="02000500020000020004" pitchFamily="2" charset="0"/>
              </a:rPr>
              <a:t>ডোমেইন</a:t>
            </a:r>
            <a:r>
              <a:rPr lang="en-US" sz="3500" b="1" dirty="0">
                <a:solidFill>
                  <a:srgbClr val="002060"/>
                </a:solidFill>
                <a:latin typeface="SolaimanLipi" panose="02000500020000020004" pitchFamily="2" charset="0"/>
                <a:cs typeface="SolaimanLipi" panose="02000500020000020004" pitchFamily="2" charset="0"/>
              </a:rPr>
              <a:t> ও </a:t>
            </a:r>
            <a:r>
              <a:rPr lang="en-US" sz="3500" b="1" dirty="0" err="1">
                <a:solidFill>
                  <a:srgbClr val="002060"/>
                </a:solidFill>
                <a:latin typeface="SolaimanLipi" panose="02000500020000020004" pitchFamily="2" charset="0"/>
                <a:cs typeface="SolaimanLipi" panose="02000500020000020004" pitchFamily="2" charset="0"/>
              </a:rPr>
              <a:t>হোস্টিং</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এর</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মধ্যে</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পার্থক্য</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বিশ্লেষণ</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করতে</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পারবে</a:t>
            </a:r>
            <a:r>
              <a:rPr lang="en-US" sz="3500" b="1" dirty="0">
                <a:solidFill>
                  <a:srgbClr val="002060"/>
                </a:solidFill>
                <a:latin typeface="SolaimanLipi" panose="02000500020000020004" pitchFamily="2" charset="0"/>
                <a:cs typeface="SolaimanLipi" panose="02000500020000020004" pitchFamily="2" charset="0"/>
              </a:rPr>
              <a:t>।</a:t>
            </a:r>
          </a:p>
        </p:txBody>
      </p:sp>
      <p:sp>
        <p:nvSpPr>
          <p:cNvPr id="2" name="TextBox 1">
            <a:extLst>
              <a:ext uri="{FF2B5EF4-FFF2-40B4-BE49-F238E27FC236}">
                <a16:creationId xmlns:a16="http://schemas.microsoft.com/office/drawing/2014/main" id="{EAEA7E85-E755-41A3-8A38-13AD942DFE31}"/>
              </a:ext>
            </a:extLst>
          </p:cNvPr>
          <p:cNvSpPr txBox="1"/>
          <p:nvPr/>
        </p:nvSpPr>
        <p:spPr>
          <a:xfrm>
            <a:off x="4170219" y="198783"/>
            <a:ext cx="3948546" cy="769441"/>
          </a:xfrm>
          <a:prstGeom prst="rect">
            <a:avLst/>
          </a:prstGeom>
          <a:noFill/>
        </p:spPr>
        <p:txBody>
          <a:bodyPr wrap="square" rtlCol="0">
            <a:spAutoFit/>
          </a:bodyPr>
          <a:lstStyle/>
          <a:p>
            <a:pPr algn="ctr"/>
            <a:r>
              <a:rPr lang="en-US" sz="4400" b="1" u="sng" dirty="0" err="1">
                <a:solidFill>
                  <a:srgbClr val="00B050"/>
                </a:solidFill>
              </a:rPr>
              <a:t>শিখনফল</a:t>
            </a:r>
            <a:endParaRPr lang="en-US" sz="4400" b="1" u="sng" dirty="0">
              <a:solidFill>
                <a:srgbClr val="00B050"/>
              </a:solidFill>
            </a:endParaRPr>
          </a:p>
        </p:txBody>
      </p:sp>
    </p:spTree>
    <p:extLst>
      <p:ext uri="{BB962C8B-B14F-4D97-AF65-F5344CB8AC3E}">
        <p14:creationId xmlns:p14="http://schemas.microsoft.com/office/powerpoint/2010/main" val="68832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08" y="322409"/>
            <a:ext cx="2924991" cy="2851866"/>
          </a:xfrm>
          <a:prstGeom prst="rect">
            <a:avLst/>
          </a:prstGeom>
        </p:spPr>
      </p:pic>
      <p:sp>
        <p:nvSpPr>
          <p:cNvPr id="4" name="Rectangle 3"/>
          <p:cNvSpPr/>
          <p:nvPr/>
        </p:nvSpPr>
        <p:spPr>
          <a:xfrm>
            <a:off x="3434080" y="669340"/>
            <a:ext cx="8273011" cy="2492990"/>
          </a:xfrm>
          <a:prstGeom prst="rect">
            <a:avLst/>
          </a:prstGeom>
        </p:spPr>
        <p:txBody>
          <a:bodyPr wrap="square">
            <a:spAutoFit/>
          </a:bodyPr>
          <a:lstStyle/>
          <a:p>
            <a:pPr algn="just"/>
            <a:r>
              <a:rPr lang="en-US" sz="2600" dirty="0">
                <a:solidFill>
                  <a:srgbClr val="002060"/>
                </a:solidFill>
                <a:latin typeface="Times New Roman" panose="02020603050405020304" pitchFamily="18" charset="0"/>
                <a:cs typeface="Times New Roman" panose="02020603050405020304" pitchFamily="18" charset="0"/>
              </a:rPr>
              <a:t>WWW</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এর</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পূর্ণরুপ</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হলো</a:t>
            </a:r>
            <a:r>
              <a:rPr lang="en-US" sz="2600" dirty="0">
                <a:solidFill>
                  <a:srgbClr val="002060"/>
                </a:solidFill>
                <a:latin typeface="SolaimanLipi" panose="02000500020000020004" pitchFamily="2" charset="0"/>
                <a:cs typeface="SolaimanLipi" panose="02000500020000020004" pitchFamily="2" charset="0"/>
              </a:rPr>
              <a:t> </a:t>
            </a:r>
            <a:r>
              <a:rPr lang="en-US" sz="2600" dirty="0">
                <a:solidFill>
                  <a:srgbClr val="002060"/>
                </a:solidFill>
                <a:latin typeface="Times New Roman" panose="02020603050405020304" pitchFamily="18" charset="0"/>
                <a:cs typeface="Times New Roman" panose="02020603050405020304" pitchFamily="18" charset="0"/>
              </a:rPr>
              <a:t>World Wide Web. </a:t>
            </a:r>
            <a:r>
              <a:rPr lang="en-US" sz="2600" dirty="0" err="1">
                <a:solidFill>
                  <a:srgbClr val="002060"/>
                </a:solidFill>
                <a:latin typeface="SolaimanLipi" panose="02000500020000020004" pitchFamily="2" charset="0"/>
                <a:cs typeface="SolaimanLipi" panose="02000500020000020004" pitchFamily="2" charset="0"/>
              </a:rPr>
              <a:t>ওয়ার্ল্ড</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ওয়াইড</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ওয়েব</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হচ্ছে</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বিশ্বজাল</a:t>
            </a:r>
            <a:r>
              <a:rPr lang="en-US" sz="2600" dirty="0">
                <a:solidFill>
                  <a:srgbClr val="002060"/>
                </a:solidFill>
                <a:latin typeface="SolaimanLipi" panose="02000500020000020004" pitchFamily="2" charset="0"/>
                <a:cs typeface="SolaimanLipi" panose="02000500020000020004" pitchFamily="2" charset="0"/>
              </a:rPr>
              <a:t>। </a:t>
            </a:r>
            <a:r>
              <a:rPr lang="en-US" sz="2600" dirty="0">
                <a:solidFill>
                  <a:srgbClr val="002060"/>
                </a:solidFill>
                <a:latin typeface="Times New Roman" panose="02020603050405020304" pitchFamily="18" charset="0"/>
                <a:cs typeface="Times New Roman" panose="02020603050405020304" pitchFamily="18" charset="0"/>
              </a:rPr>
              <a:t>WWW</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কে</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অধিকাংশ</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সময়ই</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ওয়েব</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নামে</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ডাকা</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হয়</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ওয়েব</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হলো</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বিশ্বজুড়ে</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ছড়িয়ে</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থাকা</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সকল</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কম্পিউটারের</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একটি</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নেটওয়ার্ক</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সুতরাং</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আমরা</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বলতে</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পারি</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ওয়ার্ল্ড</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ওয়াইড</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ওয়েব</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হচ্ছে</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বিশ্বব্যাপী</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বণ্টিত</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গতিশীল</a:t>
            </a:r>
            <a:r>
              <a:rPr lang="en-US" sz="2600" dirty="0">
                <a:solidFill>
                  <a:srgbClr val="002060"/>
                </a:solidFill>
                <a:latin typeface="SolaimanLipi" panose="02000500020000020004" pitchFamily="2" charset="0"/>
                <a:cs typeface="SolaimanLipi" panose="02000500020000020004" pitchFamily="2" charset="0"/>
              </a:rPr>
              <a:t> (</a:t>
            </a:r>
            <a:r>
              <a:rPr lang="en-US" sz="2600" dirty="0">
                <a:solidFill>
                  <a:srgbClr val="002060"/>
                </a:solidFill>
                <a:latin typeface="Times New Roman" panose="02020603050405020304" pitchFamily="18" charset="0"/>
                <a:cs typeface="Times New Roman" panose="02020603050405020304" pitchFamily="18" charset="0"/>
              </a:rPr>
              <a:t>Dynamic Interactive)</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গ্রাফিক্যাল</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হাইপার</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টেক্সট</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ইনফরমেশন</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সিস্টেম</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যা</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ইন্টারনেটে</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রান</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করে</a:t>
            </a:r>
            <a:r>
              <a:rPr lang="en-US" sz="2600" dirty="0">
                <a:solidFill>
                  <a:srgbClr val="002060"/>
                </a:solidFill>
                <a:latin typeface="SolaimanLipi" panose="02000500020000020004" pitchFamily="2" charset="0"/>
                <a:cs typeface="SolaimanLipi" panose="02000500020000020004" pitchFamily="2" charset="0"/>
              </a:rPr>
              <a:t>।</a:t>
            </a:r>
          </a:p>
        </p:txBody>
      </p:sp>
      <p:sp>
        <p:nvSpPr>
          <p:cNvPr id="5" name="Rectangle 4"/>
          <p:cNvSpPr/>
          <p:nvPr/>
        </p:nvSpPr>
        <p:spPr>
          <a:xfrm>
            <a:off x="700521" y="5711606"/>
            <a:ext cx="11243210" cy="954107"/>
          </a:xfrm>
          <a:prstGeom prst="rect">
            <a:avLst/>
          </a:prstGeom>
        </p:spPr>
        <p:txBody>
          <a:bodyPr wrap="square">
            <a:spAutoFit/>
          </a:bodyPr>
          <a:lstStyle/>
          <a:p>
            <a:pPr marL="457200" indent="-457200" algn="just">
              <a:buFont typeface="Arial" panose="020B0604020202020204" pitchFamily="34" charset="0"/>
              <a:buChar char="•"/>
            </a:pPr>
            <a:r>
              <a:rPr lang="as-IN" sz="2800" dirty="0">
                <a:solidFill>
                  <a:srgbClr val="0070C0"/>
                </a:solidFill>
                <a:latin typeface="SolaimanLipi" panose="02000500020000020004" pitchFamily="2" charset="0"/>
                <a:cs typeface="SolaimanLipi" panose="02000500020000020004" pitchFamily="2" charset="0"/>
              </a:rPr>
              <a:t>তৃতীয়ত, </a:t>
            </a:r>
            <a:r>
              <a:rPr lang="en-US" sz="2800" dirty="0">
                <a:solidFill>
                  <a:srgbClr val="0070C0"/>
                </a:solidFill>
                <a:latin typeface="Times New Roman" panose="02020603050405020304" pitchFamily="18" charset="0"/>
                <a:cs typeface="Times New Roman" panose="02020603050405020304" pitchFamily="18" charset="0"/>
              </a:rPr>
              <a:t>Web browser:</a:t>
            </a:r>
            <a:r>
              <a:rPr lang="as-IN" sz="2800" dirty="0">
                <a:solidFill>
                  <a:srgbClr val="0070C0"/>
                </a:solidFill>
                <a:latin typeface="SolaimanLipi" panose="02000500020000020004" pitchFamily="2" charset="0"/>
                <a:cs typeface="SolaimanLipi" panose="02000500020000020004" pitchFamily="2" charset="0"/>
              </a:rPr>
              <a:t> যে প্রোগ্রাম ডেটা রিসিভ ও অনুবাদ করে ক্লায়েন্টকে</a:t>
            </a:r>
            <a:r>
              <a:rPr lang="en-US" sz="2800" dirty="0">
                <a:solidFill>
                  <a:srgbClr val="0070C0"/>
                </a:solidFill>
                <a:latin typeface="SolaimanLipi" panose="02000500020000020004" pitchFamily="2" charset="0"/>
                <a:cs typeface="SolaimanLipi" panose="02000500020000020004" pitchFamily="2" charset="0"/>
              </a:rPr>
              <a:t> </a:t>
            </a:r>
            <a:r>
              <a:rPr lang="as-IN" sz="2800" dirty="0">
                <a:solidFill>
                  <a:srgbClr val="0070C0"/>
                </a:solidFill>
                <a:latin typeface="SolaimanLipi" panose="02000500020000020004" pitchFamily="2" charset="0"/>
                <a:cs typeface="SolaimanLipi" panose="02000500020000020004" pitchFamily="2" charset="0"/>
              </a:rPr>
              <a:t>তার ফলাফল প্রদর্শন করে। </a:t>
            </a:r>
            <a:endParaRPr lang="en-US" sz="2800" dirty="0">
              <a:solidFill>
                <a:srgbClr val="0070C0"/>
              </a:solidFill>
              <a:latin typeface="SolaimanLipi" panose="02000500020000020004" pitchFamily="2" charset="0"/>
              <a:cs typeface="SolaimanLipi" panose="02000500020000020004" pitchFamily="2" charset="0"/>
            </a:endParaRPr>
          </a:p>
        </p:txBody>
      </p:sp>
      <p:sp>
        <p:nvSpPr>
          <p:cNvPr id="8" name="Rectangle 7"/>
          <p:cNvSpPr/>
          <p:nvPr/>
        </p:nvSpPr>
        <p:spPr>
          <a:xfrm>
            <a:off x="700521" y="3321298"/>
            <a:ext cx="10620622" cy="553998"/>
          </a:xfrm>
          <a:prstGeom prst="rect">
            <a:avLst/>
          </a:prstGeom>
        </p:spPr>
        <p:txBody>
          <a:bodyPr wrap="square">
            <a:spAutoFit/>
          </a:bodyPr>
          <a:lstStyle/>
          <a:p>
            <a:r>
              <a:rPr lang="as-IN" sz="3000" b="1" dirty="0">
                <a:latin typeface="SolaimanLipi" panose="02000500020000020004" pitchFamily="2" charset="0"/>
                <a:cs typeface="SolaimanLipi" panose="02000500020000020004" pitchFamily="2" charset="0"/>
              </a:rPr>
              <a:t>তিনটি নতুন প্রযুক্তির সমন্বয়ে ওয়েব গড়ে উঠেছে</a:t>
            </a:r>
            <a:r>
              <a:rPr lang="en-US" sz="3000" b="1" dirty="0">
                <a:latin typeface="SolaimanLipi" panose="02000500020000020004" pitchFamily="2" charset="0"/>
                <a:cs typeface="SolaimanLipi" panose="02000500020000020004" pitchFamily="2" charset="0"/>
              </a:rPr>
              <a:t>। </a:t>
            </a:r>
            <a:r>
              <a:rPr lang="en-US" sz="3000" b="1" dirty="0" err="1">
                <a:latin typeface="SolaimanLipi" panose="02000500020000020004" pitchFamily="2" charset="0"/>
                <a:cs typeface="SolaimanLipi" panose="02000500020000020004" pitchFamily="2" charset="0"/>
              </a:rPr>
              <a:t>যথা</a:t>
            </a:r>
            <a:r>
              <a:rPr lang="en-US" sz="3000" b="1" dirty="0">
                <a:latin typeface="SolaimanLipi" panose="02000500020000020004" pitchFamily="2" charset="0"/>
                <a:cs typeface="SolaimanLipi" panose="02000500020000020004" pitchFamily="2" charset="0"/>
              </a:rPr>
              <a:t>-</a:t>
            </a:r>
          </a:p>
        </p:txBody>
      </p:sp>
      <p:sp>
        <p:nvSpPr>
          <p:cNvPr id="9" name="Rectangle 8"/>
          <p:cNvSpPr/>
          <p:nvPr/>
        </p:nvSpPr>
        <p:spPr>
          <a:xfrm>
            <a:off x="693965" y="4044145"/>
            <a:ext cx="11243210" cy="523220"/>
          </a:xfrm>
          <a:prstGeom prst="rect">
            <a:avLst/>
          </a:prstGeom>
        </p:spPr>
        <p:txBody>
          <a:bodyPr wrap="square">
            <a:spAutoFit/>
          </a:bodyPr>
          <a:lstStyle/>
          <a:p>
            <a:pPr indent="-457200">
              <a:buFont typeface="Arial" panose="020B0604020202020204" pitchFamily="34" charset="0"/>
              <a:buChar char="•"/>
            </a:pPr>
            <a:r>
              <a:rPr lang="as-IN" sz="2800" dirty="0">
                <a:solidFill>
                  <a:srgbClr val="0070C0"/>
                </a:solidFill>
                <a:latin typeface="SolaimanLipi" panose="02000500020000020004" pitchFamily="2" charset="0"/>
                <a:cs typeface="SolaimanLipi" panose="02000500020000020004" pitchFamily="2" charset="0"/>
              </a:rPr>
              <a:t>প্রথমত,</a:t>
            </a:r>
            <a:r>
              <a:rPr lang="en-US" sz="2800" dirty="0">
                <a:solidFill>
                  <a:srgbClr val="0070C0"/>
                </a:solidFill>
                <a:latin typeface="SolaimanLipi" panose="02000500020000020004" pitchFamily="2" charset="0"/>
                <a:cs typeface="SolaimanLipi" panose="02000500020000020004" pitchFamily="2" charset="0"/>
              </a:rPr>
              <a:t> </a:t>
            </a:r>
            <a:r>
              <a:rPr lang="en-US" sz="2800" dirty="0">
                <a:solidFill>
                  <a:srgbClr val="0070C0"/>
                </a:solidFill>
                <a:latin typeface="Times New Roman" panose="02020603050405020304" pitchFamily="18" charset="0"/>
                <a:cs typeface="Times New Roman" panose="02020603050405020304" pitchFamily="18" charset="0"/>
              </a:rPr>
              <a:t>HTML </a:t>
            </a:r>
            <a:r>
              <a:rPr lang="en-US" sz="2800" dirty="0">
                <a:solidFill>
                  <a:srgbClr val="0070C0"/>
                </a:solidFill>
                <a:latin typeface="SolaimanLipi" panose="02000500020000020004" pitchFamily="2" charset="0"/>
                <a:cs typeface="SolaimanLipi" panose="02000500020000020004" pitchFamily="2" charset="0"/>
              </a:rPr>
              <a:t>(</a:t>
            </a:r>
            <a:r>
              <a:rPr lang="en-US" sz="2800" dirty="0">
                <a:solidFill>
                  <a:srgbClr val="0070C0"/>
                </a:solidFill>
                <a:latin typeface="Times New Roman" panose="02020603050405020304" pitchFamily="18" charset="0"/>
                <a:cs typeface="Times New Roman" panose="02020603050405020304" pitchFamily="18" charset="0"/>
              </a:rPr>
              <a:t>Hyper Text Markup Language</a:t>
            </a:r>
            <a:r>
              <a:rPr lang="en-US" sz="2800" dirty="0">
                <a:solidFill>
                  <a:srgbClr val="0070C0"/>
                </a:solidFill>
                <a:latin typeface="SolaimanLipi" panose="02000500020000020004" pitchFamily="2" charset="0"/>
                <a:cs typeface="SolaimanLipi" panose="02000500020000020004" pitchFamily="2" charset="0"/>
              </a:rPr>
              <a:t>) </a:t>
            </a:r>
            <a:r>
              <a:rPr lang="as-IN" sz="2800" dirty="0">
                <a:solidFill>
                  <a:srgbClr val="0070C0"/>
                </a:solidFill>
                <a:latin typeface="SolaimanLipi" panose="02000500020000020004" pitchFamily="2" charset="0"/>
                <a:cs typeface="SolaimanLipi" panose="02000500020000020004" pitchFamily="2" charset="0"/>
              </a:rPr>
              <a:t> যার দ্বারা</a:t>
            </a:r>
            <a:r>
              <a:rPr lang="en-US" sz="2800" dirty="0">
                <a:solidFill>
                  <a:srgbClr val="0070C0"/>
                </a:solidFill>
                <a:latin typeface="SolaimanLipi" panose="02000500020000020004" pitchFamily="2" charset="0"/>
                <a:cs typeface="SolaimanLipi" panose="02000500020000020004" pitchFamily="2" charset="0"/>
              </a:rPr>
              <a:t> </a:t>
            </a:r>
            <a:r>
              <a:rPr lang="as-IN" sz="2800" dirty="0">
                <a:solidFill>
                  <a:srgbClr val="0070C0"/>
                </a:solidFill>
                <a:latin typeface="SolaimanLipi" panose="02000500020000020004" pitchFamily="2" charset="0"/>
                <a:cs typeface="SolaimanLipi" panose="02000500020000020004" pitchFamily="2" charset="0"/>
              </a:rPr>
              <a:t>ওয়েব পেইজ লেখা হয়। </a:t>
            </a:r>
          </a:p>
        </p:txBody>
      </p:sp>
      <p:sp>
        <p:nvSpPr>
          <p:cNvPr id="10" name="Rectangle 9"/>
          <p:cNvSpPr/>
          <p:nvPr/>
        </p:nvSpPr>
        <p:spPr>
          <a:xfrm>
            <a:off x="693965" y="4736214"/>
            <a:ext cx="11243210" cy="954107"/>
          </a:xfrm>
          <a:prstGeom prst="rect">
            <a:avLst/>
          </a:prstGeom>
        </p:spPr>
        <p:txBody>
          <a:bodyPr wrap="square">
            <a:spAutoFit/>
          </a:bodyPr>
          <a:lstStyle/>
          <a:p>
            <a:pPr marL="457200" lvl="0" indent="-457200">
              <a:buFont typeface="Arial" panose="020B0604020202020204" pitchFamily="34" charset="0"/>
              <a:buChar char="•"/>
            </a:pPr>
            <a:r>
              <a:rPr lang="as-IN" sz="2800" dirty="0">
                <a:solidFill>
                  <a:srgbClr val="0070C0"/>
                </a:solidFill>
                <a:latin typeface="SolaimanLipi" panose="02000500020000020004" pitchFamily="2" charset="0"/>
                <a:cs typeface="SolaimanLipi" panose="02000500020000020004" pitchFamily="2" charset="0"/>
              </a:rPr>
              <a:t>দ্বিতীয়ত, </a:t>
            </a:r>
            <a:r>
              <a:rPr lang="en-US" sz="2800" dirty="0">
                <a:solidFill>
                  <a:srgbClr val="0070C0"/>
                </a:solidFill>
                <a:latin typeface="Times New Roman" panose="02020603050405020304" pitchFamily="18" charset="0"/>
                <a:cs typeface="Times New Roman" panose="02020603050405020304" pitchFamily="18" charset="0"/>
              </a:rPr>
              <a:t>HTTP</a:t>
            </a:r>
            <a:r>
              <a:rPr lang="en-US" sz="2800" dirty="0">
                <a:solidFill>
                  <a:srgbClr val="0070C0"/>
                </a:solidFill>
                <a:latin typeface="SolaimanLipi" panose="02000500020000020004" pitchFamily="2" charset="0"/>
                <a:cs typeface="SolaimanLipi" panose="02000500020000020004" pitchFamily="2" charset="0"/>
              </a:rPr>
              <a:t> (</a:t>
            </a:r>
            <a:r>
              <a:rPr lang="en-US" sz="2800" dirty="0">
                <a:solidFill>
                  <a:srgbClr val="0070C0"/>
                </a:solidFill>
                <a:latin typeface="Times New Roman" panose="02020603050405020304" pitchFamily="18" charset="0"/>
                <a:cs typeface="Times New Roman" panose="02020603050405020304" pitchFamily="18" charset="0"/>
              </a:rPr>
              <a:t>Hyper Text Transfer Protocol</a:t>
            </a:r>
            <a:r>
              <a:rPr lang="en-US" sz="2800" dirty="0">
                <a:solidFill>
                  <a:srgbClr val="0070C0"/>
                </a:solidFill>
                <a:latin typeface="SolaimanLipi" panose="02000500020000020004" pitchFamily="2" charset="0"/>
                <a:cs typeface="SolaimanLipi" panose="02000500020000020004" pitchFamily="2" charset="0"/>
              </a:rPr>
              <a:t>)</a:t>
            </a:r>
            <a:r>
              <a:rPr lang="as-IN" sz="2800" dirty="0">
                <a:solidFill>
                  <a:srgbClr val="0070C0"/>
                </a:solidFill>
                <a:latin typeface="SolaimanLipi" panose="02000500020000020004" pitchFamily="2" charset="0"/>
                <a:cs typeface="SolaimanLipi" panose="02000500020000020004" pitchFamily="2" charset="0"/>
              </a:rPr>
              <a:t> যার দ্বারা </a:t>
            </a:r>
            <a:r>
              <a:rPr lang="en-US" sz="2800" dirty="0">
                <a:solidFill>
                  <a:srgbClr val="0070C0"/>
                </a:solidFill>
                <a:latin typeface="Times New Roman" panose="02020603050405020304" pitchFamily="18" charset="0"/>
                <a:cs typeface="Times New Roman" panose="02020603050405020304" pitchFamily="18" charset="0"/>
              </a:rPr>
              <a:t>Web Server</a:t>
            </a:r>
            <a:r>
              <a:rPr lang="en-US" sz="2800" dirty="0">
                <a:solidFill>
                  <a:srgbClr val="0070C0"/>
                </a:solidFill>
                <a:latin typeface="SolaimanLipi" panose="02000500020000020004" pitchFamily="2" charset="0"/>
                <a:cs typeface="SolaimanLipi" panose="02000500020000020004" pitchFamily="2" charset="0"/>
              </a:rPr>
              <a:t> </a:t>
            </a:r>
            <a:r>
              <a:rPr lang="en-US" sz="2800" dirty="0">
                <a:solidFill>
                  <a:srgbClr val="0070C0"/>
                </a:solidFill>
                <a:latin typeface="Times New Roman" panose="02020603050405020304" pitchFamily="18" charset="0"/>
                <a:cs typeface="Times New Roman" panose="02020603050405020304" pitchFamily="18" charset="0"/>
              </a:rPr>
              <a:t>Computer</a:t>
            </a:r>
            <a:r>
              <a:rPr lang="en-US" sz="2800" dirty="0">
                <a:solidFill>
                  <a:srgbClr val="0070C0"/>
                </a:solidFill>
                <a:latin typeface="SolaimanLipi" panose="02000500020000020004" pitchFamily="2" charset="0"/>
                <a:cs typeface="SolaimanLipi" panose="02000500020000020004" pitchFamily="2" charset="0"/>
              </a:rPr>
              <a:t> </a:t>
            </a:r>
            <a:r>
              <a:rPr lang="as-IN" sz="2800" dirty="0">
                <a:solidFill>
                  <a:srgbClr val="0070C0"/>
                </a:solidFill>
                <a:latin typeface="SolaimanLipi" panose="02000500020000020004" pitchFamily="2" charset="0"/>
                <a:cs typeface="SolaimanLipi" panose="02000500020000020004" pitchFamily="2" charset="0"/>
              </a:rPr>
              <a:t> ওয়েব ট্রান্সমিট বা প্রেরণের কাজ সম্পন্ন করে। </a:t>
            </a:r>
          </a:p>
        </p:txBody>
      </p:sp>
    </p:spTree>
    <p:extLst>
      <p:ext uri="{BB962C8B-B14F-4D97-AF65-F5344CB8AC3E}">
        <p14:creationId xmlns:p14="http://schemas.microsoft.com/office/powerpoint/2010/main" val="12644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485" y="354763"/>
            <a:ext cx="8865325" cy="3539430"/>
          </a:xfrm>
          <a:prstGeom prst="rect">
            <a:avLst/>
          </a:prstGeom>
        </p:spPr>
        <p:txBody>
          <a:bodyPr wrap="square">
            <a:spAutoFit/>
          </a:bodyPr>
          <a:lstStyle/>
          <a:p>
            <a:pPr algn="just"/>
            <a:r>
              <a:rPr lang="en-US" sz="3200" dirty="0">
                <a:solidFill>
                  <a:srgbClr val="002060"/>
                </a:solidFill>
                <a:latin typeface="SolaimanLipi" panose="02000500020000020004" pitchFamily="2" charset="0"/>
                <a:cs typeface="SolaimanLipi" panose="02000500020000020004" pitchFamily="2" charset="0"/>
              </a:rPr>
              <a:t>১৯৮৯ </a:t>
            </a:r>
            <a:r>
              <a:rPr lang="en-US" sz="3200" dirty="0" err="1">
                <a:solidFill>
                  <a:srgbClr val="002060"/>
                </a:solidFill>
                <a:latin typeface="SolaimanLipi" panose="02000500020000020004" pitchFamily="2" charset="0"/>
                <a:cs typeface="SolaimanLipi" panose="02000500020000020004" pitchFamily="2" charset="0"/>
              </a:rPr>
              <a:t>সালে</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ইন্টারনেটের</a:t>
            </a:r>
            <a:r>
              <a:rPr lang="en-US" sz="3200" dirty="0">
                <a:solidFill>
                  <a:srgbClr val="002060"/>
                </a:solidFill>
                <a:latin typeface="SolaimanLipi" panose="02000500020000020004" pitchFamily="2" charset="0"/>
                <a:cs typeface="SolaimanLipi" panose="02000500020000020004" pitchFamily="2" charset="0"/>
              </a:rPr>
              <a:t> </a:t>
            </a:r>
            <a:r>
              <a:rPr lang="en-US" sz="3200" dirty="0">
                <a:solidFill>
                  <a:srgbClr val="002060"/>
                </a:solidFill>
                <a:latin typeface="Times New Roman" panose="02020603050405020304" pitchFamily="18" charset="0"/>
                <a:cs typeface="Times New Roman" panose="02020603050405020304" pitchFamily="18" charset="0"/>
              </a:rPr>
              <a:t>http </a:t>
            </a:r>
            <a:r>
              <a:rPr lang="en-US" sz="3200" dirty="0" err="1">
                <a:solidFill>
                  <a:srgbClr val="002060"/>
                </a:solidFill>
                <a:latin typeface="SolaimanLipi" panose="02000500020000020004" pitchFamily="2" charset="0"/>
                <a:cs typeface="SolaimanLipi" panose="02000500020000020004" pitchFamily="2" charset="0"/>
              </a:rPr>
              <a:t>বা</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হাইপার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টেক্সট</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ট্রান্সফার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প্রোটোকল</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আবিষ্কার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হওয়ার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পর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কম্পিউটিং</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সুবিধাকে</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ইন্টারনেটের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মাধ্যমে</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বণ্টনের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জন্য</a:t>
            </a:r>
            <a:r>
              <a:rPr lang="en-US" sz="3200" dirty="0">
                <a:solidFill>
                  <a:srgbClr val="002060"/>
                </a:solidFill>
                <a:latin typeface="SolaimanLipi" panose="02000500020000020004" pitchFamily="2" charset="0"/>
                <a:cs typeface="SolaimanLipi" panose="02000500020000020004" pitchFamily="2" charset="0"/>
              </a:rPr>
              <a:t> ১৯৯২ </a:t>
            </a:r>
            <a:r>
              <a:rPr lang="en-US" sz="3200" dirty="0" err="1">
                <a:solidFill>
                  <a:srgbClr val="002060"/>
                </a:solidFill>
                <a:latin typeface="SolaimanLipi" panose="02000500020000020004" pitchFamily="2" charset="0"/>
                <a:cs typeface="SolaimanLipi" panose="02000500020000020004" pitchFamily="2" charset="0"/>
              </a:rPr>
              <a:t>সালে</a:t>
            </a:r>
            <a:r>
              <a:rPr lang="en-US" sz="3200" dirty="0">
                <a:solidFill>
                  <a:srgbClr val="002060"/>
                </a:solidFill>
                <a:latin typeface="SolaimanLipi" panose="02000500020000020004" pitchFamily="2" charset="0"/>
                <a:cs typeface="SolaimanLipi" panose="02000500020000020004" pitchFamily="2" charset="0"/>
              </a:rPr>
              <a:t> </a:t>
            </a:r>
            <a:r>
              <a:rPr lang="en-US" sz="3200" dirty="0">
                <a:solidFill>
                  <a:srgbClr val="002060"/>
                </a:solidFill>
                <a:latin typeface="Times New Roman" panose="02020603050405020304" pitchFamily="18" charset="0"/>
                <a:cs typeface="Times New Roman" panose="02020603050405020304" pitchFamily="18" charset="0"/>
              </a:rPr>
              <a:t>Tim Berners-Lee </a:t>
            </a:r>
            <a:r>
              <a:rPr lang="en-US" sz="3200" dirty="0" err="1">
                <a:solidFill>
                  <a:srgbClr val="002060"/>
                </a:solidFill>
                <a:latin typeface="SolaimanLipi" panose="02000500020000020004" pitchFamily="2" charset="0"/>
                <a:cs typeface="SolaimanLipi" panose="02000500020000020004" pitchFamily="2" charset="0"/>
              </a:rPr>
              <a:t>সুইজারল্যান্ডের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জেনেভায়</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mvb©,</a:t>
            </a:r>
            <a:r>
              <a:rPr lang="en-US" sz="3200" dirty="0">
                <a:solidFill>
                  <a:srgbClr val="002060"/>
                </a:solidFill>
                <a:latin typeface="SolaimanLipi" panose="02000500020000020004" pitchFamily="2" charset="0"/>
                <a:cs typeface="SolaimanLipi" panose="02000500020000020004" pitchFamily="2" charset="0"/>
              </a:rPr>
              <a:t> </a:t>
            </a:r>
            <a:r>
              <a:rPr lang="en-US" sz="3200" dirty="0">
                <a:solidFill>
                  <a:srgbClr val="002060"/>
                </a:solidFill>
                <a:latin typeface="Times New Roman" panose="02020603050405020304" pitchFamily="18" charset="0"/>
                <a:cs typeface="Times New Roman" panose="02020603050405020304" pitchFamily="18" charset="0"/>
              </a:rPr>
              <a:t>ECRN (European Center for Nuclear Research)</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ms</a:t>
            </a:r>
            <a:r>
              <a:rPr lang="en-US" sz="3200" dirty="0">
                <a:solidFill>
                  <a:srgbClr val="002060"/>
                </a:solidFill>
                <a:latin typeface="SutonnyMJ" pitchFamily="2" charset="0"/>
                <a:cs typeface="SolaimanLipi" panose="02000500020000020004" pitchFamily="2" charset="0"/>
              </a:rPr>
              <a:t>¯’vi </a:t>
            </a:r>
            <a:r>
              <a:rPr lang="en-US" sz="3200" dirty="0" err="1">
                <a:solidFill>
                  <a:srgbClr val="002060"/>
                </a:solidFill>
                <a:latin typeface="SutonnyMJ" pitchFamily="2" charset="0"/>
                <a:cs typeface="SolaimanLipi" panose="02000500020000020004" pitchFamily="2" charset="0"/>
              </a:rPr>
              <a:t>GKwU</a:t>
            </a:r>
            <a:r>
              <a:rPr lang="en-US" sz="3200" dirty="0">
                <a:solidFill>
                  <a:srgbClr val="002060"/>
                </a:solidFill>
                <a:latin typeface="SutonnyMJ"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c«Kí</a:t>
            </a:r>
            <a:r>
              <a:rPr lang="en-US" sz="3200" dirty="0">
                <a:solidFill>
                  <a:srgbClr val="002060"/>
                </a:solidFill>
                <a:latin typeface="SutonnyMJ"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wn‡m‡e</a:t>
            </a:r>
            <a:r>
              <a:rPr lang="en-US" sz="3200" dirty="0">
                <a:solidFill>
                  <a:srgbClr val="002060"/>
                </a:solidFill>
                <a:latin typeface="SutonnyMJ"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Iqvì</a:t>
            </a:r>
            <a:r>
              <a:rPr lang="en-US" sz="3200" dirty="0">
                <a:solidFill>
                  <a:srgbClr val="002060"/>
                </a:solidFill>
                <a:latin typeface="SutonnyMJ"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IqvBW</a:t>
            </a:r>
            <a:r>
              <a:rPr lang="en-US" sz="3200" dirty="0">
                <a:solidFill>
                  <a:srgbClr val="002060"/>
                </a:solidFill>
                <a:latin typeface="SutonnyMJ"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I‡qe</a:t>
            </a:r>
            <a:r>
              <a:rPr lang="en-US" sz="3200" dirty="0">
                <a:solidFill>
                  <a:srgbClr val="002060"/>
                </a:solidFill>
                <a:latin typeface="SutonnyMJ" pitchFamily="2" charset="0"/>
                <a:cs typeface="SolaimanLipi" panose="02000500020000020004" pitchFamily="2" charset="0"/>
              </a:rPr>
              <a:t> D™¢</a:t>
            </a:r>
            <a:r>
              <a:rPr lang="en-US" sz="3200" dirty="0" err="1">
                <a:solidFill>
                  <a:srgbClr val="002060"/>
                </a:solidFill>
                <a:latin typeface="SutonnyMJ" pitchFamily="2" charset="0"/>
                <a:cs typeface="SolaimanLipi" panose="02000500020000020004" pitchFamily="2" charset="0"/>
              </a:rPr>
              <a:t>veb</a:t>
            </a:r>
            <a:r>
              <a:rPr lang="en-US" sz="3200" dirty="0">
                <a:solidFill>
                  <a:srgbClr val="002060"/>
                </a:solidFill>
                <a:latin typeface="SutonnyMJ"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K‡ib</a:t>
            </a:r>
            <a:r>
              <a:rPr lang="en-US" sz="3200" dirty="0">
                <a:solidFill>
                  <a:srgbClr val="002060"/>
                </a:solidFill>
                <a:latin typeface="SutonnyMJ" pitchFamily="2" charset="0"/>
                <a:cs typeface="SolaimanLipi" panose="02000500020000020004" pitchFamily="2" charset="0"/>
              </a:rPr>
              <a:t>| </a:t>
            </a:r>
            <a:r>
              <a:rPr lang="en-US" sz="3200" dirty="0">
                <a:solidFill>
                  <a:srgbClr val="002060"/>
                </a:solidFill>
                <a:latin typeface="SolaimanLipi" panose="02000500020000020004" pitchFamily="2" charset="0"/>
                <a:cs typeface="SolaimanLipi" panose="02000500020000020004" pitchFamily="2" charset="0"/>
              </a:rPr>
              <a:t>১৯৯৩ </a:t>
            </a:r>
            <a:r>
              <a:rPr lang="en-US" sz="3200" dirty="0" err="1">
                <a:solidFill>
                  <a:srgbClr val="002060"/>
                </a:solidFill>
                <a:latin typeface="SolaimanLipi" panose="02000500020000020004" pitchFamily="2" charset="0"/>
                <a:cs typeface="SolaimanLipi" panose="02000500020000020004" pitchFamily="2" charset="0"/>
              </a:rPr>
              <a:t>সালে</a:t>
            </a:r>
            <a:r>
              <a:rPr lang="en-US" sz="3200" dirty="0">
                <a:solidFill>
                  <a:srgbClr val="002060"/>
                </a:solidFill>
                <a:latin typeface="SolaimanLipi" panose="02000500020000020004" pitchFamily="2" charset="0"/>
                <a:cs typeface="SolaimanLipi" panose="02000500020000020004" pitchFamily="2" charset="0"/>
              </a:rPr>
              <a:t> </a:t>
            </a:r>
            <a:r>
              <a:rPr lang="en-US" sz="3200" dirty="0">
                <a:solidFill>
                  <a:srgbClr val="002060"/>
                </a:solidFill>
                <a:latin typeface="Times New Roman" panose="02020603050405020304" pitchFamily="18" charset="0"/>
                <a:cs typeface="Times New Roman" panose="02020603050405020304" pitchFamily="18" charset="0"/>
              </a:rPr>
              <a:t>Mosaic </a:t>
            </a:r>
            <a:r>
              <a:rPr lang="en-US" sz="3200" dirty="0" err="1">
                <a:solidFill>
                  <a:srgbClr val="002060"/>
                </a:solidFill>
                <a:latin typeface="SolaimanLipi" panose="02000500020000020004" pitchFamily="2" charset="0"/>
                <a:cs typeface="SolaimanLipi" panose="02000500020000020004" pitchFamily="2" charset="0"/>
              </a:rPr>
              <a:t>নামক</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গ্রাফ্রিক্যাল</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ওয়েব</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ব্রাউজার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আবিষ্কারের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এক</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বছর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পর</a:t>
            </a:r>
            <a:r>
              <a:rPr lang="en-US" sz="3200" dirty="0">
                <a:solidFill>
                  <a:srgbClr val="002060"/>
                </a:solidFill>
                <a:latin typeface="SolaimanLipi" panose="02000500020000020004" pitchFamily="2" charset="0"/>
                <a:cs typeface="SolaimanLipi" panose="02000500020000020004" pitchFamily="2" charset="0"/>
              </a:rPr>
              <a:t> </a:t>
            </a:r>
            <a:r>
              <a:rPr lang="en-US" sz="3200" dirty="0">
                <a:solidFill>
                  <a:srgbClr val="002060"/>
                </a:solidFill>
                <a:latin typeface="Times New Roman" panose="02020603050405020304" pitchFamily="18" charset="0"/>
                <a:cs typeface="Times New Roman" panose="02020603050405020304" pitchFamily="18" charset="0"/>
              </a:rPr>
              <a:t>www </a:t>
            </a:r>
            <a:r>
              <a:rPr lang="en-US" sz="3200" dirty="0" err="1">
                <a:solidFill>
                  <a:srgbClr val="002060"/>
                </a:solidFill>
                <a:latin typeface="SolaimanLipi" panose="02000500020000020004" pitchFamily="2" charset="0"/>
                <a:cs typeface="SolaimanLipi" panose="02000500020000020004" pitchFamily="2" charset="0"/>
              </a:rPr>
              <a:t>এর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প্রচলন</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শুরু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হয়</a:t>
            </a:r>
            <a:r>
              <a:rPr lang="en-US" sz="3200" dirty="0">
                <a:solidFill>
                  <a:srgbClr val="002060"/>
                </a:solidFill>
                <a:latin typeface="SolaimanLipi" panose="02000500020000020004" pitchFamily="2" charset="0"/>
                <a:cs typeface="SolaimanLipi" panose="02000500020000020004" pitchFamily="2" charset="0"/>
              </a:rPr>
              <a:t>।</a:t>
            </a:r>
          </a:p>
        </p:txBody>
      </p:sp>
      <p:pic>
        <p:nvPicPr>
          <p:cNvPr id="6" name="Picture 5"/>
          <p:cNvPicPr>
            <a:picLocks noChangeAspect="1"/>
          </p:cNvPicPr>
          <p:nvPr/>
        </p:nvPicPr>
        <p:blipFill>
          <a:blip r:embed="rId2"/>
          <a:stretch>
            <a:fillRect/>
          </a:stretch>
        </p:blipFill>
        <p:spPr>
          <a:xfrm>
            <a:off x="9267183" y="830184"/>
            <a:ext cx="2755000" cy="3556452"/>
          </a:xfrm>
          <a:prstGeom prst="rect">
            <a:avLst/>
          </a:prstGeom>
        </p:spPr>
      </p:pic>
      <p:sp>
        <p:nvSpPr>
          <p:cNvPr id="9" name="Rectangle 8"/>
          <p:cNvSpPr/>
          <p:nvPr/>
        </p:nvSpPr>
        <p:spPr>
          <a:xfrm>
            <a:off x="239485" y="4479947"/>
            <a:ext cx="11451772" cy="2062103"/>
          </a:xfrm>
          <a:prstGeom prst="rect">
            <a:avLst/>
          </a:prstGeom>
        </p:spPr>
        <p:txBody>
          <a:bodyPr wrap="square">
            <a:spAutoFit/>
          </a:bodyPr>
          <a:lstStyle/>
          <a:p>
            <a:pPr algn="just"/>
            <a:r>
              <a:rPr lang="as-IN" sz="3200" dirty="0">
                <a:solidFill>
                  <a:srgbClr val="002060"/>
                </a:solidFill>
                <a:latin typeface="SolaimanLipi" panose="02000500020000020004" pitchFamily="2" charset="0"/>
                <a:cs typeface="SolaimanLipi" panose="02000500020000020004" pitchFamily="2" charset="0"/>
              </a:rPr>
              <a:t>তিনি বেশ কিছু বিদ্যমান ধারণাকে একটিমাত্র ব্যবস্থাতে সংযুক্ত করেন, যাতে সবাই ইন্টারনেটে আরও সহজে তথ্য ব্যবহার করতে পারেন। বার্নাসের বড় অবদান হল তিনি পূর্বতন গোফার সেবায় ব্যবহৃত হাইপারলিংকের ধারণার সাথে মাল্টিমিডিয়া  প্রযুক্তির সমন্বয়, যা দ্রুত সারা বিশ্বে ছড়িয়ে পড়ে। </a:t>
            </a:r>
            <a:endParaRPr lang="en-US" sz="3200"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10351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861" y="1091504"/>
            <a:ext cx="11045084" cy="1569660"/>
          </a:xfrm>
          <a:prstGeom prst="rect">
            <a:avLst/>
          </a:prstGeom>
        </p:spPr>
        <p:txBody>
          <a:bodyPr wrap="square">
            <a:spAutoFit/>
          </a:bodyPr>
          <a:lstStyle/>
          <a:p>
            <a:pPr algn="just"/>
            <a:r>
              <a:rPr lang="bn-BD" sz="3200" dirty="0">
                <a:solidFill>
                  <a:srgbClr val="002060"/>
                </a:solidFill>
                <a:latin typeface="SolaimanLipi" panose="02000500020000020004" pitchFamily="2" charset="0"/>
                <a:cs typeface="SolaimanLipi" panose="02000500020000020004" pitchFamily="2" charset="0"/>
              </a:rPr>
              <a:t>ওয়েব পেজ হলো এক ধরনের ডকুমেন্ট যা ওয়ার্ল্ড ওয়াইড ওয়েব</a:t>
            </a:r>
            <a:r>
              <a:rPr lang="en-US" sz="3200" dirty="0">
                <a:solidFill>
                  <a:srgbClr val="002060"/>
                </a:solidFill>
                <a:latin typeface="SolaimanLipi" panose="02000500020000020004" pitchFamily="2" charset="0"/>
                <a:cs typeface="SolaimanLipi" panose="02000500020000020004" pitchFamily="2" charset="0"/>
              </a:rPr>
              <a:t> (</a:t>
            </a:r>
            <a:r>
              <a:rPr lang="en-US" sz="3200" dirty="0">
                <a:solidFill>
                  <a:srgbClr val="002060"/>
                </a:solidFill>
                <a:latin typeface="Times New Roman" panose="02020603050405020304" pitchFamily="18" charset="0"/>
                <a:cs typeface="Times New Roman" panose="02020603050405020304" pitchFamily="18" charset="0"/>
              </a:rPr>
              <a:t> World Wide Web-WWW )</a:t>
            </a:r>
            <a:r>
              <a:rPr lang="bn-BD" sz="3200" dirty="0">
                <a:solidFill>
                  <a:srgbClr val="002060"/>
                </a:solidFill>
                <a:latin typeface="SolaimanLipi" panose="02000500020000020004" pitchFamily="2" charset="0"/>
                <a:cs typeface="SolaimanLipi" panose="02000500020000020004" pitchFamily="2" charset="0"/>
              </a:rPr>
              <a:t> ও ইন্টারনেট ব্রাউজারে ব্যবহারের জন্য উপযুক্ত। </a:t>
            </a:r>
            <a:r>
              <a:rPr lang="en-US" sz="3200" dirty="0" err="1">
                <a:solidFill>
                  <a:srgbClr val="002060"/>
                </a:solidFill>
                <a:latin typeface="SolaimanLipi" panose="02000500020000020004" pitchFamily="2" charset="0"/>
                <a:cs typeface="SolaimanLipi" panose="02000500020000020004" pitchFamily="2" charset="0"/>
              </a:rPr>
              <a:t>ইন্টারনেট</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ব্যবহারকারীদের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দেখার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উপযোগী</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ইন্টারনেটের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সাথে</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সংযুক্ত</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বিভিন্ন</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দেশের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সার্ভারে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রাখা</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ফাইলকে</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ওয়েবপেইজ</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বলে</a:t>
            </a:r>
            <a:r>
              <a:rPr lang="en-US" sz="3200" dirty="0">
                <a:solidFill>
                  <a:srgbClr val="002060"/>
                </a:solidFill>
                <a:latin typeface="SolaimanLipi" panose="02000500020000020004" pitchFamily="2" charset="0"/>
                <a:cs typeface="SolaimanLipi" panose="02000500020000020004" pitchFamily="2" charset="0"/>
              </a:rPr>
              <a:t>।</a:t>
            </a:r>
          </a:p>
        </p:txBody>
      </p:sp>
      <p:sp>
        <p:nvSpPr>
          <p:cNvPr id="9" name="AutoShape 8"/>
          <p:cNvSpPr>
            <a:spLocks noChangeArrowheads="1"/>
          </p:cNvSpPr>
          <p:nvPr/>
        </p:nvSpPr>
        <p:spPr bwMode="auto">
          <a:xfrm>
            <a:off x="752384" y="208850"/>
            <a:ext cx="6784489" cy="882654"/>
          </a:xfrm>
          <a:prstGeom prst="roundRect">
            <a:avLst/>
          </a:prstGeom>
          <a:ln w="57150">
            <a:headEnd/>
            <a:tailEnd/>
          </a:ln>
        </p:spPr>
        <p:style>
          <a:lnRef idx="2">
            <a:schemeClr val="accent2"/>
          </a:lnRef>
          <a:fillRef idx="1">
            <a:schemeClr val="lt1"/>
          </a:fillRef>
          <a:effectRef idx="0">
            <a:schemeClr val="accent2"/>
          </a:effectRef>
          <a:fontRef idx="minor">
            <a:schemeClr val="dk1"/>
          </a:fontRef>
        </p:style>
        <p:txBody>
          <a:bodyPr wrap="none" lIns="91418" tIns="45710" rIns="91418" bIns="45710" anchor="ctr"/>
          <a:lstStyle/>
          <a:p>
            <a:pPr algn="ctr"/>
            <a:r>
              <a:rPr lang="en-US" sz="4500" b="1" dirty="0" err="1">
                <a:solidFill>
                  <a:srgbClr val="FF0000"/>
                </a:solidFill>
                <a:latin typeface="SolaimanLipi" panose="02000500020000020004" pitchFamily="2" charset="0"/>
                <a:cs typeface="SolaimanLipi" panose="02000500020000020004" pitchFamily="2" charset="0"/>
              </a:rPr>
              <a:t>ওয়েবপেজ</a:t>
            </a:r>
            <a:r>
              <a:rPr lang="en-US" sz="4500" b="1" dirty="0">
                <a:solidFill>
                  <a:srgbClr val="FF0000"/>
                </a:solidFill>
                <a:latin typeface="SolaimanLipi" panose="02000500020000020004" pitchFamily="2" charset="0"/>
                <a:cs typeface="SolaimanLipi" panose="02000500020000020004" pitchFamily="2" charset="0"/>
              </a:rPr>
              <a:t> </a:t>
            </a:r>
            <a:r>
              <a:rPr lang="en-US" sz="4500" b="1" dirty="0" err="1">
                <a:solidFill>
                  <a:srgbClr val="FF0000"/>
                </a:solidFill>
                <a:latin typeface="SolaimanLipi" panose="02000500020000020004" pitchFamily="2" charset="0"/>
                <a:cs typeface="SolaimanLipi" panose="02000500020000020004" pitchFamily="2" charset="0"/>
              </a:rPr>
              <a:t>কী</a:t>
            </a:r>
            <a:r>
              <a:rPr lang="en-US" sz="4500" b="1" dirty="0">
                <a:solidFill>
                  <a:srgbClr val="FF0000"/>
                </a:solidFill>
                <a:latin typeface="SolaimanLipi" panose="02000500020000020004" pitchFamily="2" charset="0"/>
                <a:cs typeface="SolaimanLipi" panose="02000500020000020004" pitchFamily="2" charset="0"/>
              </a:rPr>
              <a:t>?</a:t>
            </a:r>
          </a:p>
        </p:txBody>
      </p:sp>
      <p:sp>
        <p:nvSpPr>
          <p:cNvPr id="14" name="AutoShape 8"/>
          <p:cNvSpPr>
            <a:spLocks noChangeArrowheads="1"/>
          </p:cNvSpPr>
          <p:nvPr/>
        </p:nvSpPr>
        <p:spPr bwMode="auto">
          <a:xfrm>
            <a:off x="498764" y="3461504"/>
            <a:ext cx="11471563" cy="882654"/>
          </a:xfrm>
          <a:prstGeom prst="roundRect">
            <a:avLst/>
          </a:prstGeom>
          <a:ln w="57150">
            <a:headEnd/>
            <a:tailEnd/>
          </a:ln>
        </p:spPr>
        <p:style>
          <a:lnRef idx="2">
            <a:schemeClr val="accent1"/>
          </a:lnRef>
          <a:fillRef idx="1">
            <a:schemeClr val="lt1"/>
          </a:fillRef>
          <a:effectRef idx="0">
            <a:schemeClr val="accent1"/>
          </a:effectRef>
          <a:fontRef idx="minor">
            <a:schemeClr val="dk1"/>
          </a:fontRef>
        </p:style>
        <p:txBody>
          <a:bodyPr wrap="none" lIns="91418" tIns="45710" rIns="91418" bIns="45710" anchor="ctr"/>
          <a:lstStyle/>
          <a:p>
            <a:pPr algn="ctr"/>
            <a:r>
              <a:rPr lang="en-US" sz="4500" b="1" dirty="0" err="1">
                <a:solidFill>
                  <a:srgbClr val="FF0000"/>
                </a:solidFill>
                <a:latin typeface="SolaimanLipi" panose="02000500020000020004" pitchFamily="2" charset="0"/>
                <a:cs typeface="SolaimanLipi" panose="02000500020000020004" pitchFamily="2" charset="0"/>
              </a:rPr>
              <a:t>ওয়েবপেজ</a:t>
            </a:r>
            <a:r>
              <a:rPr lang="en-US" sz="4500" b="1" dirty="0">
                <a:solidFill>
                  <a:srgbClr val="FF0000"/>
                </a:solidFill>
                <a:latin typeface="SolaimanLipi" panose="02000500020000020004" pitchFamily="2" charset="0"/>
                <a:cs typeface="SolaimanLipi" panose="02000500020000020004" pitchFamily="2" charset="0"/>
              </a:rPr>
              <a:t> </a:t>
            </a:r>
            <a:r>
              <a:rPr lang="bn-IN" sz="4500" b="1" dirty="0">
                <a:solidFill>
                  <a:srgbClr val="FF0000"/>
                </a:solidFill>
                <a:latin typeface="SolaimanLipi" panose="02000500020000020004" pitchFamily="2" charset="0"/>
                <a:cs typeface="SolaimanLipi" panose="02000500020000020004" pitchFamily="2" charset="0"/>
              </a:rPr>
              <a:t>কী কী</a:t>
            </a:r>
            <a:r>
              <a:rPr lang="en-US" sz="4500" b="1" dirty="0">
                <a:solidFill>
                  <a:srgbClr val="FF0000"/>
                </a:solidFill>
                <a:latin typeface="SolaimanLipi" panose="02000500020000020004" pitchFamily="2" charset="0"/>
                <a:cs typeface="SolaimanLipi" panose="02000500020000020004" pitchFamily="2" charset="0"/>
              </a:rPr>
              <a:t>  </a:t>
            </a:r>
            <a:r>
              <a:rPr lang="en-US" sz="4500" b="1" dirty="0" err="1">
                <a:solidFill>
                  <a:srgbClr val="FF0000"/>
                </a:solidFill>
                <a:latin typeface="SolaimanLipi" panose="02000500020000020004" pitchFamily="2" charset="0"/>
                <a:cs typeface="SolaimanLipi" panose="02000500020000020004" pitchFamily="2" charset="0"/>
              </a:rPr>
              <a:t>তথ্য</a:t>
            </a:r>
            <a:r>
              <a:rPr lang="en-US" sz="4500" b="1" dirty="0">
                <a:solidFill>
                  <a:srgbClr val="FF0000"/>
                </a:solidFill>
                <a:latin typeface="SolaimanLipi" panose="02000500020000020004" pitchFamily="2" charset="0"/>
                <a:cs typeface="SolaimanLipi" panose="02000500020000020004" pitchFamily="2" charset="0"/>
              </a:rPr>
              <a:t> </a:t>
            </a:r>
            <a:r>
              <a:rPr lang="en-US" sz="4500" b="1" dirty="0" err="1">
                <a:solidFill>
                  <a:srgbClr val="FF0000"/>
                </a:solidFill>
                <a:latin typeface="SolaimanLipi" panose="02000500020000020004" pitchFamily="2" charset="0"/>
                <a:cs typeface="SolaimanLipi" panose="02000500020000020004" pitchFamily="2" charset="0"/>
              </a:rPr>
              <a:t>থাকতে</a:t>
            </a:r>
            <a:r>
              <a:rPr lang="en-US" sz="4500" b="1" dirty="0">
                <a:solidFill>
                  <a:srgbClr val="FF0000"/>
                </a:solidFill>
                <a:latin typeface="SolaimanLipi" panose="02000500020000020004" pitchFamily="2" charset="0"/>
                <a:cs typeface="SolaimanLipi" panose="02000500020000020004" pitchFamily="2" charset="0"/>
              </a:rPr>
              <a:t> </a:t>
            </a:r>
            <a:r>
              <a:rPr lang="en-US" sz="4500" b="1" dirty="0" err="1">
                <a:solidFill>
                  <a:srgbClr val="FF0000"/>
                </a:solidFill>
                <a:latin typeface="SolaimanLipi" panose="02000500020000020004" pitchFamily="2" charset="0"/>
                <a:cs typeface="SolaimanLipi" panose="02000500020000020004" pitchFamily="2" charset="0"/>
              </a:rPr>
              <a:t>পারে</a:t>
            </a:r>
            <a:r>
              <a:rPr lang="en-US" sz="4500" b="1" dirty="0">
                <a:solidFill>
                  <a:srgbClr val="FF0000"/>
                </a:solidFill>
                <a:latin typeface="SolaimanLipi" panose="02000500020000020004" pitchFamily="2" charset="0"/>
                <a:cs typeface="SolaimanLipi" panose="02000500020000020004" pitchFamily="2" charset="0"/>
              </a:rPr>
              <a:t>?</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68" y="4494115"/>
            <a:ext cx="2905635" cy="1415487"/>
          </a:xfrm>
          <a:prstGeom prst="rect">
            <a:avLst/>
          </a:prstGeom>
        </p:spPr>
      </p:pic>
      <p:graphicFrame>
        <p:nvGraphicFramePr>
          <p:cNvPr id="20" name="Object 19">
            <a:hlinkClick r:id="" action="ppaction://ole?verb=0"/>
          </p:cNvPr>
          <p:cNvGraphicFramePr>
            <a:graphicFrameLocks noChangeAspect="1"/>
          </p:cNvGraphicFramePr>
          <p:nvPr>
            <p:extLst>
              <p:ext uri="{D42A27DB-BD31-4B8C-83A1-F6EECF244321}">
                <p14:modId xmlns:p14="http://schemas.microsoft.com/office/powerpoint/2010/main" val="1551023728"/>
              </p:ext>
            </p:extLst>
          </p:nvPr>
        </p:nvGraphicFramePr>
        <p:xfrm>
          <a:off x="5541803" y="4658719"/>
          <a:ext cx="1668393" cy="1170042"/>
        </p:xfrm>
        <a:graphic>
          <a:graphicData uri="http://schemas.openxmlformats.org/presentationml/2006/ole">
            <mc:AlternateContent xmlns:mc="http://schemas.openxmlformats.org/markup-compatibility/2006">
              <mc:Choice xmlns:v="urn:schemas-microsoft-com:vml" Requires="v">
                <p:oleObj name="Packager Shell Object" showAsIcon="1" r:id="rId3" imgW="978794" imgH="682580" progId="Package">
                  <p:embed/>
                </p:oleObj>
              </mc:Choice>
              <mc:Fallback>
                <p:oleObj name="Packager Shell Object" showAsIcon="1" r:id="rId3" imgW="978794" imgH="682580" progId="Package">
                  <p:embed/>
                  <p:pic>
                    <p:nvPicPr>
                      <p:cNvPr id="0" name="Picture 1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803" y="4658719"/>
                        <a:ext cx="1668393" cy="11700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34618" y="4898278"/>
            <a:ext cx="2013724" cy="76944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ICT</a:t>
            </a:r>
          </a:p>
        </p:txBody>
      </p:sp>
      <p:sp>
        <p:nvSpPr>
          <p:cNvPr id="22" name="TextBox 21"/>
          <p:cNvSpPr txBox="1"/>
          <p:nvPr/>
        </p:nvSpPr>
        <p:spPr>
          <a:xfrm>
            <a:off x="622444" y="5928148"/>
            <a:ext cx="2013724" cy="784830"/>
          </a:xfrm>
          <a:prstGeom prst="rect">
            <a:avLst/>
          </a:prstGeom>
          <a:noFill/>
        </p:spPr>
        <p:txBody>
          <a:bodyPr wrap="square" rtlCol="0">
            <a:spAutoFit/>
          </a:bodyPr>
          <a:lstStyle/>
          <a:p>
            <a:r>
              <a:rPr lang="en-US" sz="4400" b="1" dirty="0" err="1">
                <a:solidFill>
                  <a:srgbClr val="FF0000"/>
                </a:solidFill>
                <a:latin typeface="SolaimanLipi" panose="02000500020000020004" pitchFamily="2" charset="0"/>
                <a:cs typeface="SolaimanLipi" panose="02000500020000020004" pitchFamily="2" charset="0"/>
              </a:rPr>
              <a:t>টেক্সট</a:t>
            </a:r>
            <a:endParaRPr lang="en-US" sz="4400" b="1" dirty="0">
              <a:solidFill>
                <a:srgbClr val="FF0000"/>
              </a:solidFill>
              <a:latin typeface="SolaimanLipi" panose="02000500020000020004" pitchFamily="2" charset="0"/>
              <a:cs typeface="SolaimanLipi" panose="02000500020000020004" pitchFamily="2" charset="0"/>
            </a:endParaRPr>
          </a:p>
        </p:txBody>
      </p:sp>
      <p:sp>
        <p:nvSpPr>
          <p:cNvPr id="17" name="TextBox 16"/>
          <p:cNvSpPr txBox="1"/>
          <p:nvPr/>
        </p:nvSpPr>
        <p:spPr>
          <a:xfrm>
            <a:off x="3167876" y="5917819"/>
            <a:ext cx="2013724" cy="784830"/>
          </a:xfrm>
          <a:prstGeom prst="rect">
            <a:avLst/>
          </a:prstGeom>
          <a:noFill/>
        </p:spPr>
        <p:txBody>
          <a:bodyPr wrap="square" rtlCol="0">
            <a:spAutoFit/>
          </a:bodyPr>
          <a:lstStyle/>
          <a:p>
            <a:r>
              <a:rPr lang="en-US" sz="4400" b="1" dirty="0" err="1">
                <a:solidFill>
                  <a:srgbClr val="FF0000"/>
                </a:solidFill>
                <a:latin typeface="SolaimanLipi" panose="02000500020000020004" pitchFamily="2" charset="0"/>
                <a:cs typeface="SolaimanLipi" panose="02000500020000020004" pitchFamily="2" charset="0"/>
              </a:rPr>
              <a:t>ইমেজ</a:t>
            </a:r>
            <a:endParaRPr lang="en-US" sz="4400" b="1" dirty="0">
              <a:solidFill>
                <a:srgbClr val="FF0000"/>
              </a:solidFill>
              <a:latin typeface="SolaimanLipi" panose="02000500020000020004" pitchFamily="2" charset="0"/>
              <a:cs typeface="SolaimanLipi" panose="02000500020000020004" pitchFamily="2" charset="0"/>
            </a:endParaRPr>
          </a:p>
        </p:txBody>
      </p:sp>
      <p:sp>
        <p:nvSpPr>
          <p:cNvPr id="19" name="TextBox 18"/>
          <p:cNvSpPr txBox="1"/>
          <p:nvPr/>
        </p:nvSpPr>
        <p:spPr>
          <a:xfrm>
            <a:off x="5413643" y="5895213"/>
            <a:ext cx="1668393" cy="707886"/>
          </a:xfrm>
          <a:prstGeom prst="rect">
            <a:avLst/>
          </a:prstGeom>
          <a:noFill/>
        </p:spPr>
        <p:txBody>
          <a:bodyPr wrap="square" rtlCol="0">
            <a:spAutoFit/>
          </a:bodyPr>
          <a:lstStyle/>
          <a:p>
            <a:r>
              <a:rPr lang="en-US" sz="4000" b="1" dirty="0" err="1">
                <a:solidFill>
                  <a:srgbClr val="FF0000"/>
                </a:solidFill>
                <a:latin typeface="SolaimanLipi" panose="02000500020000020004" pitchFamily="2" charset="0"/>
                <a:cs typeface="SolaimanLipi" panose="02000500020000020004" pitchFamily="2" charset="0"/>
              </a:rPr>
              <a:t>অডিও</a:t>
            </a:r>
            <a:endParaRPr lang="en-US" sz="4000" b="1" dirty="0">
              <a:solidFill>
                <a:srgbClr val="FF0000"/>
              </a:solidFill>
              <a:latin typeface="SolaimanLipi" panose="02000500020000020004" pitchFamily="2" charset="0"/>
              <a:cs typeface="SolaimanLipi" panose="02000500020000020004" pitchFamily="2" charset="0"/>
            </a:endParaRPr>
          </a:p>
        </p:txBody>
      </p:sp>
      <p:sp>
        <p:nvSpPr>
          <p:cNvPr id="23" name="TextBox 22"/>
          <p:cNvSpPr txBox="1"/>
          <p:nvPr/>
        </p:nvSpPr>
        <p:spPr>
          <a:xfrm>
            <a:off x="6901886" y="5909602"/>
            <a:ext cx="2905635" cy="707886"/>
          </a:xfrm>
          <a:prstGeom prst="rect">
            <a:avLst/>
          </a:prstGeom>
          <a:noFill/>
        </p:spPr>
        <p:txBody>
          <a:bodyPr wrap="square" rtlCol="0">
            <a:spAutoFit/>
          </a:bodyPr>
          <a:lstStyle/>
          <a:p>
            <a:r>
              <a:rPr lang="en-US" sz="4000" b="1" dirty="0" err="1">
                <a:solidFill>
                  <a:srgbClr val="FF0000"/>
                </a:solidFill>
                <a:latin typeface="SolaimanLipi" panose="02000500020000020004" pitchFamily="2" charset="0"/>
                <a:cs typeface="SolaimanLipi" panose="02000500020000020004" pitchFamily="2" charset="0"/>
              </a:rPr>
              <a:t>অ্যানিমেশন</a:t>
            </a:r>
            <a:endParaRPr lang="en-US" sz="4000" b="1" dirty="0">
              <a:solidFill>
                <a:srgbClr val="FF0000"/>
              </a:solidFill>
              <a:latin typeface="SolaimanLipi" panose="02000500020000020004" pitchFamily="2" charset="0"/>
              <a:cs typeface="SolaimanLipi" panose="02000500020000020004" pitchFamily="2" charset="0"/>
            </a:endParaRPr>
          </a:p>
        </p:txBody>
      </p:sp>
      <p:sp>
        <p:nvSpPr>
          <p:cNvPr id="24" name="TextBox 23"/>
          <p:cNvSpPr txBox="1"/>
          <p:nvPr/>
        </p:nvSpPr>
        <p:spPr>
          <a:xfrm>
            <a:off x="9555833" y="5909602"/>
            <a:ext cx="2547226" cy="707886"/>
          </a:xfrm>
          <a:prstGeom prst="rect">
            <a:avLst/>
          </a:prstGeom>
          <a:noFill/>
        </p:spPr>
        <p:txBody>
          <a:bodyPr wrap="square" rtlCol="0">
            <a:spAutoFit/>
          </a:bodyPr>
          <a:lstStyle/>
          <a:p>
            <a:r>
              <a:rPr lang="en-US" sz="4000" b="1" dirty="0" err="1">
                <a:solidFill>
                  <a:srgbClr val="FF0000"/>
                </a:solidFill>
                <a:latin typeface="SolaimanLipi" panose="02000500020000020004" pitchFamily="2" charset="0"/>
                <a:cs typeface="SolaimanLipi" panose="02000500020000020004" pitchFamily="2" charset="0"/>
              </a:rPr>
              <a:t>ভিডিও</a:t>
            </a:r>
            <a:endParaRPr lang="en-US" sz="4000" b="1" dirty="0">
              <a:solidFill>
                <a:srgbClr val="FF0000"/>
              </a:solidFill>
              <a:latin typeface="SolaimanLipi" panose="02000500020000020004" pitchFamily="2" charset="0"/>
              <a:cs typeface="SolaimanLipi" panose="02000500020000020004" pitchFamily="2"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38150760"/>
              </p:ext>
            </p:extLst>
          </p:nvPr>
        </p:nvGraphicFramePr>
        <p:xfrm>
          <a:off x="9842541" y="4940099"/>
          <a:ext cx="1244600" cy="685800"/>
        </p:xfrm>
        <a:graphic>
          <a:graphicData uri="http://schemas.openxmlformats.org/presentationml/2006/ole">
            <mc:AlternateContent xmlns:mc="http://schemas.openxmlformats.org/markup-compatibility/2006">
              <mc:Choice xmlns:v="urn:schemas-microsoft-com:vml" Requires="v">
                <p:oleObj name="Packager Shell Object" showAsIcon="1" r:id="rId5" imgW="1249251" imgH="682580" progId="Package">
                  <p:embed/>
                </p:oleObj>
              </mc:Choice>
              <mc:Fallback>
                <p:oleObj name="Packager Shell Object" showAsIcon="1" r:id="rId5" imgW="1249251" imgH="682580" progId="Package">
                  <p:embed/>
                  <p:pic>
                    <p:nvPicPr>
                      <p:cNvPr id="0" name="Picture 1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2541" y="4940099"/>
                        <a:ext cx="1244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a:extLst>
              <a:ext uri="{FF2B5EF4-FFF2-40B4-BE49-F238E27FC236}">
                <a16:creationId xmlns:a16="http://schemas.microsoft.com/office/drawing/2014/main" id="{3657B440-AA81-40F4-BBCA-F375D3409DDA}"/>
              </a:ext>
            </a:extLst>
          </p:cNvPr>
          <p:cNvSpPr txBox="1"/>
          <p:nvPr/>
        </p:nvSpPr>
        <p:spPr>
          <a:xfrm>
            <a:off x="7767705" y="4775166"/>
            <a:ext cx="2039816" cy="1015663"/>
          </a:xfrm>
          <a:prstGeom prst="rect">
            <a:avLst/>
          </a:prstGeom>
          <a:noFill/>
        </p:spPr>
        <p:txBody>
          <a:bodyPr wrap="square" rtlCol="0">
            <a:spAutoFit/>
          </a:bodyPr>
          <a:lstStyle/>
          <a:p>
            <a:r>
              <a:rPr lang="en-US" sz="3000" b="1" dirty="0" err="1">
                <a:solidFill>
                  <a:srgbClr val="002060"/>
                </a:solidFill>
                <a:latin typeface="SolaimanLipi" panose="02000500020000020004" pitchFamily="2" charset="0"/>
                <a:cs typeface="SolaimanLipi" panose="02000500020000020004" pitchFamily="2" charset="0"/>
              </a:rPr>
              <a:t>অক্ষরপত্র</a:t>
            </a:r>
            <a:endParaRPr lang="en-US" sz="3000" b="1" dirty="0">
              <a:solidFill>
                <a:srgbClr val="002060"/>
              </a:solidFill>
              <a:latin typeface="SolaimanLipi" panose="02000500020000020004" pitchFamily="2" charset="0"/>
              <a:cs typeface="SolaimanLipi" panose="02000500020000020004" pitchFamily="2" charset="0"/>
            </a:endParaRPr>
          </a:p>
          <a:p>
            <a:r>
              <a:rPr lang="en-US" sz="3000" b="1" dirty="0" err="1">
                <a:solidFill>
                  <a:srgbClr val="002060"/>
                </a:solidFill>
                <a:latin typeface="SolaimanLipi" panose="02000500020000020004" pitchFamily="2" charset="0"/>
                <a:cs typeface="SolaimanLipi" panose="02000500020000020004" pitchFamily="2" charset="0"/>
              </a:rPr>
              <a:t>প্রকাশনী</a:t>
            </a:r>
            <a:endParaRPr lang="en-US" sz="3000" b="1"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192422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par>
                                <p:cTn id="48" presetID="16" presetClass="entr" presetSubtype="21"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repeatCount="indefinite"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anim calcmode="lin" valueType="num">
                                      <p:cBhvr>
                                        <p:cTn id="56" dur="2000" fill="hold"/>
                                        <p:tgtEl>
                                          <p:spTgt spid="15"/>
                                        </p:tgtEl>
                                        <p:attrNameLst>
                                          <p:attrName>ppt_w</p:attrName>
                                        </p:attrNameLst>
                                      </p:cBhvr>
                                      <p:tavLst>
                                        <p:tav tm="0" fmla="#ppt_w*sin(2.5*pi*$)">
                                          <p:val>
                                            <p:fltVal val="0"/>
                                          </p:val>
                                        </p:tav>
                                        <p:tav tm="100000">
                                          <p:val>
                                            <p:fltVal val="1"/>
                                          </p:val>
                                        </p:tav>
                                      </p:tavLst>
                                    </p:anim>
                                    <p:anim calcmode="lin" valueType="num">
                                      <p:cBhvr>
                                        <p:cTn id="5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P spid="17" grpId="0"/>
      <p:bldP spid="19" grpId="0"/>
      <p:bldP spid="23" grpId="0"/>
      <p:bldP spid="2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34" y="4264616"/>
            <a:ext cx="11213515" cy="2246769"/>
          </a:xfrm>
          <a:prstGeom prst="rect">
            <a:avLst/>
          </a:prstGeom>
        </p:spPr>
        <p:txBody>
          <a:bodyPr wrap="square">
            <a:spAutoFit/>
          </a:bodyPr>
          <a:lstStyle/>
          <a:p>
            <a:pPr algn="just"/>
            <a:r>
              <a:rPr lang="en-US" sz="3500" dirty="0" err="1">
                <a:solidFill>
                  <a:srgbClr val="002060"/>
                </a:solidFill>
                <a:latin typeface="SolaimanLipi" panose="02000500020000020004" pitchFamily="2" charset="0"/>
                <a:cs typeface="SolaimanLipi" panose="02000500020000020004" pitchFamily="2" charset="0"/>
              </a:rPr>
              <a:t>এক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একাধিক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পেইজের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সমন্বয়ে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প্রেজেন্টেশন</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ওয়েবসাইট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তৈরি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হয়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সুতরাং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একই</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ডোমেইনের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অধীনে</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পরস্পর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সংযোগযোগ্য</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একধিক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পেজের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সমষ্টিকে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ওয়েবসাইট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বলে</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প্রথম</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ঢুকলে</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যে</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পেইজটি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প্রদর্শিত</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হয়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তাকে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হোম</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পেইজ</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বলে</a:t>
            </a:r>
            <a:r>
              <a:rPr lang="en-US" sz="3500" dirty="0">
                <a:solidFill>
                  <a:srgbClr val="002060"/>
                </a:solidFill>
                <a:latin typeface="SolaimanLipi" panose="02000500020000020004" pitchFamily="2" charset="0"/>
                <a:cs typeface="SolaimanLipi" panose="02000500020000020004" pitchFamily="2" charset="0"/>
              </a:rPr>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195" r="12381"/>
          <a:stretch/>
        </p:blipFill>
        <p:spPr>
          <a:xfrm>
            <a:off x="0" y="-1"/>
            <a:ext cx="6878472" cy="3698543"/>
          </a:xfrm>
          <a:prstGeom prst="rect">
            <a:avLst/>
          </a:prstGeom>
        </p:spPr>
      </p:pic>
      <p:sp>
        <p:nvSpPr>
          <p:cNvPr id="3" name="TextBox 2"/>
          <p:cNvSpPr txBox="1"/>
          <p:nvPr/>
        </p:nvSpPr>
        <p:spPr>
          <a:xfrm>
            <a:off x="6878472" y="344719"/>
            <a:ext cx="4708477" cy="553998"/>
          </a:xfrm>
          <a:prstGeom prst="rect">
            <a:avLst/>
          </a:prstGeom>
          <a:noFill/>
        </p:spPr>
        <p:txBody>
          <a:bodyPr wrap="square" rtlCol="0">
            <a:spAutoFit/>
          </a:bodyPr>
          <a:lstStyle/>
          <a:p>
            <a:r>
              <a:rPr lang="en-US" sz="3000" dirty="0" err="1">
                <a:solidFill>
                  <a:srgbClr val="002060"/>
                </a:solidFill>
                <a:latin typeface="SolaimanLipi" panose="02000500020000020004" pitchFamily="2" charset="0"/>
                <a:cs typeface="SolaimanLipi" panose="02000500020000020004" pitchFamily="2" charset="0"/>
              </a:rPr>
              <a:t>ছবিতে</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কি</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দেখতে</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পাচ্ছি</a:t>
            </a:r>
            <a:r>
              <a:rPr lang="en-US" sz="3000" dirty="0">
                <a:solidFill>
                  <a:srgbClr val="002060"/>
                </a:solidFill>
                <a:latin typeface="SolaimanLipi" panose="02000500020000020004" pitchFamily="2" charset="0"/>
                <a:cs typeface="SolaimanLipi" panose="02000500020000020004" pitchFamily="2" charset="0"/>
              </a:rPr>
              <a:t>?</a:t>
            </a:r>
          </a:p>
        </p:txBody>
      </p:sp>
      <p:sp>
        <p:nvSpPr>
          <p:cNvPr id="5" name="TextBox 4"/>
          <p:cNvSpPr txBox="1"/>
          <p:nvPr/>
        </p:nvSpPr>
        <p:spPr>
          <a:xfrm>
            <a:off x="7990763" y="835126"/>
            <a:ext cx="3596185" cy="553998"/>
          </a:xfrm>
          <a:prstGeom prst="rect">
            <a:avLst/>
          </a:prstGeom>
          <a:noFill/>
        </p:spPr>
        <p:txBody>
          <a:bodyPr wrap="square" rtlCol="0">
            <a:spAutoFit/>
          </a:bodyPr>
          <a:lstStyle/>
          <a:p>
            <a:r>
              <a:rPr lang="en-US" sz="3000" dirty="0" err="1">
                <a:solidFill>
                  <a:srgbClr val="002060"/>
                </a:solidFill>
                <a:latin typeface="SolaimanLipi" panose="02000500020000020004" pitchFamily="2" charset="0"/>
                <a:cs typeface="SolaimanLipi" panose="02000500020000020004" pitchFamily="2" charset="0"/>
              </a:rPr>
              <a:t>কয়েকটি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ওয়েবপেজ</a:t>
            </a:r>
            <a:r>
              <a:rPr lang="en-US" sz="3000" dirty="0">
                <a:solidFill>
                  <a:srgbClr val="002060"/>
                </a:solidFill>
                <a:latin typeface="SolaimanLipi" panose="02000500020000020004" pitchFamily="2" charset="0"/>
                <a:cs typeface="SolaimanLipi" panose="02000500020000020004" pitchFamily="2" charset="0"/>
              </a:rPr>
              <a:t>?</a:t>
            </a:r>
          </a:p>
        </p:txBody>
      </p:sp>
      <p:sp>
        <p:nvSpPr>
          <p:cNvPr id="6" name="TextBox 5"/>
          <p:cNvSpPr txBox="1"/>
          <p:nvPr/>
        </p:nvSpPr>
        <p:spPr>
          <a:xfrm>
            <a:off x="6878472" y="1434013"/>
            <a:ext cx="5349921" cy="1015663"/>
          </a:xfrm>
          <a:prstGeom prst="rect">
            <a:avLst/>
          </a:prstGeom>
          <a:noFill/>
        </p:spPr>
        <p:txBody>
          <a:bodyPr wrap="square" rtlCol="0">
            <a:spAutoFit/>
          </a:bodyPr>
          <a:lstStyle/>
          <a:p>
            <a:r>
              <a:rPr lang="en-US" sz="3000" dirty="0" err="1">
                <a:solidFill>
                  <a:srgbClr val="002060"/>
                </a:solidFill>
                <a:latin typeface="SolaimanLipi" panose="02000500020000020004" pitchFamily="2" charset="0"/>
                <a:cs typeface="SolaimanLipi" panose="02000500020000020004" pitchFamily="2" charset="0"/>
              </a:rPr>
              <a:t>কয়েকটি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ওয়েবপেজের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সমষ্টিকে</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কি</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বলা</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যায়</a:t>
            </a:r>
            <a:r>
              <a:rPr lang="en-US" sz="3000" dirty="0">
                <a:solidFill>
                  <a:srgbClr val="002060"/>
                </a:solidFill>
                <a:latin typeface="SolaimanLipi" panose="02000500020000020004" pitchFamily="2" charset="0"/>
                <a:cs typeface="SolaimanLipi" panose="02000500020000020004" pitchFamily="2" charset="0"/>
              </a:rPr>
              <a:t>?</a:t>
            </a:r>
          </a:p>
        </p:txBody>
      </p:sp>
      <p:sp>
        <p:nvSpPr>
          <p:cNvPr id="7" name="TextBox 6"/>
          <p:cNvSpPr txBox="1"/>
          <p:nvPr/>
        </p:nvSpPr>
        <p:spPr>
          <a:xfrm>
            <a:off x="7990764" y="2061364"/>
            <a:ext cx="1699146" cy="553998"/>
          </a:xfrm>
          <a:prstGeom prst="rect">
            <a:avLst/>
          </a:prstGeom>
          <a:noFill/>
        </p:spPr>
        <p:txBody>
          <a:bodyPr wrap="square" rtlCol="0">
            <a:spAutoFit/>
          </a:bodyPr>
          <a:lstStyle/>
          <a:p>
            <a:r>
              <a:rPr lang="en-US" sz="3000" dirty="0" err="1">
                <a:solidFill>
                  <a:srgbClr val="002060"/>
                </a:solidFill>
                <a:latin typeface="SolaimanLipi" panose="02000500020000020004" pitchFamily="2" charset="0"/>
                <a:cs typeface="SolaimanLipi" panose="02000500020000020004" pitchFamily="2" charset="0"/>
              </a:rPr>
              <a:t>ওয়েবসাইট</a:t>
            </a:r>
            <a:endParaRPr lang="en-US" sz="3000"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92191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t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343" y="5170749"/>
            <a:ext cx="3269398" cy="12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320026"/>
            <a:ext cx="4855335" cy="30721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38" y="329271"/>
            <a:ext cx="5937161" cy="2956209"/>
          </a:xfrm>
          <a:prstGeom prst="rect">
            <a:avLst/>
          </a:prstGeom>
        </p:spPr>
      </p:pic>
      <p:sp>
        <p:nvSpPr>
          <p:cNvPr id="8" name="AutoShape 8"/>
          <p:cNvSpPr>
            <a:spLocks noChangeArrowheads="1"/>
          </p:cNvSpPr>
          <p:nvPr/>
        </p:nvSpPr>
        <p:spPr bwMode="auto">
          <a:xfrm>
            <a:off x="221673" y="4070557"/>
            <a:ext cx="4378036" cy="475151"/>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lIns="91418" tIns="45710" rIns="91418" bIns="45710" anchor="ctr"/>
          <a:lstStyle/>
          <a:p>
            <a:r>
              <a:rPr lang="en-US" sz="3500" b="1" dirty="0" err="1">
                <a:solidFill>
                  <a:srgbClr val="FF0000"/>
                </a:solidFill>
                <a:latin typeface="SolaimanLipi" panose="02000500020000020004" pitchFamily="2" charset="0"/>
                <a:cs typeface="SolaimanLipi" panose="02000500020000020004" pitchFamily="2" charset="0"/>
              </a:rPr>
              <a:t>ডাউনলোড</a:t>
            </a:r>
            <a:r>
              <a:rPr lang="en-US" sz="3500" b="1" dirty="0">
                <a:solidFill>
                  <a:srgbClr val="FF0000"/>
                </a:solidFill>
                <a:latin typeface="SolaimanLipi" panose="02000500020000020004" pitchFamily="2" charset="0"/>
                <a:cs typeface="SolaimanLipi" panose="02000500020000020004" pitchFamily="2" charset="0"/>
              </a:rPr>
              <a:t> </a:t>
            </a:r>
            <a:r>
              <a:rPr lang="en-US" sz="3500" b="1" dirty="0" err="1">
                <a:solidFill>
                  <a:srgbClr val="FF0000"/>
                </a:solidFill>
                <a:latin typeface="SolaimanLipi" panose="02000500020000020004" pitchFamily="2" charset="0"/>
                <a:cs typeface="SolaimanLipi" panose="02000500020000020004" pitchFamily="2" charset="0"/>
              </a:rPr>
              <a:t>কী</a:t>
            </a:r>
            <a:r>
              <a:rPr lang="en-US" sz="3500" b="1" dirty="0">
                <a:solidFill>
                  <a:srgbClr val="FF0000"/>
                </a:solidFill>
                <a:latin typeface="SolaimanLipi" panose="02000500020000020004" pitchFamily="2" charset="0"/>
                <a:cs typeface="SolaimanLipi" panose="02000500020000020004" pitchFamily="2" charset="0"/>
              </a:rPr>
              <a:t>?</a:t>
            </a:r>
          </a:p>
        </p:txBody>
      </p:sp>
      <p:sp>
        <p:nvSpPr>
          <p:cNvPr id="10" name="Rectangle 9"/>
          <p:cNvSpPr/>
          <p:nvPr/>
        </p:nvSpPr>
        <p:spPr>
          <a:xfrm>
            <a:off x="221674" y="4603986"/>
            <a:ext cx="11554690" cy="523220"/>
          </a:xfrm>
          <a:prstGeom prst="rect">
            <a:avLst/>
          </a:prstGeom>
        </p:spPr>
        <p:txBody>
          <a:bodyPr wrap="square">
            <a:spAutoFit/>
          </a:bodyPr>
          <a:lstStyle/>
          <a:p>
            <a:r>
              <a:rPr lang="as-IN" sz="2800" dirty="0">
                <a:solidFill>
                  <a:srgbClr val="002060"/>
                </a:solidFill>
                <a:latin typeface="SolaimanLipi" panose="02000500020000020004" pitchFamily="2" charset="0"/>
                <a:cs typeface="SolaimanLipi" panose="02000500020000020004" pitchFamily="2" charset="0"/>
              </a:rPr>
              <a:t>প্রয়োজনানুযায়ী অন্যের কম্পিউটার হতে ফাইল নিজের কম্পিউটারে নি</a:t>
            </a:r>
            <a:r>
              <a:rPr lang="en-US" sz="2800" dirty="0" err="1">
                <a:solidFill>
                  <a:srgbClr val="002060"/>
                </a:solidFill>
                <a:latin typeface="SolaimanLipi" panose="02000500020000020004" pitchFamily="2" charset="0"/>
                <a:cs typeface="SolaimanLipi" panose="02000500020000020004" pitchFamily="2" charset="0"/>
              </a:rPr>
              <a:t>য়ে</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আসাকে</a:t>
            </a:r>
            <a:r>
              <a:rPr lang="as-IN" sz="2800" dirty="0">
                <a:solidFill>
                  <a:srgbClr val="002060"/>
                </a:solidFill>
                <a:latin typeface="SolaimanLipi" panose="02000500020000020004" pitchFamily="2" charset="0"/>
                <a:cs typeface="SolaimanLipi" panose="02000500020000020004" pitchFamily="2" charset="0"/>
              </a:rPr>
              <a:t> </a:t>
            </a:r>
            <a:r>
              <a:rPr lang="as-IN" sz="2800" dirty="0">
                <a:solidFill>
                  <a:srgbClr val="FF0000"/>
                </a:solidFill>
                <a:latin typeface="SolaimanLipi" panose="02000500020000020004" pitchFamily="2" charset="0"/>
                <a:cs typeface="SolaimanLipi" panose="02000500020000020004" pitchFamily="2" charset="0"/>
              </a:rPr>
              <a:t>ডাউন-লোড</a:t>
            </a:r>
            <a:r>
              <a:rPr lang="as-IN" sz="2800" dirty="0">
                <a:solidFill>
                  <a:srgbClr val="002060"/>
                </a:solidFill>
                <a:latin typeface="SolaimanLipi" panose="02000500020000020004" pitchFamily="2" charset="0"/>
                <a:cs typeface="SolaimanLipi" panose="02000500020000020004" pitchFamily="2" charset="0"/>
              </a:rPr>
              <a:t> বলে।</a:t>
            </a:r>
            <a:endParaRPr lang="en-US" sz="2800" dirty="0">
              <a:solidFill>
                <a:srgbClr val="002060"/>
              </a:solidFill>
              <a:latin typeface="SolaimanLipi" panose="02000500020000020004" pitchFamily="2" charset="0"/>
              <a:cs typeface="SolaimanLipi" panose="02000500020000020004" pitchFamily="2" charset="0"/>
            </a:endParaRPr>
          </a:p>
        </p:txBody>
      </p:sp>
      <p:sp>
        <p:nvSpPr>
          <p:cNvPr id="11" name="AutoShape 8"/>
          <p:cNvSpPr>
            <a:spLocks noChangeArrowheads="1"/>
          </p:cNvSpPr>
          <p:nvPr/>
        </p:nvSpPr>
        <p:spPr bwMode="auto">
          <a:xfrm>
            <a:off x="4208136" y="169607"/>
            <a:ext cx="7720628" cy="475151"/>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91418" tIns="45710" rIns="91418" bIns="45710" anchor="ctr"/>
          <a:lstStyle/>
          <a:p>
            <a:pPr algn="ctr"/>
            <a:r>
              <a:rPr lang="en-US" sz="3500" b="1" dirty="0" err="1">
                <a:solidFill>
                  <a:srgbClr val="FF0000"/>
                </a:solidFill>
                <a:latin typeface="SolaimanLipi" panose="02000500020000020004" pitchFamily="2" charset="0"/>
                <a:cs typeface="SolaimanLipi" panose="02000500020000020004" pitchFamily="2" charset="0"/>
              </a:rPr>
              <a:t>এবার</a:t>
            </a:r>
            <a:r>
              <a:rPr lang="en-US" sz="3500" b="1" dirty="0">
                <a:solidFill>
                  <a:srgbClr val="FF0000"/>
                </a:solidFill>
                <a:latin typeface="SolaimanLipi" panose="02000500020000020004" pitchFamily="2" charset="0"/>
                <a:cs typeface="SolaimanLipi" panose="02000500020000020004" pitchFamily="2" charset="0"/>
              </a:rPr>
              <a:t> </a:t>
            </a:r>
            <a:r>
              <a:rPr lang="en-US" sz="3500" b="1" dirty="0" err="1">
                <a:solidFill>
                  <a:srgbClr val="FF0000"/>
                </a:solidFill>
                <a:latin typeface="SolaimanLipi" panose="02000500020000020004" pitchFamily="2" charset="0"/>
                <a:cs typeface="SolaimanLipi" panose="02000500020000020004" pitchFamily="2" charset="0"/>
              </a:rPr>
              <a:t>বলতো</a:t>
            </a:r>
            <a:r>
              <a:rPr lang="en-US" sz="3500" b="1" dirty="0">
                <a:solidFill>
                  <a:srgbClr val="FF0000"/>
                </a:solidFill>
                <a:latin typeface="SolaimanLipi" panose="02000500020000020004" pitchFamily="2" charset="0"/>
                <a:cs typeface="SolaimanLipi" panose="02000500020000020004" pitchFamily="2" charset="0"/>
              </a:rPr>
              <a:t> </a:t>
            </a:r>
            <a:r>
              <a:rPr lang="en-US" sz="3500" b="1" dirty="0" err="1">
                <a:solidFill>
                  <a:srgbClr val="FF0000"/>
                </a:solidFill>
                <a:latin typeface="SolaimanLipi" panose="02000500020000020004" pitchFamily="2" charset="0"/>
                <a:cs typeface="SolaimanLipi" panose="02000500020000020004" pitchFamily="2" charset="0"/>
              </a:rPr>
              <a:t>আপলোড</a:t>
            </a:r>
            <a:r>
              <a:rPr lang="en-US" sz="3500" b="1" dirty="0">
                <a:solidFill>
                  <a:srgbClr val="FF0000"/>
                </a:solidFill>
                <a:latin typeface="SolaimanLipi" panose="02000500020000020004" pitchFamily="2" charset="0"/>
                <a:cs typeface="SolaimanLipi" panose="02000500020000020004" pitchFamily="2" charset="0"/>
              </a:rPr>
              <a:t> </a:t>
            </a:r>
            <a:r>
              <a:rPr lang="en-US" sz="3500" b="1" dirty="0" err="1">
                <a:solidFill>
                  <a:srgbClr val="FF0000"/>
                </a:solidFill>
                <a:latin typeface="SolaimanLipi" panose="02000500020000020004" pitchFamily="2" charset="0"/>
                <a:cs typeface="SolaimanLipi" panose="02000500020000020004" pitchFamily="2" charset="0"/>
              </a:rPr>
              <a:t>কী</a:t>
            </a:r>
            <a:r>
              <a:rPr lang="en-US" sz="3500" b="1" dirty="0">
                <a:solidFill>
                  <a:srgbClr val="FF0000"/>
                </a:solidFill>
                <a:latin typeface="SolaimanLipi" panose="02000500020000020004" pitchFamily="2" charset="0"/>
                <a:cs typeface="SolaimanLipi" panose="02000500020000020004" pitchFamily="2" charset="0"/>
              </a:rPr>
              <a:t>?</a:t>
            </a:r>
          </a:p>
        </p:txBody>
      </p:sp>
      <p:sp>
        <p:nvSpPr>
          <p:cNvPr id="12" name="Rectangle 11"/>
          <p:cNvSpPr/>
          <p:nvPr/>
        </p:nvSpPr>
        <p:spPr>
          <a:xfrm>
            <a:off x="221673" y="3542564"/>
            <a:ext cx="11707091" cy="523220"/>
          </a:xfrm>
          <a:prstGeom prst="rect">
            <a:avLst/>
          </a:prstGeom>
        </p:spPr>
        <p:txBody>
          <a:bodyPr wrap="square">
            <a:spAutoFit/>
          </a:bodyPr>
          <a:lstStyle/>
          <a:p>
            <a:r>
              <a:rPr lang="as-IN" sz="2800" dirty="0">
                <a:solidFill>
                  <a:srgbClr val="002060"/>
                </a:solidFill>
                <a:latin typeface="SolaimanLipi" panose="02000500020000020004" pitchFamily="2" charset="0"/>
                <a:cs typeface="SolaimanLipi" panose="02000500020000020004" pitchFamily="2" charset="0"/>
              </a:rPr>
              <a:t>নিজের কম্পিউটার হতে </a:t>
            </a:r>
            <a:r>
              <a:rPr lang="en-US" sz="2800" dirty="0" err="1">
                <a:solidFill>
                  <a:srgbClr val="002060"/>
                </a:solidFill>
                <a:latin typeface="SolaimanLipi" panose="02000500020000020004" pitchFamily="2" charset="0"/>
                <a:cs typeface="SolaimanLipi" panose="02000500020000020004" pitchFamily="2" charset="0"/>
              </a:rPr>
              <a:t>কোনো</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ফাইল</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অন্যের</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কম্পিউটারে</a:t>
            </a:r>
            <a:r>
              <a:rPr lang="en-US" sz="2800" dirty="0">
                <a:solidFill>
                  <a:srgbClr val="002060"/>
                </a:solidFill>
                <a:latin typeface="SolaimanLipi" panose="02000500020000020004" pitchFamily="2" charset="0"/>
                <a:cs typeface="SolaimanLipi" panose="02000500020000020004" pitchFamily="2" charset="0"/>
              </a:rPr>
              <a:t>(</a:t>
            </a:r>
            <a:r>
              <a:rPr lang="as-IN" sz="2800" dirty="0">
                <a:solidFill>
                  <a:srgbClr val="002060"/>
                </a:solidFill>
                <a:latin typeface="SolaimanLipi" panose="02000500020000020004" pitchFamily="2" charset="0"/>
                <a:cs typeface="SolaimanLipi" panose="02000500020000020004" pitchFamily="2" charset="0"/>
              </a:rPr>
              <a:t>সার্ভারে</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প্রেরণকে</a:t>
            </a:r>
            <a:r>
              <a:rPr lang="en-US" sz="2800" dirty="0">
                <a:solidFill>
                  <a:srgbClr val="002060"/>
                </a:solidFill>
                <a:latin typeface="SolaimanLipi" panose="02000500020000020004" pitchFamily="2" charset="0"/>
                <a:cs typeface="SolaimanLipi" panose="02000500020000020004" pitchFamily="2" charset="0"/>
              </a:rPr>
              <a:t> </a:t>
            </a:r>
            <a:r>
              <a:rPr lang="as-IN" sz="2800" dirty="0">
                <a:solidFill>
                  <a:srgbClr val="FF0000"/>
                </a:solidFill>
                <a:latin typeface="SolaimanLipi" panose="02000500020000020004" pitchFamily="2" charset="0"/>
                <a:cs typeface="SolaimanLipi" panose="02000500020000020004" pitchFamily="2" charset="0"/>
              </a:rPr>
              <a:t>আপ-লোড বলে</a:t>
            </a:r>
            <a:r>
              <a:rPr lang="as-IN" sz="2800" dirty="0">
                <a:solidFill>
                  <a:srgbClr val="002060"/>
                </a:solidFill>
                <a:latin typeface="SolaimanLipi" panose="02000500020000020004" pitchFamily="2" charset="0"/>
                <a:cs typeface="SolaimanLipi" panose="02000500020000020004" pitchFamily="2" charset="0"/>
              </a:rPr>
              <a:t>। </a:t>
            </a:r>
            <a:endParaRPr lang="en-US" sz="2800" dirty="0">
              <a:solidFill>
                <a:srgbClr val="002060"/>
              </a:solidFill>
              <a:latin typeface="SolaimanLipi" panose="02000500020000020004" pitchFamily="2" charset="0"/>
              <a:cs typeface="SolaimanLipi" panose="02000500020000020004" pitchFamily="2" charset="0"/>
            </a:endParaRPr>
          </a:p>
        </p:txBody>
      </p:sp>
      <p:sp>
        <p:nvSpPr>
          <p:cNvPr id="13" name="Rectangle 12"/>
          <p:cNvSpPr/>
          <p:nvPr/>
        </p:nvSpPr>
        <p:spPr>
          <a:xfrm>
            <a:off x="221674" y="5153286"/>
            <a:ext cx="11395068" cy="523220"/>
          </a:xfrm>
          <a:prstGeom prst="rect">
            <a:avLst/>
          </a:prstGeom>
        </p:spPr>
        <p:txBody>
          <a:bodyPr wrap="square">
            <a:spAutoFit/>
          </a:bodyPr>
          <a:lstStyle/>
          <a:p>
            <a:r>
              <a:rPr lang="en-US" sz="2800" dirty="0" err="1">
                <a:solidFill>
                  <a:srgbClr val="002060"/>
                </a:solidFill>
                <a:latin typeface="SolaimanLipi" panose="02000500020000020004" pitchFamily="2" charset="0"/>
                <a:cs typeface="SolaimanLipi" panose="02000500020000020004" pitchFamily="2" charset="0"/>
              </a:rPr>
              <a:t>আর</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আপলোড</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এবং</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ডাউনলোডের</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কাজটি</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যে</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প্রেটোকল</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করে</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দেয়</a:t>
            </a:r>
            <a:r>
              <a:rPr lang="en-US" sz="2800" dirty="0">
                <a:solidFill>
                  <a:srgbClr val="002060"/>
                </a:solidFill>
                <a:latin typeface="SolaimanLipi" panose="02000500020000020004" pitchFamily="2" charset="0"/>
                <a:cs typeface="SolaimanLipi" panose="02000500020000020004" pitchFamily="2" charset="0"/>
              </a:rPr>
              <a:t> </a:t>
            </a:r>
            <a:r>
              <a:rPr lang="en-US" sz="2800" dirty="0" err="1">
                <a:solidFill>
                  <a:srgbClr val="002060"/>
                </a:solidFill>
                <a:latin typeface="SolaimanLipi" panose="02000500020000020004" pitchFamily="2" charset="0"/>
                <a:cs typeface="SolaimanLipi" panose="02000500020000020004" pitchFamily="2" charset="0"/>
              </a:rPr>
              <a:t>তাহলো</a:t>
            </a:r>
            <a:endParaRPr lang="en-US" sz="2800"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18342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8696"/>
          <a:stretch/>
        </p:blipFill>
        <p:spPr>
          <a:xfrm>
            <a:off x="-140858" y="2456737"/>
            <a:ext cx="5909481" cy="2916956"/>
          </a:xfrm>
          <a:prstGeom prst="rect">
            <a:avLst/>
          </a:prstGeom>
        </p:spPr>
      </p:pic>
      <p:grpSp>
        <p:nvGrpSpPr>
          <p:cNvPr id="5" name="Group 4"/>
          <p:cNvGrpSpPr/>
          <p:nvPr/>
        </p:nvGrpSpPr>
        <p:grpSpPr>
          <a:xfrm>
            <a:off x="981693" y="2847711"/>
            <a:ext cx="2852601" cy="1835755"/>
            <a:chOff x="2078629" y="910475"/>
            <a:chExt cx="3534380" cy="2993702"/>
          </a:xfrm>
        </p:grpSpPr>
        <p:pic>
          <p:nvPicPr>
            <p:cNvPr id="6" name="Picture 5"/>
            <p:cNvPicPr>
              <a:picLocks noChangeAspect="1"/>
            </p:cNvPicPr>
            <p:nvPr/>
          </p:nvPicPr>
          <p:blipFill rotWithShape="1">
            <a:blip r:embed="rId3"/>
            <a:srcRect r="84071" b="88353"/>
            <a:stretch/>
          </p:blipFill>
          <p:spPr>
            <a:xfrm>
              <a:off x="2078629" y="910475"/>
              <a:ext cx="3534380" cy="1452897"/>
            </a:xfrm>
            <a:prstGeom prst="rect">
              <a:avLst/>
            </a:prstGeom>
          </p:spPr>
        </p:pic>
        <p:pic>
          <p:nvPicPr>
            <p:cNvPr id="7" name="Picture 6"/>
            <p:cNvPicPr>
              <a:picLocks noChangeAspect="1"/>
            </p:cNvPicPr>
            <p:nvPr/>
          </p:nvPicPr>
          <p:blipFill rotWithShape="1">
            <a:blip r:embed="rId3"/>
            <a:srcRect l="24647" t="43243" r="25859" b="13513"/>
            <a:stretch/>
          </p:blipFill>
          <p:spPr>
            <a:xfrm>
              <a:off x="2105925" y="2402004"/>
              <a:ext cx="3507084" cy="1502173"/>
            </a:xfrm>
            <a:prstGeom prst="rect">
              <a:avLst/>
            </a:prstGeom>
          </p:spPr>
        </p:pic>
      </p:grpSp>
      <p:sp>
        <p:nvSpPr>
          <p:cNvPr id="10" name="Oval 9"/>
          <p:cNvSpPr/>
          <p:nvPr/>
        </p:nvSpPr>
        <p:spPr>
          <a:xfrm>
            <a:off x="2950363" y="3478483"/>
            <a:ext cx="218364" cy="2320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19787"/>
          <a:stretch/>
        </p:blipFill>
        <p:spPr>
          <a:xfrm>
            <a:off x="6605642" y="-265386"/>
            <a:ext cx="5586358" cy="2722123"/>
          </a:xfrm>
          <a:prstGeom prst="rect">
            <a:avLst/>
          </a:prstGeom>
        </p:spPr>
      </p:pic>
      <p:sp>
        <p:nvSpPr>
          <p:cNvPr id="8" name="TextBox 7"/>
          <p:cNvSpPr txBox="1"/>
          <p:nvPr/>
        </p:nvSpPr>
        <p:spPr>
          <a:xfrm>
            <a:off x="1526675" y="3379946"/>
            <a:ext cx="2307619" cy="338554"/>
          </a:xfrm>
          <a:prstGeom prst="rect">
            <a:avLst/>
          </a:prstGeom>
          <a:solidFill>
            <a:schemeClr val="bg1"/>
          </a:solidFill>
        </p:spPr>
        <p:txBody>
          <a:bodyPr wrap="square" rtlCol="0">
            <a:spAutoFit/>
          </a:bodyPr>
          <a:lstStyle/>
          <a:p>
            <a:r>
              <a:rPr lang="en-US" sz="1600" dirty="0">
                <a:latin typeface="Times New Roman" panose="02020603050405020304" pitchFamily="18" charset="0"/>
                <a:cs typeface="Times New Roman" panose="02020603050405020304" pitchFamily="18" charset="0"/>
              </a:rPr>
              <a:t>www.jessoreboard.gov.bd</a:t>
            </a:r>
          </a:p>
        </p:txBody>
      </p:sp>
      <p:sp>
        <p:nvSpPr>
          <p:cNvPr id="17" name="TextBox 16"/>
          <p:cNvSpPr txBox="1"/>
          <p:nvPr/>
        </p:nvSpPr>
        <p:spPr>
          <a:xfrm>
            <a:off x="2299856" y="0"/>
            <a:ext cx="5067158" cy="553998"/>
          </a:xfrm>
          <a:prstGeom prst="rect">
            <a:avLst/>
          </a:prstGeom>
          <a:noFill/>
        </p:spPr>
        <p:txBody>
          <a:bodyPr wrap="square" rtlCol="0">
            <a:spAutoFit/>
          </a:bodyPr>
          <a:lstStyle/>
          <a:p>
            <a:pPr algn="ctr"/>
            <a:r>
              <a:rPr lang="en-US" sz="3000" b="1" dirty="0" err="1">
                <a:solidFill>
                  <a:srgbClr val="FF0000"/>
                </a:solidFill>
                <a:latin typeface="SolaimanLipi" panose="02000500020000020004" pitchFamily="2" charset="0"/>
                <a:cs typeface="SolaimanLipi" panose="02000500020000020004" pitchFamily="2" charset="0"/>
              </a:rPr>
              <a:t>সার্ভার</a:t>
            </a:r>
            <a:r>
              <a:rPr lang="en-US" sz="3000" b="1" dirty="0">
                <a:solidFill>
                  <a:srgbClr val="FF0000"/>
                </a:solidFill>
                <a:latin typeface="SolaimanLipi" panose="02000500020000020004" pitchFamily="2" charset="0"/>
                <a:cs typeface="SolaimanLipi" panose="02000500020000020004" pitchFamily="2" charset="0"/>
              </a:rPr>
              <a:t> </a:t>
            </a:r>
            <a:r>
              <a:rPr lang="en-US" sz="3000" b="1" dirty="0" err="1">
                <a:solidFill>
                  <a:srgbClr val="FF0000"/>
                </a:solidFill>
                <a:latin typeface="SolaimanLipi" panose="02000500020000020004" pitchFamily="2" charset="0"/>
                <a:cs typeface="SolaimanLipi" panose="02000500020000020004" pitchFamily="2" charset="0"/>
              </a:rPr>
              <a:t>কম্পিউটার</a:t>
            </a:r>
            <a:endParaRPr lang="en-US" sz="3000" b="1" dirty="0">
              <a:solidFill>
                <a:srgbClr val="FF0000"/>
              </a:solidFill>
              <a:latin typeface="SolaimanLipi" panose="02000500020000020004" pitchFamily="2" charset="0"/>
              <a:cs typeface="SolaimanLipi" panose="02000500020000020004" pitchFamily="2" charset="0"/>
            </a:endParaRPr>
          </a:p>
        </p:txBody>
      </p:sp>
      <p:sp>
        <p:nvSpPr>
          <p:cNvPr id="19" name="TextBox 18"/>
          <p:cNvSpPr txBox="1"/>
          <p:nvPr/>
        </p:nvSpPr>
        <p:spPr>
          <a:xfrm>
            <a:off x="4697302" y="6037302"/>
            <a:ext cx="4502116" cy="553998"/>
          </a:xfrm>
          <a:prstGeom prst="rect">
            <a:avLst/>
          </a:prstGeom>
          <a:noFill/>
        </p:spPr>
        <p:txBody>
          <a:bodyPr wrap="square" rtlCol="0">
            <a:spAutoFit/>
          </a:bodyPr>
          <a:lstStyle/>
          <a:p>
            <a:r>
              <a:rPr lang="en-US" sz="3000" b="1" dirty="0" err="1">
                <a:solidFill>
                  <a:srgbClr val="FF0000"/>
                </a:solidFill>
                <a:latin typeface="SolaimanLipi" panose="02000500020000020004" pitchFamily="2" charset="0"/>
                <a:cs typeface="SolaimanLipi" panose="02000500020000020004" pitchFamily="2" charset="0"/>
              </a:rPr>
              <a:t>ইউজার</a:t>
            </a:r>
            <a:r>
              <a:rPr lang="en-US" sz="3000" b="1" dirty="0">
                <a:solidFill>
                  <a:srgbClr val="FF0000"/>
                </a:solidFill>
                <a:latin typeface="SolaimanLipi" panose="02000500020000020004" pitchFamily="2" charset="0"/>
                <a:cs typeface="SolaimanLipi" panose="02000500020000020004" pitchFamily="2" charset="0"/>
              </a:rPr>
              <a:t> </a:t>
            </a:r>
            <a:r>
              <a:rPr lang="en-US" sz="3000" b="1" dirty="0" err="1">
                <a:solidFill>
                  <a:srgbClr val="FF0000"/>
                </a:solidFill>
                <a:latin typeface="SolaimanLipi" panose="02000500020000020004" pitchFamily="2" charset="0"/>
                <a:cs typeface="SolaimanLipi" panose="02000500020000020004" pitchFamily="2" charset="0"/>
              </a:rPr>
              <a:t>কম্পিউটার</a:t>
            </a:r>
            <a:endParaRPr lang="en-US" sz="3000" b="1" dirty="0">
              <a:solidFill>
                <a:srgbClr val="FF0000"/>
              </a:solidFill>
              <a:latin typeface="SolaimanLipi" panose="02000500020000020004" pitchFamily="2" charset="0"/>
              <a:cs typeface="SolaimanLipi" panose="02000500020000020004" pitchFamily="2" charset="0"/>
            </a:endParaRPr>
          </a:p>
        </p:txBody>
      </p:sp>
      <p:sp>
        <p:nvSpPr>
          <p:cNvPr id="9" name="TextBox 8"/>
          <p:cNvSpPr txBox="1"/>
          <p:nvPr/>
        </p:nvSpPr>
        <p:spPr>
          <a:xfrm rot="19538838">
            <a:off x="4433138" y="1274083"/>
            <a:ext cx="2237369" cy="553998"/>
          </a:xfrm>
          <a:prstGeom prst="rect">
            <a:avLst/>
          </a:prstGeom>
          <a:noFill/>
        </p:spPr>
        <p:txBody>
          <a:bodyPr wrap="square" rtlCol="0">
            <a:spAutoFit/>
          </a:bodyPr>
          <a:lstStyle/>
          <a:p>
            <a:r>
              <a:rPr lang="en-US" sz="3000" b="1" dirty="0" err="1">
                <a:solidFill>
                  <a:srgbClr val="FF0000"/>
                </a:solidFill>
                <a:latin typeface="SolaimanLipi" panose="02000500020000020004" pitchFamily="2" charset="0"/>
                <a:cs typeface="SolaimanLipi" panose="02000500020000020004" pitchFamily="2" charset="0"/>
              </a:rPr>
              <a:t>ইউজার</a:t>
            </a:r>
            <a:r>
              <a:rPr lang="en-US" sz="3000" b="1" dirty="0">
                <a:solidFill>
                  <a:srgbClr val="FF0000"/>
                </a:solidFill>
                <a:latin typeface="SolaimanLipi" panose="02000500020000020004" pitchFamily="2" charset="0"/>
                <a:cs typeface="SolaimanLipi" panose="02000500020000020004" pitchFamily="2" charset="0"/>
              </a:rPr>
              <a:t> </a:t>
            </a:r>
            <a:r>
              <a:rPr lang="en-US" sz="3000" b="1" dirty="0" err="1">
                <a:solidFill>
                  <a:srgbClr val="FF0000"/>
                </a:solidFill>
                <a:latin typeface="SolaimanLipi" panose="02000500020000020004" pitchFamily="2" charset="0"/>
                <a:cs typeface="SolaimanLipi" panose="02000500020000020004" pitchFamily="2" charset="0"/>
              </a:rPr>
              <a:t>রিকোয়েষ্ট</a:t>
            </a:r>
            <a:r>
              <a:rPr lang="en-US" sz="3000" b="1" dirty="0">
                <a:solidFill>
                  <a:srgbClr val="FF0000"/>
                </a:solidFill>
                <a:latin typeface="SolaimanLipi" panose="02000500020000020004" pitchFamily="2" charset="0"/>
                <a:cs typeface="SolaimanLipi" panose="02000500020000020004" pitchFamily="2" charset="0"/>
              </a:rPr>
              <a:t> </a:t>
            </a:r>
          </a:p>
        </p:txBody>
      </p:sp>
      <p:sp>
        <p:nvSpPr>
          <p:cNvPr id="16" name="TextBox 15"/>
          <p:cNvSpPr txBox="1"/>
          <p:nvPr/>
        </p:nvSpPr>
        <p:spPr>
          <a:xfrm rot="19538838">
            <a:off x="5379943" y="3211970"/>
            <a:ext cx="3810083" cy="553998"/>
          </a:xfrm>
          <a:prstGeom prst="rect">
            <a:avLst/>
          </a:prstGeom>
          <a:noFill/>
        </p:spPr>
        <p:txBody>
          <a:bodyPr wrap="square" rtlCol="0">
            <a:spAutoFit/>
          </a:bodyPr>
          <a:lstStyle/>
          <a:p>
            <a:pPr algn="ctr"/>
            <a:r>
              <a:rPr lang="en-US" sz="3000" b="1" dirty="0" err="1">
                <a:solidFill>
                  <a:srgbClr val="FF0000"/>
                </a:solidFill>
                <a:latin typeface="SolaimanLipi" panose="02000500020000020004" pitchFamily="2" charset="0"/>
                <a:cs typeface="SolaimanLipi" panose="02000500020000020004" pitchFamily="2" charset="0"/>
              </a:rPr>
              <a:t>সার্ভার</a:t>
            </a:r>
            <a:r>
              <a:rPr lang="en-US" sz="3000" b="1" dirty="0">
                <a:solidFill>
                  <a:srgbClr val="FF0000"/>
                </a:solidFill>
                <a:latin typeface="SolaimanLipi" panose="02000500020000020004" pitchFamily="2" charset="0"/>
                <a:cs typeface="SolaimanLipi" panose="02000500020000020004" pitchFamily="2" charset="0"/>
              </a:rPr>
              <a:t> </a:t>
            </a:r>
            <a:r>
              <a:rPr lang="en-US" sz="3000" b="1" dirty="0" err="1">
                <a:solidFill>
                  <a:srgbClr val="FF0000"/>
                </a:solidFill>
                <a:latin typeface="SolaimanLipi" panose="02000500020000020004" pitchFamily="2" charset="0"/>
                <a:cs typeface="SolaimanLipi" panose="02000500020000020004" pitchFamily="2" charset="0"/>
              </a:rPr>
              <a:t>রেসপন্স</a:t>
            </a:r>
            <a:endParaRPr lang="en-US" sz="3000" b="1" dirty="0">
              <a:solidFill>
                <a:srgbClr val="FF0000"/>
              </a:solidFill>
              <a:latin typeface="SolaimanLipi" panose="02000500020000020004" pitchFamily="2" charset="0"/>
              <a:cs typeface="SolaimanLipi" panose="02000500020000020004" pitchFamily="2" charset="0"/>
            </a:endParaRPr>
          </a:p>
        </p:txBody>
      </p:sp>
      <p:pic>
        <p:nvPicPr>
          <p:cNvPr id="12" name="Picture 11"/>
          <p:cNvPicPr>
            <a:picLocks noChangeAspect="1"/>
          </p:cNvPicPr>
          <p:nvPr/>
        </p:nvPicPr>
        <p:blipFill rotWithShape="1">
          <a:blip r:embed="rId5" cstate="print"/>
          <a:srcRect l="14249" t="12363" r="15371" b="4665"/>
          <a:stretch/>
        </p:blipFill>
        <p:spPr>
          <a:xfrm>
            <a:off x="981692" y="2810719"/>
            <a:ext cx="2852601" cy="1835755"/>
          </a:xfrm>
          <a:prstGeom prst="rect">
            <a:avLst/>
          </a:prstGeom>
        </p:spPr>
      </p:pic>
      <p:pic>
        <p:nvPicPr>
          <p:cNvPr id="3" name="Picture 2">
            <a:extLst>
              <a:ext uri="{FF2B5EF4-FFF2-40B4-BE49-F238E27FC236}">
                <a16:creationId xmlns:a16="http://schemas.microsoft.com/office/drawing/2014/main" id="{435FEE74-2168-4221-A426-83C2F8C9BE62}"/>
              </a:ext>
            </a:extLst>
          </p:cNvPr>
          <p:cNvPicPr>
            <a:picLocks noChangeAspect="1"/>
          </p:cNvPicPr>
          <p:nvPr/>
        </p:nvPicPr>
        <p:blipFill>
          <a:blip r:embed="rId6"/>
          <a:stretch>
            <a:fillRect/>
          </a:stretch>
        </p:blipFill>
        <p:spPr>
          <a:xfrm>
            <a:off x="880875" y="5397382"/>
            <a:ext cx="3816427" cy="1249788"/>
          </a:xfrm>
          <a:prstGeom prst="rect">
            <a:avLst/>
          </a:prstGeom>
        </p:spPr>
      </p:pic>
    </p:spTree>
    <p:extLst>
      <p:ext uri="{BB962C8B-B14F-4D97-AF65-F5344CB8AC3E}">
        <p14:creationId xmlns:p14="http://schemas.microsoft.com/office/powerpoint/2010/main" val="356289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childTnLst>
                          </p:cTn>
                        </p:par>
                        <p:par>
                          <p:cTn id="11" fill="hold">
                            <p:stCondLst>
                              <p:cond delay="1500"/>
                            </p:stCondLst>
                            <p:childTnLst>
                              <p:par>
                                <p:cTn id="12" presetID="18" presetClass="exit" presetSubtype="12" fill="hold" grpId="1" nodeType="afterEffect">
                                  <p:stCondLst>
                                    <p:cond delay="0"/>
                                  </p:stCondLst>
                                  <p:childTnLst>
                                    <p:animEffect transition="out" filter="strips(downLeft)">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2000"/>
                            </p:stCondLst>
                            <p:childTnLst>
                              <p:par>
                                <p:cTn id="16" presetID="14" presetClass="entr" presetSubtype="10" repeatCount="4000" fill="hold" grpId="2"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400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4000"/>
                            </p:stCondLst>
                            <p:childTnLst>
                              <p:par>
                                <p:cTn id="23" presetID="42" presetClass="path" presetSubtype="0" accel="50000" decel="50000" fill="hold" grpId="1" nodeType="afterEffect">
                                  <p:stCondLst>
                                    <p:cond delay="0"/>
                                  </p:stCondLst>
                                  <p:childTnLst>
                                    <p:animMotion origin="layout" path="M -1.45833E-6 -0.00625 L 0.32266 -0.37013 " pathEditMode="relative" rAng="0" ptsTypes="AA">
                                      <p:cBhvr>
                                        <p:cTn id="24" dur="2000" fill="hold"/>
                                        <p:tgtEl>
                                          <p:spTgt spid="10"/>
                                        </p:tgtEl>
                                        <p:attrNameLst>
                                          <p:attrName>ppt_x</p:attrName>
                                          <p:attrName>ppt_y</p:attrName>
                                        </p:attrNameLst>
                                      </p:cBhvr>
                                      <p:rCtr x="16133" y="-18194"/>
                                    </p:animMotion>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4" presetClass="path" presetSubtype="0" accel="50000" decel="50000" fill="hold" grpId="2" nodeType="clickEffect">
                                  <p:stCondLst>
                                    <p:cond delay="0"/>
                                  </p:stCondLst>
                                  <p:childTnLst>
                                    <p:animMotion origin="layout" path="M 0.64037 -0.30486 L 0.50274 -0.10995 C 0.47435 -0.06805 0.42761 -0.02638 0.3763 0.0044 C 0.31797 0.04028 0.26901 0.05718 0.2319 0.0551 L 0.05638 0.05394 " pathEditMode="relative" rAng="9660000" ptsTypes="AAAAA">
                                      <p:cBhvr>
                                        <p:cTn id="31" dur="2000" fill="hold"/>
                                        <p:tgtEl>
                                          <p:spTgt spid="10"/>
                                        </p:tgtEl>
                                        <p:attrNameLst>
                                          <p:attrName>ppt_x</p:attrName>
                                          <p:attrName>ppt_y</p:attrName>
                                        </p:attrNameLst>
                                      </p:cBhvr>
                                      <p:rCtr x="-27930" y="24491"/>
                                    </p:animMotion>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p:stCondLst>
                              <p:cond delay="2000"/>
                            </p:stCondLst>
                            <p:childTnLst>
                              <p:par>
                                <p:cTn id="36" presetID="6" presetClass="entr" presetSubtype="16"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8" grpId="0" animBg="1"/>
      <p:bldP spid="8" grpId="1" animBg="1"/>
      <p:bldP spid="8" grpId="2" animBg="1"/>
      <p:bldP spid="9"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 protocol"/>
          <p:cNvPicPr>
            <a:picLocks noChangeAspect="1" noChangeArrowheads="1"/>
          </p:cNvPicPr>
          <p:nvPr/>
        </p:nvPicPr>
        <p:blipFill rotWithShape="1">
          <a:blip r:embed="rId2">
            <a:extLst>
              <a:ext uri="{28A0092B-C50C-407E-A947-70E740481C1C}">
                <a14:useLocalDpi xmlns:a14="http://schemas.microsoft.com/office/drawing/2010/main" val="0"/>
              </a:ext>
            </a:extLst>
          </a:blip>
          <a:srcRect t="10164" b="11699"/>
          <a:stretch/>
        </p:blipFill>
        <p:spPr bwMode="auto">
          <a:xfrm>
            <a:off x="6997147" y="1391477"/>
            <a:ext cx="4842577" cy="326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53706" y="315606"/>
            <a:ext cx="9998658" cy="1569660"/>
          </a:xfrm>
          <a:prstGeom prst="rect">
            <a:avLst/>
          </a:prstGeom>
        </p:spPr>
        <p:txBody>
          <a:bodyPr wrap="square">
            <a:spAutoFit/>
          </a:bodyPr>
          <a:lstStyle/>
          <a:p>
            <a:r>
              <a:rPr lang="en-US" sz="3200" b="1" dirty="0" err="1">
                <a:solidFill>
                  <a:srgbClr val="00B050"/>
                </a:solidFill>
                <a:latin typeface="SolaimanLipi" panose="02000500020000020004" pitchFamily="2" charset="0"/>
                <a:cs typeface="SolaimanLipi" panose="02000500020000020004" pitchFamily="2" charset="0"/>
              </a:rPr>
              <a:t>তাহলে</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এবার</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বলতো</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ইউজারের</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রিকোয়েষ্ট</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সার্ভারে</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নিয়ে</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যায়</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এবং</a:t>
            </a:r>
            <a:r>
              <a:rPr lang="en-US" sz="3200" b="1" dirty="0">
                <a:solidFill>
                  <a:srgbClr val="00B050"/>
                </a:solidFill>
                <a:latin typeface="SolaimanLipi" panose="02000500020000020004" pitchFamily="2" charset="0"/>
                <a:cs typeface="SolaimanLipi" panose="02000500020000020004" pitchFamily="2" charset="0"/>
              </a:rPr>
              <a:t> </a:t>
            </a:r>
          </a:p>
          <a:p>
            <a:r>
              <a:rPr lang="en-US" sz="3200" b="1" dirty="0" err="1">
                <a:solidFill>
                  <a:srgbClr val="00B050"/>
                </a:solidFill>
                <a:latin typeface="SolaimanLipi" panose="02000500020000020004" pitchFamily="2" charset="0"/>
                <a:cs typeface="SolaimanLipi" panose="02000500020000020004" pitchFamily="2" charset="0"/>
              </a:rPr>
              <a:t>সার্ভারের</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রেসপন্স</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আবার</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ইউজারের</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কাছে</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নিয়ে</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আসে</a:t>
            </a:r>
            <a:r>
              <a:rPr lang="en-US" sz="3200" b="1" dirty="0">
                <a:solidFill>
                  <a:srgbClr val="00B050"/>
                </a:solidFill>
                <a:latin typeface="SolaimanLipi" panose="02000500020000020004" pitchFamily="2" charset="0"/>
                <a:cs typeface="SolaimanLipi" panose="02000500020000020004" pitchFamily="2" charset="0"/>
              </a:rPr>
              <a:t> </a:t>
            </a:r>
          </a:p>
          <a:p>
            <a:r>
              <a:rPr lang="en-US" sz="3200" b="1" dirty="0" err="1">
                <a:solidFill>
                  <a:srgbClr val="00B050"/>
                </a:solidFill>
                <a:latin typeface="SolaimanLipi" panose="02000500020000020004" pitchFamily="2" charset="0"/>
                <a:cs typeface="SolaimanLipi" panose="02000500020000020004" pitchFamily="2" charset="0"/>
              </a:rPr>
              <a:t>মুলত</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কে</a:t>
            </a:r>
            <a:r>
              <a:rPr lang="en-US" sz="3200" b="1" dirty="0">
                <a:solidFill>
                  <a:srgbClr val="00B050"/>
                </a:solidFill>
                <a:latin typeface="SolaimanLipi" panose="02000500020000020004" pitchFamily="2" charset="0"/>
                <a:cs typeface="SolaimanLipi" panose="02000500020000020004" pitchFamily="2" charset="0"/>
              </a:rPr>
              <a:t>?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623"/>
          <a:stretch/>
        </p:blipFill>
        <p:spPr>
          <a:xfrm>
            <a:off x="1952961" y="3239969"/>
            <a:ext cx="4214862" cy="2239991"/>
          </a:xfrm>
          <a:prstGeom prst="rect">
            <a:avLst/>
          </a:prstGeom>
        </p:spPr>
      </p:pic>
    </p:spTree>
    <p:extLst>
      <p:ext uri="{BB962C8B-B14F-4D97-AF65-F5344CB8AC3E}">
        <p14:creationId xmlns:p14="http://schemas.microsoft.com/office/powerpoint/2010/main" val="38038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8030" y="4384608"/>
            <a:ext cx="10915425"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500" b="1" dirty="0">
                <a:solidFill>
                  <a:srgbClr val="002060"/>
                </a:solidFill>
                <a:latin typeface="SolaimanLipi" panose="02000500020000020004" pitchFamily="2" charset="0"/>
                <a:cs typeface="SolaimanLipi" panose="02000500020000020004" pitchFamily="2" charset="0"/>
              </a:rPr>
              <a:t>যে </a:t>
            </a:r>
            <a:r>
              <a:rPr lang="en-US" sz="3500" b="1" dirty="0" err="1">
                <a:solidFill>
                  <a:srgbClr val="002060"/>
                </a:solidFill>
                <a:latin typeface="SolaimanLipi" panose="02000500020000020004" pitchFamily="2" charset="0"/>
                <a:cs typeface="SolaimanLipi" panose="02000500020000020004" pitchFamily="2" charset="0"/>
              </a:rPr>
              <a:t>কম্পিউটার</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থেকে</a:t>
            </a:r>
            <a:r>
              <a:rPr lang="en-US" sz="3500" b="1" dirty="0">
                <a:solidFill>
                  <a:srgbClr val="002060"/>
                </a:solidFill>
                <a:latin typeface="SolaimanLipi" panose="02000500020000020004" pitchFamily="2" charset="0"/>
                <a:cs typeface="SolaimanLipi" panose="02000500020000020004" pitchFamily="2" charset="0"/>
              </a:rPr>
              <a:t> আমরা </a:t>
            </a:r>
            <a:r>
              <a:rPr lang="en-US" sz="3500" b="1" dirty="0" err="1">
                <a:solidFill>
                  <a:srgbClr val="002060"/>
                </a:solidFill>
                <a:latin typeface="SolaimanLipi" panose="02000500020000020004" pitchFamily="2" charset="0"/>
                <a:cs typeface="SolaimanLipi" panose="02000500020000020004" pitchFamily="2" charset="0"/>
              </a:rPr>
              <a:t>ওয়েব</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পেইজ</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ব্রাউজ</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করি</a:t>
            </a:r>
            <a:r>
              <a:rPr lang="en-US" sz="3500" b="1" dirty="0">
                <a:solidFill>
                  <a:srgbClr val="002060"/>
                </a:solidFill>
                <a:latin typeface="SolaimanLipi" panose="02000500020000020004" pitchFamily="2" charset="0"/>
                <a:cs typeface="SolaimanLipi" panose="02000500020000020004" pitchFamily="2" charset="0"/>
              </a:rPr>
              <a:t> তাই </a:t>
            </a:r>
            <a:r>
              <a:rPr lang="en-US" sz="3500" b="1" dirty="0" err="1">
                <a:solidFill>
                  <a:srgbClr val="FF0000"/>
                </a:solidFill>
                <a:latin typeface="SolaimanLipi" panose="02000500020000020004" pitchFamily="2" charset="0"/>
                <a:cs typeface="SolaimanLipi" panose="02000500020000020004" pitchFamily="2" charset="0"/>
              </a:rPr>
              <a:t>ক্লায়েন্ট</a:t>
            </a:r>
            <a:r>
              <a:rPr lang="en-US" sz="3500" b="1" dirty="0">
                <a:solidFill>
                  <a:srgbClr val="FF0000"/>
                </a:solidFill>
                <a:latin typeface="SolaimanLipi" panose="02000500020000020004" pitchFamily="2" charset="0"/>
                <a:cs typeface="SolaimanLipi" panose="02000500020000020004" pitchFamily="2" charset="0"/>
              </a:rPr>
              <a:t>। </a:t>
            </a:r>
            <a:r>
              <a:rPr lang="en-US" sz="3500" b="1" dirty="0" err="1">
                <a:solidFill>
                  <a:srgbClr val="FF0000"/>
                </a:solidFill>
                <a:latin typeface="SolaimanLipi" panose="02000500020000020004" pitchFamily="2" charset="0"/>
                <a:cs typeface="SolaimanLipi" panose="02000500020000020004" pitchFamily="2" charset="0"/>
              </a:rPr>
              <a:t>কম্পিউটার</a:t>
            </a:r>
            <a:r>
              <a:rPr lang="en-US" sz="3500" b="1" dirty="0">
                <a:solidFill>
                  <a:srgbClr val="002060"/>
                </a:solidFill>
                <a:latin typeface="SolaimanLipi" panose="02000500020000020004" pitchFamily="2" charset="0"/>
                <a:cs typeface="SolaimanLipi" panose="02000500020000020004" pitchFamily="2" charset="0"/>
              </a:rPr>
              <a:t>।</a:t>
            </a:r>
          </a:p>
        </p:txBody>
      </p:sp>
      <p:sp>
        <p:nvSpPr>
          <p:cNvPr id="6" name="AutoShape 8"/>
          <p:cNvSpPr>
            <a:spLocks noChangeArrowheads="1"/>
          </p:cNvSpPr>
          <p:nvPr/>
        </p:nvSpPr>
        <p:spPr bwMode="auto">
          <a:xfrm>
            <a:off x="1087609" y="3519697"/>
            <a:ext cx="9414135" cy="69826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lIns="91418" tIns="45710" rIns="91418" bIns="45710" anchor="ctr"/>
          <a:lstStyle/>
          <a:p>
            <a:pPr algn="just"/>
            <a:r>
              <a:rPr lang="en-US" sz="4500" b="1" dirty="0" err="1">
                <a:solidFill>
                  <a:srgbClr val="FF0000"/>
                </a:solidFill>
                <a:latin typeface="SolaimanLipi" panose="02000500020000020004" pitchFamily="2" charset="0"/>
                <a:cs typeface="SolaimanLipi" panose="02000500020000020004" pitchFamily="2" charset="0"/>
              </a:rPr>
              <a:t>ক্লায়েন্ট</a:t>
            </a:r>
            <a:r>
              <a:rPr lang="en-US" sz="4500" b="1" dirty="0">
                <a:solidFill>
                  <a:srgbClr val="FF0000"/>
                </a:solidFill>
                <a:latin typeface="SolaimanLipi" panose="02000500020000020004" pitchFamily="2" charset="0"/>
                <a:cs typeface="SolaimanLipi" panose="02000500020000020004" pitchFamily="2" charset="0"/>
              </a:rPr>
              <a:t> </a:t>
            </a:r>
            <a:r>
              <a:rPr lang="en-US" sz="4500" b="1" dirty="0" err="1">
                <a:solidFill>
                  <a:srgbClr val="FF0000"/>
                </a:solidFill>
                <a:latin typeface="SolaimanLipi" panose="02000500020000020004" pitchFamily="2" charset="0"/>
                <a:cs typeface="SolaimanLipi" panose="02000500020000020004" pitchFamily="2" charset="0"/>
              </a:rPr>
              <a:t>কম্পিউটার</a:t>
            </a:r>
            <a:r>
              <a:rPr lang="en-US" sz="4500" b="1" dirty="0">
                <a:solidFill>
                  <a:srgbClr val="FF0000"/>
                </a:solidFill>
                <a:latin typeface="SolaimanLipi" panose="02000500020000020004" pitchFamily="2" charset="0"/>
                <a:cs typeface="SolaimanLipi" panose="02000500020000020004" pitchFamily="2" charset="0"/>
              </a:rPr>
              <a:t> </a:t>
            </a:r>
            <a:r>
              <a:rPr lang="en-US" sz="4500" b="1" dirty="0" err="1">
                <a:solidFill>
                  <a:srgbClr val="FF0000"/>
                </a:solidFill>
                <a:latin typeface="SolaimanLipi" panose="02000500020000020004" pitchFamily="2" charset="0"/>
                <a:cs typeface="SolaimanLipi" panose="02000500020000020004" pitchFamily="2" charset="0"/>
              </a:rPr>
              <a:t>কী</a:t>
            </a:r>
            <a:r>
              <a:rPr lang="en-US" sz="4800" spc="-150" dirty="0">
                <a:latin typeface="NikoshBAN" pitchFamily="2" charset="0"/>
                <a:cs typeface="NikoshBAN" pitchFamily="2" charset="0"/>
              </a:rPr>
              <a:t>?</a:t>
            </a:r>
            <a:endParaRPr lang="en-US" sz="4800" dirty="0">
              <a:latin typeface="NikoshBAN" panose="02000000000000000000" pitchFamily="2" charset="0"/>
              <a:cs typeface="NikoshBAN" panose="02000000000000000000" pitchFamily="2" charset="0"/>
            </a:endParaRPr>
          </a:p>
        </p:txBody>
      </p:sp>
      <p:sp>
        <p:nvSpPr>
          <p:cNvPr id="9" name="AutoShape 8"/>
          <p:cNvSpPr>
            <a:spLocks noChangeArrowheads="1"/>
          </p:cNvSpPr>
          <p:nvPr/>
        </p:nvSpPr>
        <p:spPr bwMode="auto">
          <a:xfrm>
            <a:off x="1138029" y="5055238"/>
            <a:ext cx="9363716" cy="698268"/>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lIns="91418" tIns="45710" rIns="91418" bIns="45710" anchor="ctr"/>
          <a:lstStyle/>
          <a:p>
            <a:pPr algn="just"/>
            <a:r>
              <a:rPr lang="en-US" sz="4500" b="1" dirty="0" err="1">
                <a:solidFill>
                  <a:srgbClr val="FF0000"/>
                </a:solidFill>
                <a:latin typeface="SolaimanLipi" panose="02000500020000020004" pitchFamily="2" charset="0"/>
                <a:cs typeface="SolaimanLipi" panose="02000500020000020004" pitchFamily="2" charset="0"/>
              </a:rPr>
              <a:t>সার্ভার</a:t>
            </a:r>
            <a:r>
              <a:rPr lang="en-US" sz="4500" b="1" dirty="0">
                <a:solidFill>
                  <a:srgbClr val="FF0000"/>
                </a:solidFill>
                <a:latin typeface="SolaimanLipi" panose="02000500020000020004" pitchFamily="2" charset="0"/>
                <a:cs typeface="SolaimanLipi" panose="02000500020000020004" pitchFamily="2" charset="0"/>
              </a:rPr>
              <a:t> </a:t>
            </a:r>
            <a:r>
              <a:rPr lang="en-US" sz="4500" b="1" dirty="0" err="1">
                <a:solidFill>
                  <a:srgbClr val="FF0000"/>
                </a:solidFill>
                <a:latin typeface="SolaimanLipi" panose="02000500020000020004" pitchFamily="2" charset="0"/>
                <a:cs typeface="SolaimanLipi" panose="02000500020000020004" pitchFamily="2" charset="0"/>
              </a:rPr>
              <a:t>কম্পিউটার</a:t>
            </a:r>
            <a:r>
              <a:rPr lang="en-US" sz="4500" b="1" dirty="0">
                <a:solidFill>
                  <a:srgbClr val="FF0000"/>
                </a:solidFill>
                <a:latin typeface="SolaimanLipi" panose="02000500020000020004" pitchFamily="2" charset="0"/>
                <a:cs typeface="SolaimanLipi" panose="02000500020000020004" pitchFamily="2" charset="0"/>
              </a:rPr>
              <a:t> </a:t>
            </a:r>
            <a:r>
              <a:rPr lang="en-US" sz="4500" b="1" dirty="0" err="1">
                <a:solidFill>
                  <a:srgbClr val="FF0000"/>
                </a:solidFill>
                <a:latin typeface="SolaimanLipi" panose="02000500020000020004" pitchFamily="2" charset="0"/>
                <a:cs typeface="SolaimanLipi" panose="02000500020000020004" pitchFamily="2" charset="0"/>
              </a:rPr>
              <a:t>কী</a:t>
            </a:r>
            <a:r>
              <a:rPr lang="en-US" sz="4500" b="1" dirty="0">
                <a:solidFill>
                  <a:srgbClr val="FF0000"/>
                </a:solidFill>
                <a:latin typeface="SolaimanLipi" panose="02000500020000020004" pitchFamily="2" charset="0"/>
                <a:cs typeface="SolaimanLipi" panose="02000500020000020004" pitchFamily="2" charset="0"/>
              </a:rPr>
              <a:t>?</a:t>
            </a:r>
          </a:p>
        </p:txBody>
      </p:sp>
      <p:sp>
        <p:nvSpPr>
          <p:cNvPr id="11" name="Rectangle 10"/>
          <p:cNvSpPr/>
          <p:nvPr/>
        </p:nvSpPr>
        <p:spPr>
          <a:xfrm>
            <a:off x="1138030" y="5801547"/>
            <a:ext cx="1105397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err="1">
                <a:solidFill>
                  <a:srgbClr val="002060"/>
                </a:solidFill>
                <a:latin typeface="SolaimanLipi" panose="02000500020000020004" pitchFamily="2" charset="0"/>
                <a:cs typeface="SolaimanLipi" panose="02000500020000020004" pitchFamily="2" charset="0"/>
              </a:rPr>
              <a:t>ওয়েব</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পেইজ</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বা</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ওয়েবসাইট</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যে</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সার্ভারে</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সংরক্ষিত</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থাকে</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তাকে</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বলা</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হয়</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ওয়েব</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FF0000"/>
                </a:solidFill>
                <a:latin typeface="SolaimanLipi" panose="02000500020000020004" pitchFamily="2" charset="0"/>
                <a:cs typeface="SolaimanLipi" panose="02000500020000020004" pitchFamily="2" charset="0"/>
              </a:rPr>
              <a:t>সার্ভার</a:t>
            </a:r>
            <a:r>
              <a:rPr lang="en-US" sz="3200" b="1" dirty="0">
                <a:solidFill>
                  <a:srgbClr val="002060"/>
                </a:solidFill>
                <a:latin typeface="SolaimanLipi" panose="02000500020000020004" pitchFamily="2" charset="0"/>
                <a:cs typeface="SolaimanLipi" panose="02000500020000020004" pitchFamily="2" charset="0"/>
              </a:rPr>
              <a:t>। </a:t>
            </a:r>
          </a:p>
        </p:txBody>
      </p:sp>
      <p:pic>
        <p:nvPicPr>
          <p:cNvPr id="4098" name="Picture 2" descr="Client-server-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53" y="0"/>
            <a:ext cx="7090519" cy="308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8312727" y="1933303"/>
            <a:ext cx="3740728" cy="646331"/>
          </a:xfrm>
          <a:prstGeom prst="rect">
            <a:avLst/>
          </a:prstGeom>
          <a:solidFill>
            <a:srgbClr val="FFFF00"/>
          </a:solidFill>
        </p:spPr>
        <p:txBody>
          <a:bodyPr wrap="square" rtlCol="0">
            <a:spAutoFit/>
          </a:bodyPr>
          <a:lstStyle/>
          <a:p>
            <a:r>
              <a:rPr lang="en-US" sz="3600" b="1" dirty="0" err="1">
                <a:solidFill>
                  <a:srgbClr val="FF0000"/>
                </a:solidFill>
                <a:latin typeface="SolaimanLipi" panose="02000500020000020004" pitchFamily="2" charset="0"/>
                <a:cs typeface="SolaimanLipi" panose="02000500020000020004" pitchFamily="2" charset="0"/>
              </a:rPr>
              <a:t>ছবিটি</a:t>
            </a:r>
            <a:r>
              <a:rPr lang="en-US" sz="3600" b="1" dirty="0">
                <a:solidFill>
                  <a:srgbClr val="FF0000"/>
                </a:solidFill>
                <a:latin typeface="SolaimanLipi" panose="02000500020000020004" pitchFamily="2" charset="0"/>
                <a:cs typeface="SolaimanLipi" panose="02000500020000020004" pitchFamily="2" charset="0"/>
              </a:rPr>
              <a:t> </a:t>
            </a:r>
            <a:r>
              <a:rPr lang="en-US" sz="3600" b="1" dirty="0" err="1">
                <a:solidFill>
                  <a:srgbClr val="FF0000"/>
                </a:solidFill>
                <a:latin typeface="SolaimanLipi" panose="02000500020000020004" pitchFamily="2" charset="0"/>
                <a:cs typeface="SolaimanLipi" panose="02000500020000020004" pitchFamily="2" charset="0"/>
              </a:rPr>
              <a:t>লক্ষ</a:t>
            </a:r>
            <a:r>
              <a:rPr lang="en-US" sz="3600" b="1" dirty="0">
                <a:solidFill>
                  <a:srgbClr val="FF0000"/>
                </a:solidFill>
                <a:latin typeface="SolaimanLipi" panose="02000500020000020004" pitchFamily="2" charset="0"/>
                <a:cs typeface="SolaimanLipi" panose="02000500020000020004" pitchFamily="2" charset="0"/>
              </a:rPr>
              <a:t> </a:t>
            </a:r>
            <a:r>
              <a:rPr lang="en-US" sz="3600" b="1" dirty="0" err="1">
                <a:solidFill>
                  <a:srgbClr val="FF0000"/>
                </a:solidFill>
                <a:latin typeface="SolaimanLipi" panose="02000500020000020004" pitchFamily="2" charset="0"/>
                <a:cs typeface="SolaimanLipi" panose="02000500020000020004" pitchFamily="2" charset="0"/>
              </a:rPr>
              <a:t>করি</a:t>
            </a:r>
            <a:endParaRPr lang="en-US" sz="36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15334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6833" y="432538"/>
            <a:ext cx="7283275" cy="707886"/>
          </a:xfrm>
          <a:prstGeom prst="rect">
            <a:avLst/>
          </a:prstGeom>
        </p:spPr>
        <p:txBody>
          <a:bodyPr wrap="square">
            <a:spAutoFit/>
          </a:bodyPr>
          <a:lstStyle/>
          <a:p>
            <a:pPr lvl="0"/>
            <a:r>
              <a:rPr lang="bn-BD" sz="4000" b="1" dirty="0">
                <a:solidFill>
                  <a:srgbClr val="FF0000"/>
                </a:solidFill>
                <a:latin typeface="SolaimanLipi" panose="02000500020000020004" pitchFamily="2" charset="0"/>
                <a:cs typeface="SolaimanLipi" panose="02000500020000020004" pitchFamily="2" charset="0"/>
              </a:rPr>
              <a:t>আইপি অ্যাড্রেস</a:t>
            </a:r>
            <a:r>
              <a:rPr lang="en-US" sz="4000" b="1" dirty="0">
                <a:solidFill>
                  <a:srgbClr val="FF0000"/>
                </a:solidFill>
                <a:latin typeface="SolaimanLipi" panose="02000500020000020004" pitchFamily="2" charset="0"/>
                <a:cs typeface="SolaimanLipi" panose="02000500020000020004" pitchFamily="2" charset="0"/>
              </a:rPr>
              <a:t> </a:t>
            </a:r>
            <a:r>
              <a:rPr lang="bn-IN" sz="4000" b="1" dirty="0">
                <a:solidFill>
                  <a:srgbClr val="FF0000"/>
                </a:solidFill>
                <a:latin typeface="SolaimanLipi" panose="02000500020000020004" pitchFamily="2" charset="0"/>
                <a:cs typeface="SolaimanLipi" panose="02000500020000020004" pitchFamily="2" charset="0"/>
              </a:rPr>
              <a:t>কী</a:t>
            </a:r>
            <a:r>
              <a:rPr lang="bn-BD" sz="4000" b="1" dirty="0">
                <a:solidFill>
                  <a:srgbClr val="FF0000"/>
                </a:solidFill>
                <a:latin typeface="SolaimanLipi" panose="02000500020000020004" pitchFamily="2" charset="0"/>
                <a:cs typeface="SolaimanLipi" panose="02000500020000020004" pitchFamily="2" charset="0"/>
              </a:rPr>
              <a:t> ?</a:t>
            </a:r>
            <a:r>
              <a:rPr lang="en-US" sz="4000" b="1" dirty="0">
                <a:solidFill>
                  <a:srgbClr val="FF0000"/>
                </a:solidFill>
                <a:latin typeface="SolaimanLipi" panose="02000500020000020004" pitchFamily="2" charset="0"/>
                <a:cs typeface="SolaimanLipi" panose="02000500020000020004" pitchFamily="2" charset="0"/>
              </a:rPr>
              <a:t> </a:t>
            </a:r>
            <a:r>
              <a:rPr lang="bn-BD" sz="4000" b="1" dirty="0">
                <a:solidFill>
                  <a:srgbClr val="FF0000"/>
                </a:solidFill>
                <a:latin typeface="SolaimanLipi" panose="02000500020000020004" pitchFamily="2" charset="0"/>
                <a:cs typeface="SolaimanLipi" panose="02000500020000020004" pitchFamily="2" charset="0"/>
              </a:rPr>
              <a:t> </a:t>
            </a:r>
            <a:endParaRPr lang="en-US" sz="4000" b="1" dirty="0">
              <a:solidFill>
                <a:srgbClr val="FF0000"/>
              </a:solidFill>
              <a:latin typeface="SolaimanLipi" panose="02000500020000020004" pitchFamily="2" charset="0"/>
              <a:cs typeface="SolaimanLipi" panose="02000500020000020004" pitchFamily="2" charset="0"/>
            </a:endParaRPr>
          </a:p>
        </p:txBody>
      </p:sp>
      <p:sp>
        <p:nvSpPr>
          <p:cNvPr id="8" name="Rectangle 7"/>
          <p:cNvSpPr/>
          <p:nvPr/>
        </p:nvSpPr>
        <p:spPr>
          <a:xfrm>
            <a:off x="516834" y="1300760"/>
            <a:ext cx="10999303" cy="2708434"/>
          </a:xfrm>
          <a:prstGeom prst="rect">
            <a:avLst/>
          </a:prstGeom>
        </p:spPr>
        <p:txBody>
          <a:bodyPr wrap="square">
            <a:spAutoFit/>
          </a:bodyPr>
          <a:lstStyle/>
          <a:p>
            <a:pPr lvl="0" algn="just"/>
            <a:r>
              <a:rPr lang="bn-BD" sz="3400" dirty="0">
                <a:solidFill>
                  <a:srgbClr val="002060"/>
                </a:solidFill>
                <a:latin typeface="SolaimanLipi" panose="02000500020000020004" pitchFamily="2" charset="0"/>
                <a:cs typeface="SolaimanLipi" panose="02000500020000020004" pitchFamily="2" charset="0"/>
              </a:rPr>
              <a:t>বিশ্বের প্রতিটি মানুষের নিজের পরিচয়ের জন্য একটি সুনির্দিষ্ট নাম আছে। এক নামে এক গ্রামে বা দেশে একাধিক লোক থাকতে পারে, কিন্তু প্রত্যেক মানুষের জন্যই আলাদা-আলাদা ঠিকানা থাকে। টেলিফোনের ক্ষেত্রে প্রতিটি ফোন সেটের জন্য যেমন একটি নম্বর আছে তেমনি ইন্টারনেটে প্রতিটি কম্পিউটারের জন্য একটি আইডিন্টিটি থাকে যা আইপি </a:t>
            </a:r>
            <a:r>
              <a:rPr lang="bn-BD" sz="3400" dirty="0">
                <a:solidFill>
                  <a:srgbClr val="002060"/>
                </a:solidFill>
                <a:latin typeface="Times New Roman" panose="02020603050405020304" pitchFamily="18" charset="0"/>
                <a:cs typeface="SolaimanLipi" panose="02000500020000020004" pitchFamily="2" charset="0"/>
              </a:rPr>
              <a:t>(</a:t>
            </a:r>
            <a:r>
              <a:rPr lang="en-US" sz="3400" dirty="0">
                <a:solidFill>
                  <a:srgbClr val="002060"/>
                </a:solidFill>
                <a:latin typeface="Times New Roman" panose="02020603050405020304" pitchFamily="18" charset="0"/>
                <a:cs typeface="Times New Roman" panose="02020603050405020304" pitchFamily="18" charset="0"/>
              </a:rPr>
              <a:t>Internet protocol</a:t>
            </a:r>
            <a:r>
              <a:rPr lang="bn-BD" sz="3400" dirty="0">
                <a:solidFill>
                  <a:srgbClr val="002060"/>
                </a:solidFill>
                <a:latin typeface="SolaimanLipi" panose="02000500020000020004" pitchFamily="2" charset="0"/>
                <a:cs typeface="SolaimanLipi" panose="02000500020000020004" pitchFamily="2" charset="0"/>
              </a:rPr>
              <a:t>) অ্যাড্রেস</a:t>
            </a:r>
            <a:r>
              <a:rPr lang="en-US" sz="3400" dirty="0">
                <a:solidFill>
                  <a:srgbClr val="002060"/>
                </a:solidFill>
                <a:latin typeface="SolaimanLipi" panose="02000500020000020004" pitchFamily="2" charset="0"/>
                <a:cs typeface="SolaimanLipi" panose="02000500020000020004" pitchFamily="2" charset="0"/>
              </a:rPr>
              <a:t> </a:t>
            </a:r>
            <a:r>
              <a:rPr lang="bn-BD" sz="3400" dirty="0">
                <a:solidFill>
                  <a:srgbClr val="002060"/>
                </a:solidFill>
                <a:latin typeface="SolaimanLipi" panose="02000500020000020004" pitchFamily="2" charset="0"/>
                <a:cs typeface="SolaimanLipi" panose="02000500020000020004" pitchFamily="2" charset="0"/>
              </a:rPr>
              <a:t> নামে পরিচিত। </a:t>
            </a:r>
          </a:p>
        </p:txBody>
      </p:sp>
      <p:sp>
        <p:nvSpPr>
          <p:cNvPr id="10" name="Rectangle 9"/>
          <p:cNvSpPr/>
          <p:nvPr/>
        </p:nvSpPr>
        <p:spPr>
          <a:xfrm>
            <a:off x="589405" y="4289296"/>
            <a:ext cx="10999303" cy="2185214"/>
          </a:xfrm>
          <a:prstGeom prst="rect">
            <a:avLst/>
          </a:prstGeom>
        </p:spPr>
        <p:txBody>
          <a:bodyPr wrap="square">
            <a:spAutoFit/>
          </a:bodyPr>
          <a:lstStyle/>
          <a:p>
            <a:pPr algn="just"/>
            <a:r>
              <a:rPr lang="bn-BD" sz="3400" dirty="0">
                <a:solidFill>
                  <a:srgbClr val="002060"/>
                </a:solidFill>
                <a:latin typeface="SolaimanLipi" panose="02000500020000020004" pitchFamily="2" charset="0"/>
                <a:cs typeface="SolaimanLipi" panose="02000500020000020004" pitchFamily="2" charset="0"/>
              </a:rPr>
              <a:t>আইপি (</a:t>
            </a:r>
            <a:r>
              <a:rPr lang="en-US" sz="3400" dirty="0">
                <a:solidFill>
                  <a:srgbClr val="002060"/>
                </a:solidFill>
                <a:latin typeface="Times New Roman" panose="02020603050405020304" pitchFamily="18" charset="0"/>
                <a:cs typeface="Times New Roman" panose="02020603050405020304" pitchFamily="18" charset="0"/>
              </a:rPr>
              <a:t>Internet protocol</a:t>
            </a:r>
            <a:r>
              <a:rPr lang="bn-BD" sz="3400" dirty="0">
                <a:solidFill>
                  <a:srgbClr val="002060"/>
                </a:solidFill>
                <a:latin typeface="Times New Roman" panose="02020603050405020304" pitchFamily="18" charset="0"/>
                <a:cs typeface="SolaimanLipi" panose="02000500020000020004" pitchFamily="2" charset="0"/>
              </a:rPr>
              <a:t>) </a:t>
            </a:r>
            <a:r>
              <a:rPr lang="bn-BD" sz="3400" dirty="0">
                <a:solidFill>
                  <a:srgbClr val="002060"/>
                </a:solidFill>
                <a:latin typeface="SolaimanLipi" panose="02000500020000020004" pitchFamily="2" charset="0"/>
                <a:cs typeface="SolaimanLipi" panose="02000500020000020004" pitchFamily="2" charset="0"/>
              </a:rPr>
              <a:t>অ্যাড্রেস</a:t>
            </a:r>
            <a:r>
              <a:rPr lang="en-US" sz="3400" dirty="0">
                <a:solidFill>
                  <a:srgbClr val="002060"/>
                </a:solidFill>
                <a:latin typeface="SolaimanLipi" panose="02000500020000020004" pitchFamily="2" charset="0"/>
                <a:cs typeface="SolaimanLipi" panose="02000500020000020004" pitchFamily="2" charset="0"/>
              </a:rPr>
              <a:t> </a:t>
            </a:r>
            <a:r>
              <a:rPr lang="bn-BD" sz="3400" dirty="0">
                <a:solidFill>
                  <a:srgbClr val="002060"/>
                </a:solidFill>
                <a:latin typeface="SolaimanLipi" panose="02000500020000020004" pitchFamily="2" charset="0"/>
                <a:cs typeface="SolaimanLipi" panose="02000500020000020004" pitchFamily="2" charset="0"/>
              </a:rPr>
              <a:t>প্রকাশের জন্য মোট ৪টি অকটেট ( ৮ বিটের বাইনারী ) সংখ্যা প্রয়োজন। কাজেই সম্পূর্ণ ঠিকানা প্রকাশের জন্য ৩২ বিট প্রয়োজন। প্রতিটি অকটেট (</a:t>
            </a:r>
            <a:r>
              <a:rPr lang="en-US" sz="3400" dirty="0">
                <a:solidFill>
                  <a:srgbClr val="002060"/>
                </a:solidFill>
                <a:latin typeface="SolaimanLipi" panose="02000500020000020004" pitchFamily="2" charset="0"/>
                <a:cs typeface="SolaimanLipi" panose="02000500020000020004" pitchFamily="2" charset="0"/>
              </a:rPr>
              <a:t>.</a:t>
            </a:r>
            <a:r>
              <a:rPr lang="bn-BD" sz="3400" dirty="0">
                <a:solidFill>
                  <a:srgbClr val="002060"/>
                </a:solidFill>
                <a:latin typeface="SolaimanLipi" panose="02000500020000020004" pitchFamily="2" charset="0"/>
                <a:cs typeface="SolaimanLipi" panose="02000500020000020004" pitchFamily="2" charset="0"/>
              </a:rPr>
              <a:t>) দ্বারা পৃথক করা হয়। </a:t>
            </a:r>
            <a:r>
              <a:rPr lang="en-US" sz="3400" dirty="0" err="1">
                <a:solidFill>
                  <a:srgbClr val="002060"/>
                </a:solidFill>
                <a:latin typeface="SolaimanLipi" panose="02000500020000020004" pitchFamily="2" charset="0"/>
                <a:cs typeface="SolaimanLipi" panose="02000500020000020004" pitchFamily="2" charset="0"/>
              </a:rPr>
              <a:t>আইপি</a:t>
            </a:r>
            <a:r>
              <a:rPr lang="en-US" sz="3400" dirty="0">
                <a:solidFill>
                  <a:srgbClr val="002060"/>
                </a:solidFill>
                <a:latin typeface="SolaimanLipi" panose="02000500020000020004" pitchFamily="2" charset="0"/>
                <a:cs typeface="SolaimanLipi" panose="02000500020000020004" pitchFamily="2" charset="0"/>
              </a:rPr>
              <a:t> </a:t>
            </a:r>
            <a:r>
              <a:rPr lang="en-US" sz="3400" dirty="0" err="1">
                <a:solidFill>
                  <a:srgbClr val="002060"/>
                </a:solidFill>
                <a:latin typeface="SolaimanLipi" panose="02000500020000020004" pitchFamily="2" charset="0"/>
                <a:cs typeface="SolaimanLipi" panose="02000500020000020004" pitchFamily="2" charset="0"/>
              </a:rPr>
              <a:t>অ্যাড্রেসকে</a:t>
            </a:r>
            <a:r>
              <a:rPr lang="en-US" sz="3400" dirty="0">
                <a:solidFill>
                  <a:srgbClr val="002060"/>
                </a:solidFill>
                <a:latin typeface="SolaimanLipi" panose="02000500020000020004" pitchFamily="2" charset="0"/>
                <a:cs typeface="SolaimanLipi" panose="02000500020000020004" pitchFamily="2" charset="0"/>
              </a:rPr>
              <a:t> </a:t>
            </a:r>
            <a:r>
              <a:rPr lang="en-US" sz="3400" dirty="0" err="1">
                <a:solidFill>
                  <a:srgbClr val="002060"/>
                </a:solidFill>
                <a:latin typeface="SolaimanLipi" panose="02000500020000020004" pitchFamily="2" charset="0"/>
                <a:cs typeface="SolaimanLipi" panose="02000500020000020004" pitchFamily="2" charset="0"/>
              </a:rPr>
              <a:t>আবার</a:t>
            </a:r>
            <a:r>
              <a:rPr lang="en-US" sz="3400" dirty="0">
                <a:solidFill>
                  <a:srgbClr val="002060"/>
                </a:solidFill>
                <a:latin typeface="SolaimanLipi" panose="02000500020000020004" pitchFamily="2" charset="0"/>
                <a:cs typeface="SolaimanLipi" panose="02000500020000020004" pitchFamily="2" charset="0"/>
              </a:rPr>
              <a:t> ৫টি </a:t>
            </a:r>
            <a:r>
              <a:rPr lang="en-US" sz="3400" dirty="0" err="1">
                <a:solidFill>
                  <a:srgbClr val="002060"/>
                </a:solidFill>
                <a:latin typeface="SolaimanLipi" panose="02000500020000020004" pitchFamily="2" charset="0"/>
                <a:cs typeface="SolaimanLipi" panose="02000500020000020004" pitchFamily="2" charset="0"/>
              </a:rPr>
              <a:t>ক্লাসে</a:t>
            </a:r>
            <a:r>
              <a:rPr lang="en-US" sz="3400" dirty="0">
                <a:solidFill>
                  <a:srgbClr val="002060"/>
                </a:solidFill>
                <a:latin typeface="SolaimanLipi" panose="02000500020000020004" pitchFamily="2" charset="0"/>
                <a:cs typeface="SolaimanLipi" panose="02000500020000020004" pitchFamily="2" charset="0"/>
              </a:rPr>
              <a:t> </a:t>
            </a:r>
            <a:r>
              <a:rPr lang="en-US" sz="3400" dirty="0" err="1">
                <a:solidFill>
                  <a:srgbClr val="002060"/>
                </a:solidFill>
                <a:latin typeface="SolaimanLipi" panose="02000500020000020004" pitchFamily="2" charset="0"/>
                <a:cs typeface="SolaimanLipi" panose="02000500020000020004" pitchFamily="2" charset="0"/>
              </a:rPr>
              <a:t>ভাগ</a:t>
            </a:r>
            <a:r>
              <a:rPr lang="en-US" sz="3400" dirty="0">
                <a:solidFill>
                  <a:srgbClr val="002060"/>
                </a:solidFill>
                <a:latin typeface="SolaimanLipi" panose="02000500020000020004" pitchFamily="2" charset="0"/>
                <a:cs typeface="SolaimanLipi" panose="02000500020000020004" pitchFamily="2" charset="0"/>
              </a:rPr>
              <a:t> </a:t>
            </a:r>
            <a:r>
              <a:rPr lang="en-US" sz="3400" dirty="0" err="1">
                <a:solidFill>
                  <a:srgbClr val="002060"/>
                </a:solidFill>
                <a:latin typeface="SolaimanLipi" panose="02000500020000020004" pitchFamily="2" charset="0"/>
                <a:cs typeface="SolaimanLipi" panose="02000500020000020004" pitchFamily="2" charset="0"/>
              </a:rPr>
              <a:t>করা</a:t>
            </a:r>
            <a:r>
              <a:rPr lang="en-US" sz="3400" dirty="0">
                <a:solidFill>
                  <a:srgbClr val="002060"/>
                </a:solidFill>
                <a:latin typeface="SolaimanLipi" panose="02000500020000020004" pitchFamily="2" charset="0"/>
                <a:cs typeface="SolaimanLipi" panose="02000500020000020004" pitchFamily="2" charset="0"/>
              </a:rPr>
              <a:t> </a:t>
            </a:r>
            <a:r>
              <a:rPr lang="en-US" sz="3400" dirty="0" err="1">
                <a:solidFill>
                  <a:srgbClr val="002060"/>
                </a:solidFill>
                <a:latin typeface="SolaimanLipi" panose="02000500020000020004" pitchFamily="2" charset="0"/>
                <a:cs typeface="SolaimanLipi" panose="02000500020000020004" pitchFamily="2" charset="0"/>
              </a:rPr>
              <a:t>যায়</a:t>
            </a:r>
            <a:r>
              <a:rPr lang="en-US" sz="3400" dirty="0">
                <a:solidFill>
                  <a:srgbClr val="002060"/>
                </a:solidFill>
                <a:latin typeface="SolaimanLipi" panose="02000500020000020004" pitchFamily="2" charset="0"/>
                <a:cs typeface="SolaimanLipi" panose="02000500020000020004" pitchFamily="2" charset="0"/>
              </a:rPr>
              <a:t>।</a:t>
            </a:r>
            <a:endParaRPr lang="bn-BD" sz="3400"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358353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564" y="857920"/>
            <a:ext cx="11566135" cy="923090"/>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5398" dirty="0" err="1">
                <a:latin typeface="NikoshBAN" panose="02000000000000000000" pitchFamily="2" charset="0"/>
                <a:cs typeface="NikoshBAN" panose="02000000000000000000" pitchFamily="2" charset="0"/>
              </a:rPr>
              <a:t>পরিচিতি</a:t>
            </a:r>
            <a:endParaRPr lang="en-US" sz="1350" dirty="0">
              <a:latin typeface="NikoshBAN" panose="02000000000000000000" pitchFamily="2" charset="0"/>
              <a:cs typeface="NikoshBAN" panose="02000000000000000000" pitchFamily="2" charset="0"/>
            </a:endParaRPr>
          </a:p>
        </p:txBody>
      </p:sp>
      <p:sp>
        <p:nvSpPr>
          <p:cNvPr id="7" name="TextBox 6"/>
          <p:cNvSpPr txBox="1"/>
          <p:nvPr/>
        </p:nvSpPr>
        <p:spPr>
          <a:xfrm>
            <a:off x="266563" y="1757932"/>
            <a:ext cx="11566135" cy="404636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499" b="1" dirty="0" err="1">
                <a:solidFill>
                  <a:srgbClr val="FF0000"/>
                </a:solidFill>
                <a:latin typeface="NikoshBAN" panose="02000000000000000000" pitchFamily="2" charset="0"/>
                <a:cs typeface="NikoshBAN" panose="02000000000000000000" pitchFamily="2" charset="0"/>
              </a:rPr>
              <a:t>আবু</a:t>
            </a:r>
            <a:r>
              <a:rPr lang="en-US" sz="4499" b="1" dirty="0">
                <a:solidFill>
                  <a:srgbClr val="FF0000"/>
                </a:solidFill>
                <a:latin typeface="NikoshBAN" panose="02000000000000000000" pitchFamily="2" charset="0"/>
                <a:cs typeface="NikoshBAN" panose="02000000000000000000" pitchFamily="2" charset="0"/>
              </a:rPr>
              <a:t> </a:t>
            </a:r>
            <a:r>
              <a:rPr lang="en-US" sz="4499" b="1" dirty="0" err="1">
                <a:solidFill>
                  <a:srgbClr val="FF0000"/>
                </a:solidFill>
                <a:latin typeface="NikoshBAN" panose="02000000000000000000" pitchFamily="2" charset="0"/>
                <a:cs typeface="NikoshBAN" panose="02000000000000000000" pitchFamily="2" charset="0"/>
              </a:rPr>
              <a:t>নাছির</a:t>
            </a:r>
            <a:r>
              <a:rPr lang="en-US" sz="4499" b="1" dirty="0">
                <a:solidFill>
                  <a:srgbClr val="FF0000"/>
                </a:solidFill>
                <a:latin typeface="NikoshBAN" panose="02000000000000000000" pitchFamily="2" charset="0"/>
                <a:cs typeface="NikoshBAN" panose="02000000000000000000" pitchFamily="2" charset="0"/>
              </a:rPr>
              <a:t> </a:t>
            </a:r>
            <a:r>
              <a:rPr lang="en-US" sz="4499" b="1" dirty="0" err="1">
                <a:solidFill>
                  <a:srgbClr val="FF0000"/>
                </a:solidFill>
                <a:latin typeface="NikoshBAN" panose="02000000000000000000" pitchFamily="2" charset="0"/>
                <a:cs typeface="NikoshBAN" panose="02000000000000000000" pitchFamily="2" charset="0"/>
              </a:rPr>
              <a:t>মোঃ</a:t>
            </a:r>
            <a:r>
              <a:rPr lang="en-US" sz="4499" b="1" dirty="0">
                <a:solidFill>
                  <a:srgbClr val="FF0000"/>
                </a:solidFill>
                <a:latin typeface="NikoshBAN" panose="02000000000000000000" pitchFamily="2" charset="0"/>
                <a:cs typeface="NikoshBAN" panose="02000000000000000000" pitchFamily="2" charset="0"/>
              </a:rPr>
              <a:t> </a:t>
            </a:r>
            <a:r>
              <a:rPr lang="en-US" sz="4499" b="1" dirty="0" err="1">
                <a:solidFill>
                  <a:srgbClr val="FF0000"/>
                </a:solidFill>
                <a:latin typeface="NikoshBAN" panose="02000000000000000000" pitchFamily="2" charset="0"/>
                <a:cs typeface="NikoshBAN" panose="02000000000000000000" pitchFamily="2" charset="0"/>
              </a:rPr>
              <a:t>নুরুল্লা</a:t>
            </a:r>
            <a:endParaRPr lang="en-US" sz="4499" b="1" dirty="0">
              <a:solidFill>
                <a:srgbClr val="FF0000"/>
              </a:solidFill>
              <a:latin typeface="NikoshBAN" panose="02000000000000000000" pitchFamily="2" charset="0"/>
              <a:cs typeface="NikoshBAN" panose="02000000000000000000" pitchFamily="2" charset="0"/>
            </a:endParaRPr>
          </a:p>
          <a:p>
            <a:r>
              <a:rPr lang="en-US" sz="3599" dirty="0" err="1">
                <a:latin typeface="NikoshBAN" panose="02000000000000000000" pitchFamily="2" charset="0"/>
                <a:cs typeface="NikoshBAN" panose="02000000000000000000" pitchFamily="2" charset="0"/>
              </a:rPr>
              <a:t>প্রভাষক</a:t>
            </a:r>
            <a:r>
              <a:rPr lang="en-US" sz="3599" dirty="0">
                <a:latin typeface="NikoshBAN" panose="02000000000000000000" pitchFamily="2" charset="0"/>
                <a:cs typeface="NikoshBAN" panose="02000000000000000000" pitchFamily="2" charset="0"/>
              </a:rPr>
              <a:t>, ত</a:t>
            </a:r>
            <a:r>
              <a:rPr lang="bn-IN" sz="3599" dirty="0">
                <a:latin typeface="NikoshBAN" panose="02000000000000000000" pitchFamily="2" charset="0"/>
                <a:cs typeface="NikoshBAN" panose="02000000000000000000" pitchFamily="2" charset="0"/>
              </a:rPr>
              <a:t>থ্য ও যোগাযোগ প্রযুক্তি </a:t>
            </a:r>
          </a:p>
          <a:p>
            <a:r>
              <a:rPr lang="en-US" sz="3999" dirty="0" err="1">
                <a:solidFill>
                  <a:srgbClr val="0070C0"/>
                </a:solidFill>
                <a:latin typeface="NikoshBAN" panose="02000000000000000000" pitchFamily="2" charset="0"/>
                <a:cs typeface="NikoshBAN" panose="02000000000000000000" pitchFamily="2" charset="0"/>
              </a:rPr>
              <a:t>সোমপাড়া</a:t>
            </a:r>
            <a:r>
              <a:rPr lang="en-US" sz="3999" dirty="0">
                <a:solidFill>
                  <a:srgbClr val="0070C0"/>
                </a:solidFill>
                <a:latin typeface="NikoshBAN" panose="02000000000000000000" pitchFamily="2" charset="0"/>
                <a:cs typeface="NikoshBAN" panose="02000000000000000000" pitchFamily="2" charset="0"/>
              </a:rPr>
              <a:t> </a:t>
            </a:r>
            <a:r>
              <a:rPr lang="en-US" sz="3999" dirty="0" err="1">
                <a:solidFill>
                  <a:srgbClr val="0070C0"/>
                </a:solidFill>
                <a:latin typeface="NikoshBAN" panose="02000000000000000000" pitchFamily="2" charset="0"/>
                <a:cs typeface="NikoshBAN" panose="02000000000000000000" pitchFamily="2" charset="0"/>
              </a:rPr>
              <a:t>কলেজ</a:t>
            </a:r>
            <a:endParaRPr lang="en-US" sz="3999" dirty="0">
              <a:solidFill>
                <a:srgbClr val="0070C0"/>
              </a:solidFill>
              <a:latin typeface="NikoshBAN" panose="02000000000000000000" pitchFamily="2" charset="0"/>
              <a:cs typeface="NikoshBAN" panose="02000000000000000000" pitchFamily="2" charset="0"/>
            </a:endParaRPr>
          </a:p>
          <a:p>
            <a:r>
              <a:rPr lang="en-US" sz="3599" dirty="0" err="1">
                <a:latin typeface="NikoshBAN" panose="02000000000000000000" pitchFamily="2" charset="0"/>
                <a:cs typeface="NikoshBAN" panose="02000000000000000000" pitchFamily="2" charset="0"/>
              </a:rPr>
              <a:t>চাটখিল</a:t>
            </a:r>
            <a:r>
              <a:rPr lang="en-US" sz="3599" dirty="0">
                <a:latin typeface="NikoshBAN" panose="02000000000000000000" pitchFamily="2" charset="0"/>
                <a:cs typeface="NikoshBAN" panose="02000000000000000000" pitchFamily="2" charset="0"/>
              </a:rPr>
              <a:t>,</a:t>
            </a:r>
            <a:r>
              <a:rPr lang="bn-IN" sz="3599" dirty="0">
                <a:latin typeface="NikoshBAN" panose="02000000000000000000" pitchFamily="2" charset="0"/>
                <a:cs typeface="NikoshBAN" panose="02000000000000000000" pitchFamily="2" charset="0"/>
              </a:rPr>
              <a:t> </a:t>
            </a:r>
            <a:r>
              <a:rPr lang="en-US" sz="3599" dirty="0" err="1">
                <a:latin typeface="NikoshBAN" panose="02000000000000000000" pitchFamily="2" charset="0"/>
                <a:cs typeface="NikoshBAN" panose="02000000000000000000" pitchFamily="2" charset="0"/>
              </a:rPr>
              <a:t>নোয়াখালী</a:t>
            </a:r>
            <a:r>
              <a:rPr lang="bn-IN" sz="3599" dirty="0">
                <a:latin typeface="NikoshBAN" panose="02000000000000000000" pitchFamily="2" charset="0"/>
                <a:cs typeface="NikoshBAN" panose="02000000000000000000" pitchFamily="2" charset="0"/>
              </a:rPr>
              <a:t>।</a:t>
            </a:r>
            <a:endParaRPr lang="en-US" sz="3599" dirty="0">
              <a:latin typeface="NikoshBAN" panose="02000000000000000000" pitchFamily="2" charset="0"/>
              <a:cs typeface="NikoshBAN" panose="02000000000000000000" pitchFamily="2" charset="0"/>
            </a:endParaRPr>
          </a:p>
          <a:p>
            <a:r>
              <a:rPr lang="en-US" sz="3599" dirty="0" err="1">
                <a:latin typeface="NikoshBAN" panose="02000000000000000000" pitchFamily="2" charset="0"/>
                <a:cs typeface="NikoshBAN" panose="02000000000000000000" pitchFamily="2" charset="0"/>
              </a:rPr>
              <a:t>মোবাইল</a:t>
            </a:r>
            <a:r>
              <a:rPr lang="bn-IN" sz="3599" dirty="0">
                <a:latin typeface="NikoshBAN" panose="02000000000000000000" pitchFamily="2" charset="0"/>
                <a:cs typeface="NikoshBAN" panose="02000000000000000000" pitchFamily="2" charset="0"/>
              </a:rPr>
              <a:t>ঃ</a:t>
            </a:r>
            <a:r>
              <a:rPr lang="en-US" sz="3599" dirty="0">
                <a:latin typeface="NikoshBAN" panose="02000000000000000000" pitchFamily="2" charset="0"/>
                <a:cs typeface="NikoshBAN" panose="02000000000000000000" pitchFamily="2" charset="0"/>
              </a:rPr>
              <a:t> </a:t>
            </a:r>
            <a:r>
              <a:rPr lang="en-US" sz="3200" dirty="0">
                <a:latin typeface="Times New Roman" panose="02020603050405020304" pitchFamily="18" charset="0"/>
                <a:cs typeface="Times New Roman" panose="02020603050405020304" pitchFamily="18" charset="0"/>
              </a:rPr>
              <a:t>01818606446</a:t>
            </a:r>
            <a:endParaRPr lang="en-US" sz="3200" dirty="0">
              <a:latin typeface="NikoshBAN" panose="02000000000000000000" pitchFamily="2" charset="0"/>
              <a:cs typeface="NikoshBAN" panose="02000000000000000000" pitchFamily="2" charset="0"/>
            </a:endParaRPr>
          </a:p>
          <a:p>
            <a:r>
              <a:rPr lang="en-US" sz="3199" dirty="0">
                <a:solidFill>
                  <a:srgbClr val="7030A0"/>
                </a:solidFill>
                <a:latin typeface="Nikosh" panose="02000000000000000000" pitchFamily="2" charset="0"/>
                <a:cs typeface="Nikosh" panose="02000000000000000000" pitchFamily="2" charset="0"/>
              </a:rPr>
              <a:t>ই</a:t>
            </a:r>
            <a:r>
              <a:rPr lang="bn-IN" sz="3199" dirty="0">
                <a:solidFill>
                  <a:srgbClr val="7030A0"/>
                </a:solidFill>
                <a:latin typeface="Nikosh" panose="02000000000000000000" pitchFamily="2" charset="0"/>
                <a:cs typeface="Nikosh" panose="02000000000000000000" pitchFamily="2" charset="0"/>
              </a:rPr>
              <a:t>-</a:t>
            </a:r>
            <a:r>
              <a:rPr lang="en-US" sz="3199" dirty="0" err="1">
                <a:solidFill>
                  <a:srgbClr val="7030A0"/>
                </a:solidFill>
                <a:latin typeface="Nikosh" panose="02000000000000000000" pitchFamily="2" charset="0"/>
                <a:cs typeface="Nikosh" panose="02000000000000000000" pitchFamily="2" charset="0"/>
              </a:rPr>
              <a:t>মেইল</a:t>
            </a:r>
            <a:r>
              <a:rPr lang="bn-IN" sz="3199" dirty="0">
                <a:solidFill>
                  <a:srgbClr val="7030A0"/>
                </a:solidFill>
                <a:latin typeface="Nikosh" panose="02000000000000000000" pitchFamily="2" charset="0"/>
                <a:cs typeface="Nikosh" panose="02000000000000000000" pitchFamily="2" charset="0"/>
              </a:rPr>
              <a:t>ঃ</a:t>
            </a:r>
            <a:r>
              <a:rPr lang="bn-IN" sz="3199" dirty="0">
                <a:solidFill>
                  <a:srgbClr val="7030A0"/>
                </a:solidFill>
                <a:latin typeface="Times New Roman" panose="02020603050405020304" pitchFamily="18" charset="0"/>
                <a:cs typeface="Nikosh" panose="02000000000000000000" pitchFamily="2" charset="0"/>
              </a:rPr>
              <a:t> </a:t>
            </a:r>
            <a:r>
              <a:rPr lang="en-US" sz="3199" dirty="0">
                <a:solidFill>
                  <a:srgbClr val="7030A0"/>
                </a:solidFill>
                <a:latin typeface="Times New Roman" panose="02020603050405020304" pitchFamily="18" charset="0"/>
                <a:cs typeface="Nikosh" panose="02000000000000000000" pitchFamily="2" charset="0"/>
                <a:hlinkClick r:id="rId2"/>
              </a:rPr>
              <a:t>amdnurulla</a:t>
            </a:r>
            <a:r>
              <a:rPr lang="en-US" sz="3199" dirty="0">
                <a:solidFill>
                  <a:srgbClr val="7030A0"/>
                </a:solidFill>
                <a:latin typeface="Times New Roman" panose="02020603050405020304" pitchFamily="18" charset="0"/>
                <a:cs typeface="Times New Roman" panose="02020603050405020304" pitchFamily="18" charset="0"/>
                <a:hlinkClick r:id="rId2"/>
              </a:rPr>
              <a:t>@gmail.com</a:t>
            </a:r>
            <a:endParaRPr lang="en-US" sz="3199" dirty="0">
              <a:solidFill>
                <a:srgbClr val="7030A0"/>
              </a:solidFill>
              <a:latin typeface="Times New Roman" panose="02020603050405020304" pitchFamily="18" charset="0"/>
              <a:cs typeface="Times New Roman" panose="02020603050405020304" pitchFamily="18" charset="0"/>
            </a:endParaRPr>
          </a:p>
          <a:p>
            <a:endParaRPr lang="bn-BD" sz="3199" dirty="0">
              <a:solidFill>
                <a:srgbClr val="7030A0"/>
              </a:solidFill>
              <a:latin typeface="Nikosh" panose="02000000000000000000" pitchFamily="2" charset="0"/>
              <a:cs typeface="Nikosh"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22" y="926334"/>
            <a:ext cx="856714" cy="8546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2757" y="1843943"/>
            <a:ext cx="3168997" cy="3960199"/>
          </a:xfrm>
          <a:prstGeom prst="rect">
            <a:avLst/>
          </a:prstGeom>
        </p:spPr>
      </p:pic>
    </p:spTree>
    <p:extLst>
      <p:ext uri="{BB962C8B-B14F-4D97-AF65-F5344CB8AC3E}">
        <p14:creationId xmlns:p14="http://schemas.microsoft.com/office/powerpoint/2010/main" val="1513146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28466"/>
            <a:ext cx="10323444" cy="5816891"/>
          </a:xfrm>
          <a:prstGeom prst="rect">
            <a:avLst/>
          </a:prstGeom>
        </p:spPr>
      </p:pic>
      <p:sp>
        <p:nvSpPr>
          <p:cNvPr id="6" name="Rectangle 5"/>
          <p:cNvSpPr/>
          <p:nvPr/>
        </p:nvSpPr>
        <p:spPr>
          <a:xfrm>
            <a:off x="195942" y="343691"/>
            <a:ext cx="11788240" cy="553998"/>
          </a:xfrm>
          <a:prstGeom prst="rect">
            <a:avLst/>
          </a:prstGeom>
        </p:spPr>
        <p:txBody>
          <a:bodyPr wrap="square">
            <a:spAutoFit/>
          </a:bodyPr>
          <a:lstStyle/>
          <a:p>
            <a:r>
              <a:rPr lang="en-US" sz="3000" b="1" dirty="0" err="1">
                <a:solidFill>
                  <a:srgbClr val="FF0000"/>
                </a:solidFill>
                <a:latin typeface="SolaimanLipi" panose="02000500020000020004" pitchFamily="2" charset="0"/>
                <a:cs typeface="SolaimanLipi" panose="02000500020000020004" pitchFamily="2" charset="0"/>
              </a:rPr>
              <a:t>নিচে</a:t>
            </a:r>
            <a:r>
              <a:rPr lang="en-US" sz="3000" b="1" dirty="0">
                <a:solidFill>
                  <a:srgbClr val="FF0000"/>
                </a:solidFill>
                <a:latin typeface="SolaimanLipi" panose="02000500020000020004" pitchFamily="2" charset="0"/>
                <a:cs typeface="SolaimanLipi" panose="02000500020000020004" pitchFamily="2" charset="0"/>
              </a:rPr>
              <a:t> </a:t>
            </a:r>
            <a:r>
              <a:rPr lang="en-US" sz="3000" b="1" dirty="0" err="1">
                <a:solidFill>
                  <a:srgbClr val="FF0000"/>
                </a:solidFill>
                <a:latin typeface="SolaimanLipi" panose="02000500020000020004" pitchFamily="2" charset="0"/>
                <a:cs typeface="SolaimanLipi" panose="02000500020000020004" pitchFamily="2" charset="0"/>
              </a:rPr>
              <a:t>আইপি</a:t>
            </a:r>
            <a:r>
              <a:rPr lang="en-US" sz="3000" b="1" dirty="0">
                <a:solidFill>
                  <a:srgbClr val="FF0000"/>
                </a:solidFill>
                <a:latin typeface="SolaimanLipi" panose="02000500020000020004" pitchFamily="2" charset="0"/>
                <a:cs typeface="SolaimanLipi" panose="02000500020000020004" pitchFamily="2" charset="0"/>
              </a:rPr>
              <a:t> </a:t>
            </a:r>
            <a:r>
              <a:rPr lang="en-US" sz="3000" b="1" dirty="0" err="1">
                <a:solidFill>
                  <a:srgbClr val="FF0000"/>
                </a:solidFill>
                <a:latin typeface="SolaimanLipi" panose="02000500020000020004" pitchFamily="2" charset="0"/>
                <a:cs typeface="SolaimanLipi" panose="02000500020000020004" pitchFamily="2" charset="0"/>
              </a:rPr>
              <a:t>অ্যাড্রেসের</a:t>
            </a:r>
            <a:r>
              <a:rPr lang="en-US" sz="3000" b="1" dirty="0">
                <a:solidFill>
                  <a:srgbClr val="FF0000"/>
                </a:solidFill>
                <a:latin typeface="SolaimanLipi" panose="02000500020000020004" pitchFamily="2" charset="0"/>
                <a:cs typeface="SolaimanLipi" panose="02000500020000020004" pitchFamily="2" charset="0"/>
              </a:rPr>
              <a:t> </a:t>
            </a:r>
            <a:r>
              <a:rPr lang="en-US" sz="3000" b="1" dirty="0" err="1">
                <a:solidFill>
                  <a:srgbClr val="FF0000"/>
                </a:solidFill>
                <a:latin typeface="SolaimanLipi" panose="02000500020000020004" pitchFamily="2" charset="0"/>
                <a:cs typeface="SolaimanLipi" panose="02000500020000020004" pitchFamily="2" charset="0"/>
              </a:rPr>
              <a:t>ক্লাস</a:t>
            </a:r>
            <a:r>
              <a:rPr lang="en-US" sz="3000" b="1" dirty="0">
                <a:solidFill>
                  <a:srgbClr val="FF0000"/>
                </a:solidFill>
                <a:latin typeface="SolaimanLipi" panose="02000500020000020004" pitchFamily="2" charset="0"/>
                <a:cs typeface="SolaimanLipi" panose="02000500020000020004" pitchFamily="2" charset="0"/>
              </a:rPr>
              <a:t> </a:t>
            </a:r>
            <a:r>
              <a:rPr lang="en-US" sz="3000" b="1" dirty="0" err="1">
                <a:solidFill>
                  <a:srgbClr val="FF0000"/>
                </a:solidFill>
                <a:latin typeface="SolaimanLipi" panose="02000500020000020004" pitchFamily="2" charset="0"/>
                <a:cs typeface="SolaimanLipi" panose="02000500020000020004" pitchFamily="2" charset="0"/>
              </a:rPr>
              <a:t>অনুযায়ী</a:t>
            </a:r>
            <a:r>
              <a:rPr lang="en-US" sz="3000" b="1" dirty="0">
                <a:solidFill>
                  <a:srgbClr val="FF0000"/>
                </a:solidFill>
                <a:latin typeface="SolaimanLipi" panose="02000500020000020004" pitchFamily="2" charset="0"/>
                <a:cs typeface="SolaimanLipi" panose="02000500020000020004" pitchFamily="2" charset="0"/>
              </a:rPr>
              <a:t> </a:t>
            </a:r>
            <a:r>
              <a:rPr lang="bn-BD" sz="3000" b="1" dirty="0">
                <a:solidFill>
                  <a:srgbClr val="FF0000"/>
                </a:solidFill>
                <a:latin typeface="SolaimanLipi" panose="02000500020000020004" pitchFamily="2" charset="0"/>
                <a:cs typeface="SolaimanLipi" panose="02000500020000020004" pitchFamily="2" charset="0"/>
              </a:rPr>
              <a:t>নেটওয়ার্ক আইডি এবং হোস্ট আইডি </a:t>
            </a:r>
            <a:r>
              <a:rPr lang="en-US" sz="3000" b="1" dirty="0" err="1">
                <a:solidFill>
                  <a:srgbClr val="FF0000"/>
                </a:solidFill>
                <a:latin typeface="SolaimanLipi" panose="02000500020000020004" pitchFamily="2" charset="0"/>
                <a:cs typeface="SolaimanLipi" panose="02000500020000020004" pitchFamily="2" charset="0"/>
              </a:rPr>
              <a:t>দেখানো</a:t>
            </a:r>
            <a:r>
              <a:rPr lang="en-US" sz="3000" b="1" dirty="0">
                <a:solidFill>
                  <a:srgbClr val="FF0000"/>
                </a:solidFill>
                <a:latin typeface="SolaimanLipi" panose="02000500020000020004" pitchFamily="2" charset="0"/>
                <a:cs typeface="SolaimanLipi" panose="02000500020000020004" pitchFamily="2" charset="0"/>
              </a:rPr>
              <a:t> </a:t>
            </a:r>
            <a:r>
              <a:rPr lang="en-US" sz="3000" b="1" dirty="0" err="1">
                <a:solidFill>
                  <a:srgbClr val="FF0000"/>
                </a:solidFill>
                <a:latin typeface="SolaimanLipi" panose="02000500020000020004" pitchFamily="2" charset="0"/>
                <a:cs typeface="SolaimanLipi" panose="02000500020000020004" pitchFamily="2" charset="0"/>
              </a:rPr>
              <a:t>হলো</a:t>
            </a:r>
            <a:r>
              <a:rPr lang="en-US" sz="3000" b="1" dirty="0">
                <a:solidFill>
                  <a:srgbClr val="FF0000"/>
                </a:solidFill>
                <a:latin typeface="SolaimanLipi" panose="02000500020000020004" pitchFamily="2" charset="0"/>
                <a:cs typeface="SolaimanLipi" panose="02000500020000020004" pitchFamily="2" charset="0"/>
              </a:rPr>
              <a:t> </a:t>
            </a:r>
          </a:p>
        </p:txBody>
      </p:sp>
    </p:spTree>
    <p:extLst>
      <p:ext uri="{BB962C8B-B14F-4D97-AF65-F5344CB8AC3E}">
        <p14:creationId xmlns:p14="http://schemas.microsoft.com/office/powerpoint/2010/main" val="485324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57201" y="1604127"/>
            <a:ext cx="11429999" cy="1472635"/>
            <a:chOff x="1295401" y="15308"/>
            <a:chExt cx="10813258" cy="1699194"/>
          </a:xfrm>
        </p:grpSpPr>
        <p:sp>
          <p:nvSpPr>
            <p:cNvPr id="11" name="Right Brace 10"/>
            <p:cNvSpPr/>
            <p:nvPr/>
          </p:nvSpPr>
          <p:spPr>
            <a:xfrm rot="16200000">
              <a:off x="4755956" y="-2522041"/>
              <a:ext cx="775987" cy="769709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rot="16200000">
              <a:off x="10062078" y="172539"/>
              <a:ext cx="775989" cy="230793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069178" y="15308"/>
              <a:ext cx="4205759" cy="728010"/>
            </a:xfrm>
            <a:prstGeom prst="rect">
              <a:avLst/>
            </a:prstGeom>
            <a:noFill/>
          </p:spPr>
          <p:txBody>
            <a:bodyPr wrap="square" rtlCol="0">
              <a:spAutoFit/>
            </a:bodyPr>
            <a:lstStyle/>
            <a:p>
              <a:pPr algn="ctr"/>
              <a:r>
                <a:rPr lang="bn-BD" sz="3500" b="1" dirty="0">
                  <a:solidFill>
                    <a:srgbClr val="FF0000"/>
                  </a:solidFill>
                  <a:latin typeface="SolaimanLipi" panose="02000500020000020004" pitchFamily="2" charset="0"/>
                  <a:cs typeface="SolaimanLipi" panose="02000500020000020004" pitchFamily="2" charset="0"/>
                </a:rPr>
                <a:t>নেটওয়ার্ক আইডি </a:t>
              </a:r>
              <a:endParaRPr lang="en-US" sz="3500" b="1" dirty="0">
                <a:solidFill>
                  <a:srgbClr val="FF0000"/>
                </a:solidFill>
                <a:latin typeface="SolaimanLipi" panose="02000500020000020004" pitchFamily="2" charset="0"/>
                <a:cs typeface="SolaimanLipi" panose="02000500020000020004" pitchFamily="2" charset="0"/>
              </a:endParaRPr>
            </a:p>
          </p:txBody>
        </p:sp>
        <p:sp>
          <p:nvSpPr>
            <p:cNvPr id="14" name="TextBox 13"/>
            <p:cNvSpPr txBox="1"/>
            <p:nvPr/>
          </p:nvSpPr>
          <p:spPr>
            <a:xfrm>
              <a:off x="8746500" y="48803"/>
              <a:ext cx="3362159" cy="816791"/>
            </a:xfrm>
            <a:prstGeom prst="rect">
              <a:avLst/>
            </a:prstGeom>
            <a:noFill/>
          </p:spPr>
          <p:txBody>
            <a:bodyPr wrap="square" rtlCol="0">
              <a:spAutoFit/>
            </a:bodyPr>
            <a:lstStyle/>
            <a:p>
              <a:pPr algn="ctr"/>
              <a:r>
                <a:rPr lang="bn-BD" sz="4000" b="1" dirty="0">
                  <a:solidFill>
                    <a:srgbClr val="FF0000"/>
                  </a:solidFill>
                  <a:latin typeface="SolaimanLipi" panose="02000500020000020004" pitchFamily="2" charset="0"/>
                  <a:cs typeface="SolaimanLipi" panose="02000500020000020004" pitchFamily="2" charset="0"/>
                </a:rPr>
                <a:t>হোস্ট আইডি </a:t>
              </a:r>
              <a:endParaRPr lang="en-US" sz="4000" b="1" dirty="0">
                <a:solidFill>
                  <a:srgbClr val="FF0000"/>
                </a:solidFill>
                <a:latin typeface="SolaimanLipi" panose="02000500020000020004" pitchFamily="2" charset="0"/>
                <a:cs typeface="SolaimanLipi" panose="02000500020000020004" pitchFamily="2" charset="0"/>
              </a:endParaRPr>
            </a:p>
          </p:txBody>
        </p:sp>
      </p:grpSp>
      <p:grpSp>
        <p:nvGrpSpPr>
          <p:cNvPr id="89" name="Group 88"/>
          <p:cNvGrpSpPr/>
          <p:nvPr/>
        </p:nvGrpSpPr>
        <p:grpSpPr>
          <a:xfrm>
            <a:off x="457200" y="3223288"/>
            <a:ext cx="10896600" cy="739112"/>
            <a:chOff x="457200" y="3223288"/>
            <a:chExt cx="10896600" cy="739112"/>
          </a:xfrm>
        </p:grpSpPr>
        <p:grpSp>
          <p:nvGrpSpPr>
            <p:cNvPr id="81" name="Group 80"/>
            <p:cNvGrpSpPr/>
            <p:nvPr/>
          </p:nvGrpSpPr>
          <p:grpSpPr>
            <a:xfrm>
              <a:off x="457200" y="3286418"/>
              <a:ext cx="10896600" cy="523188"/>
              <a:chOff x="927546" y="2951566"/>
              <a:chExt cx="10396802" cy="523188"/>
            </a:xfrm>
          </p:grpSpPr>
          <p:grpSp>
            <p:nvGrpSpPr>
              <p:cNvPr id="7" name="Group 6"/>
              <p:cNvGrpSpPr/>
              <p:nvPr/>
            </p:nvGrpSpPr>
            <p:grpSpPr>
              <a:xfrm>
                <a:off x="927546" y="2951569"/>
                <a:ext cx="2385401" cy="521488"/>
                <a:chOff x="927546" y="2951569"/>
                <a:chExt cx="2385401" cy="521488"/>
              </a:xfrm>
            </p:grpSpPr>
            <p:sp>
              <p:nvSpPr>
                <p:cNvPr id="6" name="Rectangle 5">
                  <a:hlinkClick r:id="rId2" action="ppaction://hlinkpres?slideindex=1&amp;slidetitle="/>
                </p:cNvPr>
                <p:cNvSpPr/>
                <p:nvPr/>
              </p:nvSpPr>
              <p:spPr>
                <a:xfrm>
                  <a:off x="927546" y="2951572"/>
                  <a:ext cx="291654" cy="521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1</a:t>
                  </a:r>
                </a:p>
              </p:txBody>
            </p:sp>
            <p:sp>
              <p:nvSpPr>
                <p:cNvPr id="47" name="Rectangle 46"/>
                <p:cNvSpPr/>
                <p:nvPr/>
              </p:nvSpPr>
              <p:spPr>
                <a:xfrm>
                  <a:off x="1232346" y="2951569"/>
                  <a:ext cx="291654" cy="52148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1</a:t>
                  </a:r>
                </a:p>
              </p:txBody>
            </p:sp>
            <p:sp>
              <p:nvSpPr>
                <p:cNvPr id="48" name="Rectangle 47"/>
                <p:cNvSpPr/>
                <p:nvPr/>
              </p:nvSpPr>
              <p:spPr>
                <a:xfrm>
                  <a:off x="3021293" y="2951570"/>
                  <a:ext cx="291654" cy="5214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49" name="Rectangle 48"/>
                <p:cNvSpPr/>
                <p:nvPr/>
              </p:nvSpPr>
              <p:spPr>
                <a:xfrm>
                  <a:off x="1524000" y="2951571"/>
                  <a:ext cx="291654" cy="52148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50" name="Rectangle 49"/>
                <p:cNvSpPr/>
                <p:nvPr/>
              </p:nvSpPr>
              <p:spPr>
                <a:xfrm>
                  <a:off x="1802093" y="2951572"/>
                  <a:ext cx="291654" cy="5214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51" name="Rectangle 50"/>
                <p:cNvSpPr/>
                <p:nvPr/>
              </p:nvSpPr>
              <p:spPr>
                <a:xfrm>
                  <a:off x="2106893" y="2951572"/>
                  <a:ext cx="291654" cy="52148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52" name="Rectangle 51"/>
                <p:cNvSpPr/>
                <p:nvPr/>
              </p:nvSpPr>
              <p:spPr>
                <a:xfrm>
                  <a:off x="2411693" y="2951572"/>
                  <a:ext cx="291654" cy="52148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53" name="Rectangle 52"/>
                <p:cNvSpPr/>
                <p:nvPr/>
              </p:nvSpPr>
              <p:spPr>
                <a:xfrm>
                  <a:off x="2716493" y="2951572"/>
                  <a:ext cx="291654" cy="52148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grpSp>
          <p:grpSp>
            <p:nvGrpSpPr>
              <p:cNvPr id="54" name="Group 53"/>
              <p:cNvGrpSpPr/>
              <p:nvPr/>
            </p:nvGrpSpPr>
            <p:grpSpPr>
              <a:xfrm>
                <a:off x="3685127" y="2951566"/>
                <a:ext cx="2385401" cy="521488"/>
                <a:chOff x="927546" y="2951569"/>
                <a:chExt cx="2385401" cy="521488"/>
              </a:xfrm>
            </p:grpSpPr>
            <p:sp>
              <p:nvSpPr>
                <p:cNvPr id="55" name="Rectangle 54"/>
                <p:cNvSpPr/>
                <p:nvPr/>
              </p:nvSpPr>
              <p:spPr>
                <a:xfrm>
                  <a:off x="927546" y="2951572"/>
                  <a:ext cx="291654" cy="521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1</a:t>
                  </a:r>
                </a:p>
              </p:txBody>
            </p:sp>
            <p:sp>
              <p:nvSpPr>
                <p:cNvPr id="56" name="Rectangle 55"/>
                <p:cNvSpPr/>
                <p:nvPr/>
              </p:nvSpPr>
              <p:spPr>
                <a:xfrm>
                  <a:off x="1232346" y="2951569"/>
                  <a:ext cx="291654" cy="5214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57" name="Rectangle 56"/>
                <p:cNvSpPr/>
                <p:nvPr/>
              </p:nvSpPr>
              <p:spPr>
                <a:xfrm>
                  <a:off x="3021293" y="2951570"/>
                  <a:ext cx="291654" cy="5214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58" name="Rectangle 57"/>
                <p:cNvSpPr/>
                <p:nvPr/>
              </p:nvSpPr>
              <p:spPr>
                <a:xfrm>
                  <a:off x="1524000" y="2951571"/>
                  <a:ext cx="291654" cy="5214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1</a:t>
                  </a:r>
                </a:p>
              </p:txBody>
            </p:sp>
            <p:sp>
              <p:nvSpPr>
                <p:cNvPr id="59" name="Rectangle 58"/>
                <p:cNvSpPr/>
                <p:nvPr/>
              </p:nvSpPr>
              <p:spPr>
                <a:xfrm>
                  <a:off x="1802093" y="2951572"/>
                  <a:ext cx="291654" cy="52148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60" name="Rectangle 59"/>
                <p:cNvSpPr/>
                <p:nvPr/>
              </p:nvSpPr>
              <p:spPr>
                <a:xfrm>
                  <a:off x="2106893" y="2951572"/>
                  <a:ext cx="291654" cy="52148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1</a:t>
                  </a:r>
                </a:p>
              </p:txBody>
            </p:sp>
            <p:sp>
              <p:nvSpPr>
                <p:cNvPr id="61" name="Rectangle 60"/>
                <p:cNvSpPr/>
                <p:nvPr/>
              </p:nvSpPr>
              <p:spPr>
                <a:xfrm>
                  <a:off x="2411693" y="2951572"/>
                  <a:ext cx="291654" cy="5214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62" name="Rectangle 61"/>
                <p:cNvSpPr/>
                <p:nvPr/>
              </p:nvSpPr>
              <p:spPr>
                <a:xfrm>
                  <a:off x="2716493" y="2951572"/>
                  <a:ext cx="291654" cy="521485"/>
                </a:xfrm>
                <a:prstGeom prst="rect">
                  <a:avLst/>
                </a:prstGeom>
                <a:solidFill>
                  <a:srgbClr val="25FB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grpSp>
          <p:grpSp>
            <p:nvGrpSpPr>
              <p:cNvPr id="63" name="Group 62"/>
              <p:cNvGrpSpPr/>
              <p:nvPr/>
            </p:nvGrpSpPr>
            <p:grpSpPr>
              <a:xfrm>
                <a:off x="6361767" y="2953266"/>
                <a:ext cx="2385401" cy="521488"/>
                <a:chOff x="927546" y="2951569"/>
                <a:chExt cx="2385401" cy="521488"/>
              </a:xfrm>
            </p:grpSpPr>
            <p:sp>
              <p:nvSpPr>
                <p:cNvPr id="64" name="Rectangle 63"/>
                <p:cNvSpPr/>
                <p:nvPr/>
              </p:nvSpPr>
              <p:spPr>
                <a:xfrm>
                  <a:off x="927546" y="2951572"/>
                  <a:ext cx="291654" cy="52148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65" name="Rectangle 64"/>
                <p:cNvSpPr/>
                <p:nvPr/>
              </p:nvSpPr>
              <p:spPr>
                <a:xfrm>
                  <a:off x="1232346" y="2951569"/>
                  <a:ext cx="291654" cy="521485"/>
                </a:xfrm>
                <a:prstGeom prst="rect">
                  <a:avLst/>
                </a:prstGeom>
                <a:solidFill>
                  <a:srgbClr val="E010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66" name="Rectangle 65"/>
                <p:cNvSpPr/>
                <p:nvPr/>
              </p:nvSpPr>
              <p:spPr>
                <a:xfrm>
                  <a:off x="3021293" y="2951570"/>
                  <a:ext cx="291654" cy="52148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1</a:t>
                  </a:r>
                </a:p>
              </p:txBody>
            </p:sp>
            <p:sp>
              <p:nvSpPr>
                <p:cNvPr id="67" name="Rectangle 66"/>
                <p:cNvSpPr/>
                <p:nvPr/>
              </p:nvSpPr>
              <p:spPr>
                <a:xfrm>
                  <a:off x="1524000" y="2951571"/>
                  <a:ext cx="291654" cy="52148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68" name="Rectangle 67"/>
                <p:cNvSpPr/>
                <p:nvPr/>
              </p:nvSpPr>
              <p:spPr>
                <a:xfrm>
                  <a:off x="1802093" y="2951572"/>
                  <a:ext cx="291654" cy="5214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69" name="Rectangle 68"/>
                <p:cNvSpPr/>
                <p:nvPr/>
              </p:nvSpPr>
              <p:spPr>
                <a:xfrm>
                  <a:off x="2106893" y="2951572"/>
                  <a:ext cx="291654" cy="52148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1</a:t>
                  </a:r>
                </a:p>
              </p:txBody>
            </p:sp>
            <p:sp>
              <p:nvSpPr>
                <p:cNvPr id="70" name="Rectangle 69"/>
                <p:cNvSpPr/>
                <p:nvPr/>
              </p:nvSpPr>
              <p:spPr>
                <a:xfrm>
                  <a:off x="2411693" y="2951572"/>
                  <a:ext cx="291654" cy="52148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71" name="Rectangle 70"/>
                <p:cNvSpPr/>
                <p:nvPr/>
              </p:nvSpPr>
              <p:spPr>
                <a:xfrm>
                  <a:off x="2716493" y="2951572"/>
                  <a:ext cx="291654" cy="52148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1</a:t>
                  </a:r>
                </a:p>
              </p:txBody>
            </p:sp>
          </p:grpSp>
          <p:grpSp>
            <p:nvGrpSpPr>
              <p:cNvPr id="72" name="Group 71"/>
              <p:cNvGrpSpPr/>
              <p:nvPr/>
            </p:nvGrpSpPr>
            <p:grpSpPr>
              <a:xfrm>
                <a:off x="8938947" y="2951566"/>
                <a:ext cx="2385401" cy="521488"/>
                <a:chOff x="927546" y="2951569"/>
                <a:chExt cx="2385401" cy="521488"/>
              </a:xfrm>
            </p:grpSpPr>
            <p:sp>
              <p:nvSpPr>
                <p:cNvPr id="73" name="Rectangle 72"/>
                <p:cNvSpPr/>
                <p:nvPr/>
              </p:nvSpPr>
              <p:spPr>
                <a:xfrm>
                  <a:off x="927546" y="2951572"/>
                  <a:ext cx="291654" cy="5214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74" name="Rectangle 73"/>
                <p:cNvSpPr/>
                <p:nvPr/>
              </p:nvSpPr>
              <p:spPr>
                <a:xfrm>
                  <a:off x="1232346" y="2951569"/>
                  <a:ext cx="291654" cy="52148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75" name="Rectangle 74"/>
                <p:cNvSpPr/>
                <p:nvPr/>
              </p:nvSpPr>
              <p:spPr>
                <a:xfrm>
                  <a:off x="3021293" y="2951570"/>
                  <a:ext cx="291654" cy="5214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1</a:t>
                  </a:r>
                </a:p>
              </p:txBody>
            </p:sp>
            <p:sp>
              <p:nvSpPr>
                <p:cNvPr id="76" name="Rectangle 75"/>
                <p:cNvSpPr/>
                <p:nvPr/>
              </p:nvSpPr>
              <p:spPr>
                <a:xfrm>
                  <a:off x="1524000" y="2951571"/>
                  <a:ext cx="291654" cy="52148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77" name="Rectangle 76"/>
                <p:cNvSpPr/>
                <p:nvPr/>
              </p:nvSpPr>
              <p:spPr>
                <a:xfrm>
                  <a:off x="1802093" y="2951572"/>
                  <a:ext cx="291654" cy="5214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78" name="Rectangle 77"/>
                <p:cNvSpPr/>
                <p:nvPr/>
              </p:nvSpPr>
              <p:spPr>
                <a:xfrm>
                  <a:off x="2106893" y="2951572"/>
                  <a:ext cx="291654" cy="52148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79" name="Rectangle 78"/>
                <p:cNvSpPr/>
                <p:nvPr/>
              </p:nvSpPr>
              <p:spPr>
                <a:xfrm>
                  <a:off x="2411693" y="2951572"/>
                  <a:ext cx="291654" cy="52148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sp>
              <p:nvSpPr>
                <p:cNvPr id="80" name="Rectangle 79"/>
                <p:cNvSpPr/>
                <p:nvPr/>
              </p:nvSpPr>
              <p:spPr>
                <a:xfrm>
                  <a:off x="2716493" y="2951572"/>
                  <a:ext cx="291654" cy="52148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0</a:t>
                  </a:r>
                </a:p>
              </p:txBody>
            </p:sp>
          </p:grpSp>
        </p:grpSp>
        <p:sp>
          <p:nvSpPr>
            <p:cNvPr id="82" name="TextBox 81"/>
            <p:cNvSpPr txBox="1"/>
            <p:nvPr/>
          </p:nvSpPr>
          <p:spPr>
            <a:xfrm>
              <a:off x="2969493" y="3223288"/>
              <a:ext cx="320922" cy="707886"/>
            </a:xfrm>
            <a:prstGeom prst="rect">
              <a:avLst/>
            </a:prstGeom>
            <a:noFill/>
          </p:spPr>
          <p:txBody>
            <a:bodyPr wrap="none" rtlCol="0">
              <a:spAutoFit/>
            </a:bodyPr>
            <a:lstStyle/>
            <a:p>
              <a:r>
                <a:rPr lang="en-US" sz="4000" b="1" dirty="0">
                  <a:effectLst>
                    <a:outerShdw blurRad="38100" dist="38100" dir="2700000" algn="tl">
                      <a:srgbClr val="000000">
                        <a:alpha val="43137"/>
                      </a:srgbClr>
                    </a:outerShdw>
                  </a:effectLst>
                </a:rPr>
                <a:t>.</a:t>
              </a:r>
            </a:p>
          </p:txBody>
        </p:sp>
        <p:sp>
          <p:nvSpPr>
            <p:cNvPr id="83" name="TextBox 82"/>
            <p:cNvSpPr txBox="1"/>
            <p:nvPr/>
          </p:nvSpPr>
          <p:spPr>
            <a:xfrm>
              <a:off x="8593305" y="3224328"/>
              <a:ext cx="320922" cy="707886"/>
            </a:xfrm>
            <a:prstGeom prst="rect">
              <a:avLst/>
            </a:prstGeom>
            <a:noFill/>
          </p:spPr>
          <p:txBody>
            <a:bodyPr wrap="none" rtlCol="0">
              <a:spAutoFit/>
            </a:bodyPr>
            <a:lstStyle/>
            <a:p>
              <a:r>
                <a:rPr lang="en-US" sz="4000" b="1" dirty="0">
                  <a:effectLst>
                    <a:outerShdw blurRad="38100" dist="38100" dir="2700000" algn="tl">
                      <a:srgbClr val="000000">
                        <a:alpha val="43137"/>
                      </a:srgbClr>
                    </a:outerShdw>
                  </a:effectLst>
                </a:rPr>
                <a:t>.</a:t>
              </a:r>
            </a:p>
          </p:txBody>
        </p:sp>
        <p:sp>
          <p:nvSpPr>
            <p:cNvPr id="84" name="TextBox 83"/>
            <p:cNvSpPr txBox="1"/>
            <p:nvPr/>
          </p:nvSpPr>
          <p:spPr>
            <a:xfrm>
              <a:off x="5837888" y="3254514"/>
              <a:ext cx="320922" cy="707886"/>
            </a:xfrm>
            <a:prstGeom prst="rect">
              <a:avLst/>
            </a:prstGeom>
            <a:noFill/>
          </p:spPr>
          <p:txBody>
            <a:bodyPr wrap="none" rtlCol="0">
              <a:spAutoFit/>
            </a:bodyPr>
            <a:lstStyle/>
            <a:p>
              <a:r>
                <a:rPr lang="en-US" sz="4000" b="1" dirty="0">
                  <a:effectLst>
                    <a:outerShdw blurRad="38100" dist="38100" dir="2700000" algn="tl">
                      <a:srgbClr val="000000">
                        <a:alpha val="43137"/>
                      </a:srgbClr>
                    </a:outerShdw>
                  </a:effectLst>
                </a:rPr>
                <a:t>.</a:t>
              </a:r>
            </a:p>
          </p:txBody>
        </p:sp>
      </p:grpSp>
      <p:grpSp>
        <p:nvGrpSpPr>
          <p:cNvPr id="3" name="Group 2"/>
          <p:cNvGrpSpPr/>
          <p:nvPr/>
        </p:nvGrpSpPr>
        <p:grpSpPr>
          <a:xfrm>
            <a:off x="1388001" y="3909151"/>
            <a:ext cx="9311807" cy="634275"/>
            <a:chOff x="1388001" y="3909151"/>
            <a:chExt cx="9311807" cy="634275"/>
          </a:xfrm>
        </p:grpSpPr>
        <p:sp>
          <p:nvSpPr>
            <p:cNvPr id="92" name="TextBox 91"/>
            <p:cNvSpPr txBox="1"/>
            <p:nvPr/>
          </p:nvSpPr>
          <p:spPr>
            <a:xfrm>
              <a:off x="1388001" y="3958651"/>
              <a:ext cx="930368"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192</a:t>
              </a:r>
            </a:p>
          </p:txBody>
        </p:sp>
        <p:sp>
          <p:nvSpPr>
            <p:cNvPr id="96" name="TextBox 95"/>
            <p:cNvSpPr txBox="1"/>
            <p:nvPr/>
          </p:nvSpPr>
          <p:spPr>
            <a:xfrm>
              <a:off x="4400658" y="3955451"/>
              <a:ext cx="930368"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168</a:t>
              </a:r>
            </a:p>
          </p:txBody>
        </p:sp>
        <p:sp>
          <p:nvSpPr>
            <p:cNvPr id="97" name="TextBox 96"/>
            <p:cNvSpPr txBox="1"/>
            <p:nvPr/>
          </p:nvSpPr>
          <p:spPr>
            <a:xfrm>
              <a:off x="7062344" y="3909151"/>
              <a:ext cx="930368"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11</a:t>
              </a:r>
            </a:p>
          </p:txBody>
        </p:sp>
        <p:sp>
          <p:nvSpPr>
            <p:cNvPr id="98" name="TextBox 97"/>
            <p:cNvSpPr txBox="1"/>
            <p:nvPr/>
          </p:nvSpPr>
          <p:spPr>
            <a:xfrm>
              <a:off x="9769440" y="3909151"/>
              <a:ext cx="930368"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01</a:t>
              </a:r>
            </a:p>
          </p:txBody>
        </p:sp>
      </p:grpSp>
      <p:sp>
        <p:nvSpPr>
          <p:cNvPr id="2" name="Rectangle 1"/>
          <p:cNvSpPr/>
          <p:nvPr/>
        </p:nvSpPr>
        <p:spPr>
          <a:xfrm>
            <a:off x="969819" y="355026"/>
            <a:ext cx="9758854" cy="630942"/>
          </a:xfrm>
          <a:prstGeom prst="rect">
            <a:avLst/>
          </a:prstGeom>
        </p:spPr>
        <p:txBody>
          <a:bodyPr wrap="square">
            <a:spAutoFit/>
          </a:bodyPr>
          <a:lstStyle/>
          <a:p>
            <a:pPr lvl="0" algn="ctr"/>
            <a:r>
              <a:rPr lang="en-US" sz="3500" b="1" dirty="0">
                <a:solidFill>
                  <a:srgbClr val="FF0000"/>
                </a:solidFill>
                <a:latin typeface="Times New Roman" panose="02020603050405020304" pitchFamily="18" charset="0"/>
                <a:cs typeface="Times New Roman" panose="02020603050405020304" pitchFamily="18" charset="0"/>
              </a:rPr>
              <a:t>Class C</a:t>
            </a:r>
            <a:r>
              <a:rPr lang="en-US" sz="3500" b="1" dirty="0">
                <a:solidFill>
                  <a:srgbClr val="FF0000"/>
                </a:solidFill>
                <a:latin typeface="SolaimanLipi" panose="02000500020000020004" pitchFamily="2" charset="0"/>
                <a:cs typeface="SolaimanLipi" panose="02000500020000020004" pitchFamily="2" charset="0"/>
              </a:rPr>
              <a:t> </a:t>
            </a:r>
            <a:r>
              <a:rPr lang="en-US" sz="3500" b="1" dirty="0" err="1">
                <a:solidFill>
                  <a:srgbClr val="FF0000"/>
                </a:solidFill>
                <a:latin typeface="SolaimanLipi" panose="02000500020000020004" pitchFamily="2" charset="0"/>
                <a:cs typeface="SolaimanLipi" panose="02000500020000020004" pitchFamily="2" charset="0"/>
              </a:rPr>
              <a:t>এর</a:t>
            </a:r>
            <a:r>
              <a:rPr lang="en-US" sz="3500" b="1" dirty="0">
                <a:solidFill>
                  <a:srgbClr val="FF0000"/>
                </a:solidFill>
                <a:latin typeface="SolaimanLipi" panose="02000500020000020004" pitchFamily="2" charset="0"/>
                <a:cs typeface="SolaimanLipi" panose="02000500020000020004" pitchFamily="2" charset="0"/>
              </a:rPr>
              <a:t> </a:t>
            </a:r>
            <a:r>
              <a:rPr lang="bn-BD" sz="3500" b="1" dirty="0">
                <a:solidFill>
                  <a:srgbClr val="FF0000"/>
                </a:solidFill>
                <a:latin typeface="SolaimanLipi" panose="02000500020000020004" pitchFamily="2" charset="0"/>
                <a:cs typeface="SolaimanLipi" panose="02000500020000020004" pitchFamily="2" charset="0"/>
              </a:rPr>
              <a:t>আইপি অ্যা</a:t>
            </a:r>
            <a:r>
              <a:rPr lang="en-US" sz="3500" b="1" dirty="0" err="1">
                <a:solidFill>
                  <a:srgbClr val="FF0000"/>
                </a:solidFill>
                <a:latin typeface="SolaimanLipi" panose="02000500020000020004" pitchFamily="2" charset="0"/>
                <a:cs typeface="SolaimanLipi" panose="02000500020000020004" pitchFamily="2" charset="0"/>
              </a:rPr>
              <a:t>ড্রে</a:t>
            </a:r>
            <a:r>
              <a:rPr lang="bn-BD" sz="3500" b="1" dirty="0">
                <a:solidFill>
                  <a:srgbClr val="FF0000"/>
                </a:solidFill>
                <a:latin typeface="SolaimanLipi" panose="02000500020000020004" pitchFamily="2" charset="0"/>
                <a:cs typeface="SolaimanLipi" panose="02000500020000020004" pitchFamily="2" charset="0"/>
              </a:rPr>
              <a:t>স  নিচে দেখানো হলো - </a:t>
            </a:r>
            <a:endParaRPr lang="en-US" sz="35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9700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p:tgtEl>
                                          <p:spTgt spid="89"/>
                                        </p:tgtEl>
                                        <p:attrNameLst>
                                          <p:attrName>ppt_x</p:attrName>
                                        </p:attrNameLst>
                                      </p:cBhvr>
                                      <p:tavLst>
                                        <p:tav tm="0">
                                          <p:val>
                                            <p:strVal val="#ppt_x+#ppt_w*1.125000"/>
                                          </p:val>
                                        </p:tav>
                                        <p:tav tm="100000">
                                          <p:val>
                                            <p:strVal val="#ppt_x"/>
                                          </p:val>
                                        </p:tav>
                                      </p:tavLst>
                                    </p:anim>
                                    <p:animEffect transition="in" filter="wipe(left)">
                                      <p:cBhvr>
                                        <p:cTn id="8" dur="500"/>
                                        <p:tgtEl>
                                          <p:spTgt spid="89"/>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133" y="205672"/>
            <a:ext cx="5128591" cy="3333584"/>
          </a:xfrm>
          <a:prstGeom prst="rect">
            <a:avLst/>
          </a:prstGeom>
        </p:spPr>
      </p:pic>
      <p:sp>
        <p:nvSpPr>
          <p:cNvPr id="4" name="Rectangle 3"/>
          <p:cNvSpPr/>
          <p:nvPr/>
        </p:nvSpPr>
        <p:spPr>
          <a:xfrm>
            <a:off x="290945" y="381530"/>
            <a:ext cx="6761019" cy="63094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3500" b="1" dirty="0" err="1">
                <a:solidFill>
                  <a:srgbClr val="FF0000"/>
                </a:solidFill>
                <a:latin typeface="SolaimanLipi" panose="02000500020000020004" pitchFamily="2" charset="0"/>
                <a:cs typeface="SolaimanLipi" panose="02000500020000020004" pitchFamily="2" charset="0"/>
              </a:rPr>
              <a:t>পাশের</a:t>
            </a:r>
            <a:r>
              <a:rPr lang="en-US" sz="3500" b="1" dirty="0">
                <a:solidFill>
                  <a:srgbClr val="FF0000"/>
                </a:solidFill>
                <a:latin typeface="SolaimanLipi" panose="02000500020000020004" pitchFamily="2" charset="0"/>
                <a:cs typeface="SolaimanLipi" panose="02000500020000020004" pitchFamily="2" charset="0"/>
              </a:rPr>
              <a:t> </a:t>
            </a:r>
            <a:r>
              <a:rPr lang="en-US" sz="3500" b="1" dirty="0" err="1">
                <a:solidFill>
                  <a:srgbClr val="FF0000"/>
                </a:solidFill>
                <a:latin typeface="SolaimanLipi" panose="02000500020000020004" pitchFamily="2" charset="0"/>
                <a:cs typeface="SolaimanLipi" panose="02000500020000020004" pitchFamily="2" charset="0"/>
              </a:rPr>
              <a:t>আইকোন</a:t>
            </a:r>
            <a:r>
              <a:rPr lang="en-US" sz="3500" b="1" dirty="0">
                <a:solidFill>
                  <a:srgbClr val="FF0000"/>
                </a:solidFill>
                <a:latin typeface="SolaimanLipi" panose="02000500020000020004" pitchFamily="2" charset="0"/>
                <a:cs typeface="SolaimanLipi" panose="02000500020000020004" pitchFamily="2" charset="0"/>
              </a:rPr>
              <a:t> </a:t>
            </a:r>
            <a:r>
              <a:rPr lang="en-US" sz="3500" b="1" dirty="0" err="1">
                <a:solidFill>
                  <a:srgbClr val="FF0000"/>
                </a:solidFill>
                <a:latin typeface="SolaimanLipi" panose="02000500020000020004" pitchFamily="2" charset="0"/>
                <a:cs typeface="SolaimanLipi" panose="02000500020000020004" pitchFamily="2" charset="0"/>
              </a:rPr>
              <a:t>গুলো</a:t>
            </a:r>
            <a:r>
              <a:rPr lang="en-US" sz="3500" b="1" dirty="0">
                <a:solidFill>
                  <a:srgbClr val="FF0000"/>
                </a:solidFill>
                <a:latin typeface="SolaimanLipi" panose="02000500020000020004" pitchFamily="2" charset="0"/>
                <a:cs typeface="SolaimanLipi" panose="02000500020000020004" pitchFamily="2" charset="0"/>
              </a:rPr>
              <a:t> </a:t>
            </a:r>
            <a:r>
              <a:rPr lang="en-US" sz="3500" b="1" dirty="0" err="1">
                <a:solidFill>
                  <a:srgbClr val="FF0000"/>
                </a:solidFill>
                <a:latin typeface="SolaimanLipi" panose="02000500020000020004" pitchFamily="2" charset="0"/>
                <a:cs typeface="SolaimanLipi" panose="02000500020000020004" pitchFamily="2" charset="0"/>
              </a:rPr>
              <a:t>কী</a:t>
            </a:r>
            <a:r>
              <a:rPr lang="en-US" sz="3500" b="1" dirty="0">
                <a:solidFill>
                  <a:srgbClr val="FF0000"/>
                </a:solidFill>
                <a:latin typeface="SolaimanLipi" panose="02000500020000020004" pitchFamily="2" charset="0"/>
                <a:cs typeface="SolaimanLipi" panose="02000500020000020004" pitchFamily="2" charset="0"/>
              </a:rPr>
              <a:t> </a:t>
            </a:r>
            <a:r>
              <a:rPr lang="en-US" sz="3500" b="1" dirty="0" err="1">
                <a:solidFill>
                  <a:srgbClr val="FF0000"/>
                </a:solidFill>
                <a:latin typeface="SolaimanLipi" panose="02000500020000020004" pitchFamily="2" charset="0"/>
                <a:cs typeface="SolaimanLipi" panose="02000500020000020004" pitchFamily="2" charset="0"/>
              </a:rPr>
              <a:t>পরিচিত</a:t>
            </a:r>
            <a:r>
              <a:rPr lang="en-US" sz="3500" b="1" dirty="0">
                <a:solidFill>
                  <a:srgbClr val="FF0000"/>
                </a:solidFill>
                <a:latin typeface="SolaimanLipi" panose="02000500020000020004" pitchFamily="2" charset="0"/>
                <a:cs typeface="SolaimanLipi" panose="02000500020000020004" pitchFamily="2" charset="0"/>
              </a:rPr>
              <a:t>? </a:t>
            </a:r>
          </a:p>
        </p:txBody>
      </p:sp>
      <p:sp>
        <p:nvSpPr>
          <p:cNvPr id="5" name="Rectangle 4"/>
          <p:cNvSpPr/>
          <p:nvPr/>
        </p:nvSpPr>
        <p:spPr>
          <a:xfrm>
            <a:off x="290944" y="1279709"/>
            <a:ext cx="6871855" cy="630942"/>
          </a:xfrm>
          <a:prstGeom prst="rect">
            <a:avLst/>
          </a:prstGeom>
        </p:spPr>
        <p:txBody>
          <a:bodyPr wrap="square">
            <a:spAutoFit/>
          </a:bodyPr>
          <a:lstStyle/>
          <a:p>
            <a:r>
              <a:rPr lang="en-US" sz="3500" b="1" dirty="0" err="1">
                <a:solidFill>
                  <a:srgbClr val="00B050"/>
                </a:solidFill>
                <a:latin typeface="SolaimanLipi" panose="02000500020000020004" pitchFamily="2" charset="0"/>
                <a:cs typeface="SolaimanLipi" panose="02000500020000020004" pitchFamily="2" charset="0"/>
              </a:rPr>
              <a:t>বলতে</a:t>
            </a:r>
            <a:r>
              <a:rPr lang="en-US" sz="3500" b="1" dirty="0">
                <a:solidFill>
                  <a:srgbClr val="00B050"/>
                </a:solidFill>
                <a:latin typeface="SolaimanLipi" panose="02000500020000020004" pitchFamily="2" charset="0"/>
                <a:cs typeface="SolaimanLipi" panose="02000500020000020004" pitchFamily="2" charset="0"/>
              </a:rPr>
              <a:t> </a:t>
            </a:r>
            <a:r>
              <a:rPr lang="en-US" sz="3500" b="1" dirty="0" err="1">
                <a:solidFill>
                  <a:srgbClr val="00B050"/>
                </a:solidFill>
                <a:latin typeface="SolaimanLipi" panose="02000500020000020004" pitchFamily="2" charset="0"/>
                <a:cs typeface="SolaimanLipi" panose="02000500020000020004" pitchFamily="2" charset="0"/>
              </a:rPr>
              <a:t>পারো</a:t>
            </a:r>
            <a:r>
              <a:rPr lang="en-US" sz="3500" b="1" dirty="0">
                <a:solidFill>
                  <a:srgbClr val="00B050"/>
                </a:solidFill>
                <a:latin typeface="SolaimanLipi" panose="02000500020000020004" pitchFamily="2" charset="0"/>
                <a:cs typeface="SolaimanLipi" panose="02000500020000020004" pitchFamily="2" charset="0"/>
              </a:rPr>
              <a:t> </a:t>
            </a:r>
            <a:r>
              <a:rPr lang="en-US" sz="3500" b="1" dirty="0" err="1">
                <a:solidFill>
                  <a:srgbClr val="00B050"/>
                </a:solidFill>
                <a:latin typeface="SolaimanLipi" panose="02000500020000020004" pitchFamily="2" charset="0"/>
                <a:cs typeface="SolaimanLipi" panose="02000500020000020004" pitchFamily="2" charset="0"/>
              </a:rPr>
              <a:t>আইকোন</a:t>
            </a:r>
            <a:r>
              <a:rPr lang="en-US" sz="3500" b="1" dirty="0">
                <a:solidFill>
                  <a:srgbClr val="00B050"/>
                </a:solidFill>
                <a:latin typeface="SolaimanLipi" panose="02000500020000020004" pitchFamily="2" charset="0"/>
                <a:cs typeface="SolaimanLipi" panose="02000500020000020004" pitchFamily="2" charset="0"/>
              </a:rPr>
              <a:t> </a:t>
            </a:r>
            <a:r>
              <a:rPr lang="en-US" sz="3500" b="1" dirty="0" err="1">
                <a:solidFill>
                  <a:srgbClr val="00B050"/>
                </a:solidFill>
                <a:latin typeface="SolaimanLipi" panose="02000500020000020004" pitchFamily="2" charset="0"/>
                <a:cs typeface="SolaimanLipi" panose="02000500020000020004" pitchFamily="2" charset="0"/>
              </a:rPr>
              <a:t>গুলো</a:t>
            </a:r>
            <a:r>
              <a:rPr lang="en-US" sz="3500" b="1" dirty="0">
                <a:solidFill>
                  <a:srgbClr val="00B050"/>
                </a:solidFill>
                <a:latin typeface="SolaimanLipi" panose="02000500020000020004" pitchFamily="2" charset="0"/>
                <a:cs typeface="SolaimanLipi" panose="02000500020000020004" pitchFamily="2" charset="0"/>
              </a:rPr>
              <a:t> </a:t>
            </a:r>
            <a:r>
              <a:rPr lang="en-US" sz="3500" b="1" dirty="0" err="1">
                <a:solidFill>
                  <a:srgbClr val="00B050"/>
                </a:solidFill>
                <a:latin typeface="SolaimanLipi" panose="02000500020000020004" pitchFamily="2" charset="0"/>
                <a:cs typeface="SolaimanLipi" panose="02000500020000020004" pitchFamily="2" charset="0"/>
              </a:rPr>
              <a:t>কিসের</a:t>
            </a:r>
            <a:r>
              <a:rPr lang="en-US" sz="3500" b="1" dirty="0">
                <a:solidFill>
                  <a:srgbClr val="00B050"/>
                </a:solidFill>
                <a:latin typeface="SolaimanLipi" panose="02000500020000020004" pitchFamily="2" charset="0"/>
                <a:cs typeface="SolaimanLipi" panose="02000500020000020004" pitchFamily="2" charset="0"/>
              </a:rPr>
              <a:t>? </a:t>
            </a:r>
          </a:p>
        </p:txBody>
      </p:sp>
      <p:sp>
        <p:nvSpPr>
          <p:cNvPr id="7" name="AutoShape 8"/>
          <p:cNvSpPr>
            <a:spLocks noChangeArrowheads="1"/>
          </p:cNvSpPr>
          <p:nvPr/>
        </p:nvSpPr>
        <p:spPr bwMode="auto">
          <a:xfrm>
            <a:off x="678872" y="2323145"/>
            <a:ext cx="3934692" cy="698268"/>
          </a:xfrm>
          <a:prstGeom prst="roundRect">
            <a:avLst/>
          </a:prstGeom>
          <a:ln w="57150">
            <a:headEnd/>
            <a:tailEnd/>
          </a:ln>
        </p:spPr>
        <p:style>
          <a:lnRef idx="2">
            <a:schemeClr val="accent2"/>
          </a:lnRef>
          <a:fillRef idx="1">
            <a:schemeClr val="lt1"/>
          </a:fillRef>
          <a:effectRef idx="0">
            <a:schemeClr val="accent2"/>
          </a:effectRef>
          <a:fontRef idx="minor">
            <a:schemeClr val="dk1"/>
          </a:fontRef>
        </p:style>
        <p:txBody>
          <a:bodyPr wrap="none" lIns="91418" tIns="45710" rIns="91418" bIns="45710" anchor="ctr"/>
          <a:lstStyle/>
          <a:p>
            <a:pPr algn="ctr"/>
            <a:r>
              <a:rPr lang="en-US" sz="4500" b="1" dirty="0" err="1">
                <a:solidFill>
                  <a:srgbClr val="FF0000"/>
                </a:solidFill>
                <a:latin typeface="SolaimanLipi" panose="02000500020000020004" pitchFamily="2" charset="0"/>
                <a:cs typeface="SolaimanLipi" panose="02000500020000020004" pitchFamily="2" charset="0"/>
              </a:rPr>
              <a:t>ব্রাউজার</a:t>
            </a:r>
            <a:endParaRPr lang="en-US" sz="4500" b="1" dirty="0">
              <a:solidFill>
                <a:srgbClr val="FF0000"/>
              </a:solidFill>
              <a:latin typeface="SolaimanLipi" panose="02000500020000020004" pitchFamily="2" charset="0"/>
              <a:cs typeface="SolaimanLipi" panose="02000500020000020004" pitchFamily="2" charset="0"/>
            </a:endParaRPr>
          </a:p>
        </p:txBody>
      </p:sp>
      <p:sp>
        <p:nvSpPr>
          <p:cNvPr id="9" name="Rectangle 8"/>
          <p:cNvSpPr/>
          <p:nvPr/>
        </p:nvSpPr>
        <p:spPr>
          <a:xfrm>
            <a:off x="516642" y="3421690"/>
            <a:ext cx="11273576" cy="3323987"/>
          </a:xfrm>
          <a:prstGeom prst="rect">
            <a:avLst/>
          </a:prstGeom>
        </p:spPr>
        <p:txBody>
          <a:bodyPr wrap="square">
            <a:spAutoFit/>
          </a:bodyPr>
          <a:lstStyle/>
          <a:p>
            <a:pPr algn="just"/>
            <a:r>
              <a:rPr lang="as-IN" sz="3000" dirty="0">
                <a:solidFill>
                  <a:srgbClr val="002060"/>
                </a:solidFill>
                <a:latin typeface="SolaimanLipi" panose="02000500020000020004" pitchFamily="2" charset="0"/>
                <a:cs typeface="SolaimanLipi" panose="02000500020000020004" pitchFamily="2" charset="0"/>
              </a:rPr>
              <a:t>পৃথিবীর বিভিন্ন দেশের সার্ভারে রাখা পরস্পর সংযোগযোগ্য ওয়েবপেজ পরিদর্শন করাকে ওয়েব ব্রাউজিং বলা হয়। ওয়েব ব্রাউজিং হলো পৃথিবীর বিভিন্ন দেশের বিভিন্ন সার্ভারে রাখা ওয়েব পেজ পরিদর্শন প্রক্রিয়া। ওয়েব ব্রাউজিং এর সাহায্যে ইন্টারনেট থেকে অসংখ্য তথ্য আরোহন সম্ভব। ওয়েব ব্রাউজিং-এর জন্য অনেক সফটওয়্যার রয়েছে। যেমন- </a:t>
            </a:r>
            <a:r>
              <a:rPr lang="en-US" sz="3000" dirty="0">
                <a:solidFill>
                  <a:srgbClr val="002060"/>
                </a:solidFill>
                <a:latin typeface="Times New Roman" panose="02020603050405020304" pitchFamily="18" charset="0"/>
                <a:cs typeface="Times New Roman" panose="02020603050405020304" pitchFamily="18" charset="0"/>
              </a:rPr>
              <a:t>Internet Explorer, Opera, Mosaic </a:t>
            </a:r>
            <a:r>
              <a:rPr lang="as-IN" sz="3000" dirty="0">
                <a:solidFill>
                  <a:srgbClr val="002060"/>
                </a:solidFill>
                <a:latin typeface="SolaimanLipi" panose="02000500020000020004" pitchFamily="2" charset="0"/>
                <a:cs typeface="SolaimanLipi" panose="02000500020000020004" pitchFamily="2" charset="0"/>
              </a:rPr>
              <a:t> ইত্যাদি। আইপি নেটওয়ার্ক তথা ইন্টারনেটের সাথে সংযুক্ত প্রতিটি কম্পিউটারের একটি পৃথক ঠিকানা থাকে। এ ঠিকানাকে আইপি এড্রেস বলে। ওয়েব পেইজ বা ওয়েবসাইট যে সার্ভারে সংরক্ষিত থাকে তাকে বলা হয় ওয়েব সার্ভার। </a:t>
            </a:r>
            <a:endParaRPr lang="en-US" sz="3000"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340728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25000" r="2000" b="18000"/>
          </a:stretch>
        </a:blipFill>
        <a:effectLst/>
      </p:bgPr>
    </p:bg>
    <p:spTree>
      <p:nvGrpSpPr>
        <p:cNvPr id="1" name=""/>
        <p:cNvGrpSpPr/>
        <p:nvPr/>
      </p:nvGrpSpPr>
      <p:grpSpPr>
        <a:xfrm>
          <a:off x="0" y="0"/>
          <a:ext cx="0" cy="0"/>
          <a:chOff x="0" y="0"/>
          <a:chExt cx="0" cy="0"/>
        </a:xfrm>
      </p:grpSpPr>
      <p:sp>
        <p:nvSpPr>
          <p:cNvPr id="4" name="Rectangular Callout 3"/>
          <p:cNvSpPr/>
          <p:nvPr/>
        </p:nvSpPr>
        <p:spPr>
          <a:xfrm>
            <a:off x="914400" y="954505"/>
            <a:ext cx="2590800" cy="533399"/>
          </a:xfrm>
          <a:prstGeom prst="wedgeRectCallout">
            <a:avLst>
              <a:gd name="adj1" fmla="val -57596"/>
              <a:gd name="adj2" fmla="val 285543"/>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 </a:t>
            </a:r>
            <a:r>
              <a:rPr lang="en-US" sz="3200" b="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buttonn</a:t>
            </a:r>
            <a:endPar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ular Callout 4"/>
          <p:cNvSpPr/>
          <p:nvPr/>
        </p:nvSpPr>
        <p:spPr>
          <a:xfrm>
            <a:off x="3886200" y="954505"/>
            <a:ext cx="2667000" cy="533400"/>
          </a:xfrm>
          <a:prstGeom prst="wedgeRectCallout">
            <a:avLst>
              <a:gd name="adj1" fmla="val -132983"/>
              <a:gd name="adj2" fmla="val 290219"/>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Forward button</a:t>
            </a:r>
          </a:p>
        </p:txBody>
      </p:sp>
      <p:sp>
        <p:nvSpPr>
          <p:cNvPr id="7" name="Rectangular Callout 6"/>
          <p:cNvSpPr/>
          <p:nvPr/>
        </p:nvSpPr>
        <p:spPr>
          <a:xfrm>
            <a:off x="7010400" y="954505"/>
            <a:ext cx="2362200" cy="533400"/>
          </a:xfrm>
          <a:prstGeom prst="wedgeRectCallout">
            <a:avLst>
              <a:gd name="adj1" fmla="val -214922"/>
              <a:gd name="adj2" fmla="val 285389"/>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Stop button</a:t>
            </a:r>
          </a:p>
        </p:txBody>
      </p:sp>
      <p:sp>
        <p:nvSpPr>
          <p:cNvPr id="8" name="Rectangular Callout 7"/>
          <p:cNvSpPr/>
          <p:nvPr/>
        </p:nvSpPr>
        <p:spPr>
          <a:xfrm>
            <a:off x="9525000" y="954504"/>
            <a:ext cx="2057400" cy="533400"/>
          </a:xfrm>
          <a:prstGeom prst="wedgeRectCallout">
            <a:avLst>
              <a:gd name="adj1" fmla="val -84012"/>
              <a:gd name="adj2" fmla="val 287804"/>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 button</a:t>
            </a:r>
          </a:p>
        </p:txBody>
      </p:sp>
      <p:sp>
        <p:nvSpPr>
          <p:cNvPr id="9" name="Rectangular Callout 8"/>
          <p:cNvSpPr/>
          <p:nvPr/>
        </p:nvSpPr>
        <p:spPr>
          <a:xfrm>
            <a:off x="685800" y="4953000"/>
            <a:ext cx="2819400" cy="533399"/>
          </a:xfrm>
          <a:prstGeom prst="wedgeRectCallout">
            <a:avLst>
              <a:gd name="adj1" fmla="val 102967"/>
              <a:gd name="adj2" fmla="val -438804"/>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Address bar</a:t>
            </a:r>
          </a:p>
        </p:txBody>
      </p:sp>
      <p:sp>
        <p:nvSpPr>
          <p:cNvPr id="11" name="Rectangular Callout 10"/>
          <p:cNvSpPr/>
          <p:nvPr/>
        </p:nvSpPr>
        <p:spPr>
          <a:xfrm>
            <a:off x="3810000" y="4952999"/>
            <a:ext cx="3006436" cy="533399"/>
          </a:xfrm>
          <a:prstGeom prst="wedgeRectCallout">
            <a:avLst>
              <a:gd name="adj1" fmla="val -97781"/>
              <a:gd name="adj2" fmla="val -43639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Refresh button</a:t>
            </a:r>
          </a:p>
        </p:txBody>
      </p:sp>
      <p:sp>
        <p:nvSpPr>
          <p:cNvPr id="12" name="Rectangular Callout 11"/>
          <p:cNvSpPr/>
          <p:nvPr/>
        </p:nvSpPr>
        <p:spPr>
          <a:xfrm>
            <a:off x="7010400" y="4952999"/>
            <a:ext cx="3408218" cy="533399"/>
          </a:xfrm>
          <a:prstGeom prst="wedgeRectCallout">
            <a:avLst>
              <a:gd name="adj1" fmla="val -165843"/>
              <a:gd name="adj2" fmla="val -446048"/>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button</a:t>
            </a:r>
          </a:p>
        </p:txBody>
      </p:sp>
      <p:sp>
        <p:nvSpPr>
          <p:cNvPr id="13" name="Rectangle 12"/>
          <p:cNvSpPr/>
          <p:nvPr/>
        </p:nvSpPr>
        <p:spPr>
          <a:xfrm>
            <a:off x="438479" y="165587"/>
            <a:ext cx="5255739" cy="707886"/>
          </a:xfrm>
          <a:prstGeom prst="rect">
            <a:avLst/>
          </a:prstGeom>
        </p:spPr>
        <p:txBody>
          <a:bodyPr wrap="square">
            <a:spAutoFit/>
          </a:bodyPr>
          <a:lstStyle/>
          <a:p>
            <a:pPr lvl="0"/>
            <a:r>
              <a:rPr lang="en-US" sz="4000" b="1" dirty="0" err="1">
                <a:solidFill>
                  <a:srgbClr val="FF0000"/>
                </a:solidFill>
                <a:latin typeface="SolaimanLipi" panose="02000500020000020004" pitchFamily="2" charset="0"/>
                <a:cs typeface="SolaimanLipi" panose="02000500020000020004" pitchFamily="2" charset="0"/>
              </a:rPr>
              <a:t>ছবিটি</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কিসের</a:t>
            </a:r>
            <a:r>
              <a:rPr lang="en-US" sz="4000" b="1" dirty="0">
                <a:solidFill>
                  <a:srgbClr val="FF0000"/>
                </a:solidFill>
                <a:latin typeface="SolaimanLipi" panose="02000500020000020004" pitchFamily="2" charset="0"/>
                <a:cs typeface="SolaimanLipi" panose="02000500020000020004" pitchFamily="2" charset="0"/>
              </a:rPr>
              <a:t>? </a:t>
            </a:r>
          </a:p>
        </p:txBody>
      </p:sp>
    </p:spTree>
    <p:extLst>
      <p:ext uri="{BB962C8B-B14F-4D97-AF65-F5344CB8AC3E}">
        <p14:creationId xmlns:p14="http://schemas.microsoft.com/office/powerpoint/2010/main" val="1993416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out)">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558" y="1049607"/>
            <a:ext cx="10850882" cy="2400657"/>
          </a:xfrm>
          <a:prstGeom prst="rect">
            <a:avLst/>
          </a:prstGeom>
        </p:spPr>
        <p:txBody>
          <a:bodyPr wrap="square">
            <a:spAutoFit/>
          </a:bodyPr>
          <a:lstStyle/>
          <a:p>
            <a:r>
              <a:rPr lang="en-US" sz="3000" dirty="0" err="1">
                <a:solidFill>
                  <a:srgbClr val="002060"/>
                </a:solidFill>
                <a:latin typeface="SolaimanLipi" panose="02000500020000020004" pitchFamily="2" charset="0"/>
                <a:cs typeface="SolaimanLipi" panose="02000500020000020004" pitchFamily="2" charset="0"/>
              </a:rPr>
              <a:t>ডোমেইন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নেমও</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হচ্ছে</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একটি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স্বতন্ত্র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টেক্সট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এড্রেস</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ওয়েব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এড্রেস</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ডোমেইন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এমন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একটি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সার্ভার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কম্পিউটার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যা</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ইন্টারনেটের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সাথে</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সংযুক্ত</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থাকবে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এই</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ডোমেইন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মাধ্যমেই</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বিশ্বের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যেকোনো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প্রান্তের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ইন্টারনেট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ব্যবহারকারীরা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ওয়েব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সাইট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খুঁজে</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পাবে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সুতরাং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আইপি</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এড্রেসের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অনুবাদই</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হচ্ছে</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ডোমেইন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যদি</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একটি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ডোমেইন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রেজিস্ট্রি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করা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হয়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তবে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সারাবিশ্ব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হতে</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একটি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ইউনিক</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আইডেন্টিটি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পাবে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অর্থা</a:t>
            </a:r>
            <a:r>
              <a:rPr lang="en-US" sz="3000" dirty="0">
                <a:solidFill>
                  <a:srgbClr val="002060"/>
                </a:solidFill>
                <a:latin typeface="SolaimanLipi" panose="02000500020000020004" pitchFamily="2" charset="0"/>
                <a:cs typeface="SolaimanLipi" panose="02000500020000020004" pitchFamily="2" charset="0"/>
              </a:rPr>
              <a:t>ৎ </a:t>
            </a:r>
            <a:r>
              <a:rPr lang="en-US" sz="3000" dirty="0" err="1">
                <a:solidFill>
                  <a:srgbClr val="002060"/>
                </a:solidFill>
                <a:latin typeface="SolaimanLipi" panose="02000500020000020004" pitchFamily="2" charset="0"/>
                <a:cs typeface="SolaimanLipi" panose="02000500020000020004" pitchFamily="2" charset="0"/>
              </a:rPr>
              <a:t>একই</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আর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কেউ</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নিতে</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পারবে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a:t>
            </a:r>
            <a:r>
              <a:rPr lang="en-US" sz="3000" dirty="0">
                <a:solidFill>
                  <a:srgbClr val="002060"/>
                </a:solidFill>
                <a:latin typeface="SolaimanLipi" panose="02000500020000020004" pitchFamily="2" charset="0"/>
                <a:cs typeface="SolaimanLipi" panose="02000500020000020004" pitchFamily="2" charset="0"/>
              </a:rPr>
              <a:t>। </a:t>
            </a:r>
          </a:p>
        </p:txBody>
      </p:sp>
      <p:sp>
        <p:nvSpPr>
          <p:cNvPr id="6" name="AutoShape 8"/>
          <p:cNvSpPr>
            <a:spLocks noChangeArrowheads="1"/>
          </p:cNvSpPr>
          <p:nvPr/>
        </p:nvSpPr>
        <p:spPr bwMode="auto">
          <a:xfrm>
            <a:off x="670557" y="149911"/>
            <a:ext cx="5092933" cy="698268"/>
          </a:xfrm>
          <a:prstGeom prst="roundRect">
            <a:avLst/>
          </a:prstGeom>
          <a:ln w="76200">
            <a:headEnd/>
            <a:tailEnd/>
          </a:ln>
        </p:spPr>
        <p:style>
          <a:lnRef idx="2">
            <a:schemeClr val="accent2"/>
          </a:lnRef>
          <a:fillRef idx="1">
            <a:schemeClr val="lt1"/>
          </a:fillRef>
          <a:effectRef idx="0">
            <a:schemeClr val="accent2"/>
          </a:effectRef>
          <a:fontRef idx="minor">
            <a:schemeClr val="dk1"/>
          </a:fontRef>
        </p:style>
        <p:txBody>
          <a:bodyPr wrap="none" lIns="91418" tIns="45710" rIns="91418" bIns="45710" anchor="ctr"/>
          <a:lstStyle/>
          <a:p>
            <a:pPr algn="ctr"/>
            <a:r>
              <a:rPr lang="en-US" sz="4000" b="1" dirty="0" err="1">
                <a:solidFill>
                  <a:srgbClr val="FF0000"/>
                </a:solidFill>
                <a:latin typeface="SolaimanLipi" panose="02000500020000020004" pitchFamily="2" charset="0"/>
                <a:cs typeface="SolaimanLipi" panose="02000500020000020004" pitchFamily="2" charset="0"/>
              </a:rPr>
              <a:t>ডোমেইন</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নেম</a:t>
            </a:r>
            <a:endParaRPr lang="en-US" sz="4000" b="1" dirty="0">
              <a:solidFill>
                <a:srgbClr val="FF0000"/>
              </a:solidFill>
              <a:latin typeface="SolaimanLipi" panose="02000500020000020004" pitchFamily="2" charset="0"/>
              <a:cs typeface="SolaimanLipi" panose="02000500020000020004" pitchFamily="2" charset="0"/>
            </a:endParaRPr>
          </a:p>
        </p:txBody>
      </p:sp>
      <p:sp>
        <p:nvSpPr>
          <p:cNvPr id="13" name="AutoShape 8"/>
          <p:cNvSpPr>
            <a:spLocks noChangeArrowheads="1"/>
          </p:cNvSpPr>
          <p:nvPr/>
        </p:nvSpPr>
        <p:spPr bwMode="auto">
          <a:xfrm>
            <a:off x="670558" y="3642244"/>
            <a:ext cx="3430387" cy="698268"/>
          </a:xfrm>
          <a:prstGeom prst="roundRect">
            <a:avLst/>
          </a:prstGeom>
          <a:ln w="57150">
            <a:headEnd/>
            <a:tailEnd/>
          </a:ln>
        </p:spPr>
        <p:style>
          <a:lnRef idx="2">
            <a:schemeClr val="accent2"/>
          </a:lnRef>
          <a:fillRef idx="1">
            <a:schemeClr val="lt1"/>
          </a:fillRef>
          <a:effectRef idx="0">
            <a:schemeClr val="accent2"/>
          </a:effectRef>
          <a:fontRef idx="minor">
            <a:schemeClr val="dk1"/>
          </a:fontRef>
        </p:style>
        <p:txBody>
          <a:bodyPr wrap="none" lIns="91418" tIns="45710" rIns="91418" bIns="45710" anchor="ctr"/>
          <a:lstStyle/>
          <a:p>
            <a:pPr algn="ctr"/>
            <a:r>
              <a:rPr lang="en-US" sz="4000" b="1" dirty="0" err="1">
                <a:solidFill>
                  <a:srgbClr val="FF0000"/>
                </a:solidFill>
                <a:latin typeface="SolaimanLipi" panose="02000500020000020004" pitchFamily="2" charset="0"/>
                <a:cs typeface="SolaimanLipi" panose="02000500020000020004" pitchFamily="2" charset="0"/>
              </a:rPr>
              <a:t>হোস্টিং</a:t>
            </a:r>
            <a:endParaRPr lang="en-US" sz="4000" b="1" dirty="0">
              <a:solidFill>
                <a:srgbClr val="FF0000"/>
              </a:solidFill>
              <a:latin typeface="SolaimanLipi" panose="02000500020000020004" pitchFamily="2" charset="0"/>
              <a:cs typeface="SolaimanLipi" panose="02000500020000020004" pitchFamily="2" charset="0"/>
            </a:endParaRPr>
          </a:p>
        </p:txBody>
      </p:sp>
      <p:sp>
        <p:nvSpPr>
          <p:cNvPr id="15" name="Rectangle 14"/>
          <p:cNvSpPr/>
          <p:nvPr/>
        </p:nvSpPr>
        <p:spPr>
          <a:xfrm>
            <a:off x="647271" y="4532493"/>
            <a:ext cx="10743540" cy="1477328"/>
          </a:xfrm>
          <a:prstGeom prst="rect">
            <a:avLst/>
          </a:prstGeom>
        </p:spPr>
        <p:txBody>
          <a:bodyPr wrap="square">
            <a:spAutoFit/>
          </a:bodyPr>
          <a:lstStyle/>
          <a:p>
            <a:pPr algn="just"/>
            <a:r>
              <a:rPr lang="as-IN" sz="3000" dirty="0">
                <a:solidFill>
                  <a:srgbClr val="002060"/>
                </a:solidFill>
                <a:latin typeface="SolaimanLipi" panose="02000500020000020004" pitchFamily="2" charset="0"/>
                <a:cs typeface="SolaimanLipi" panose="02000500020000020004" pitchFamily="2" charset="0"/>
              </a:rPr>
              <a:t>হোস্টিংকে আমরা অনেকে ওয়েব হোস্টিংও বলে থাকি। সোজা কথায় ইন্টারনেটে ওয়েবের ফাইলগুলো কোনো সার্ভারে রাখাকে ওয়েব হোস্টিং বলে। হোস্টিং হচ্ছে মূলত অনলাইনে ওয়েবসাইট আপলোড করার সার্ভার বা  কম্পিউটারের হার্ডডিস্কের জায়গা। </a:t>
            </a:r>
            <a:endParaRPr lang="en-US" sz="3000"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842384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547444" y="1302512"/>
            <a:ext cx="8950325" cy="5042017"/>
          </a:xfrm>
          <a:prstGeom prst="rect">
            <a:avLst/>
          </a:prstGeom>
          <a:ln>
            <a:noFill/>
          </a:ln>
          <a:effectLst>
            <a:softEdge rad="112500"/>
          </a:effectLst>
        </p:spPr>
      </p:pic>
      <p:sp>
        <p:nvSpPr>
          <p:cNvPr id="2" name="Title 1"/>
          <p:cNvSpPr>
            <a:spLocks noGrp="1"/>
          </p:cNvSpPr>
          <p:nvPr>
            <p:ph type="ctrTitle"/>
          </p:nvPr>
        </p:nvSpPr>
        <p:spPr>
          <a:xfrm>
            <a:off x="3409187" y="437737"/>
            <a:ext cx="5226838" cy="686081"/>
          </a:xfrm>
        </p:spPr>
        <p:txBody>
          <a:bodyPr>
            <a:normAutofit/>
          </a:bodyPr>
          <a:lstStyle/>
          <a:p>
            <a:r>
              <a:rPr lang="bn-BD" sz="4000" b="1" dirty="0">
                <a:ln w="0"/>
                <a:effectLst>
                  <a:outerShdw blurRad="38100" dist="19050" dir="2700000" algn="tl" rotWithShape="0">
                    <a:schemeClr val="dk1">
                      <a:alpha val="40000"/>
                    </a:schemeClr>
                  </a:outerShdw>
                </a:effectLst>
                <a:latin typeface="+mn-lt"/>
                <a:cs typeface="SolaimanLipi" panose="02000500020000020004" pitchFamily="2" charset="0"/>
              </a:rPr>
              <a:t>একক কাজ</a:t>
            </a:r>
            <a:endParaRPr lang="en-US" sz="4000" b="1" dirty="0">
              <a:ln w="0"/>
              <a:effectLst>
                <a:outerShdw blurRad="38100" dist="19050" dir="2700000" algn="tl" rotWithShape="0">
                  <a:schemeClr val="dk1">
                    <a:alpha val="40000"/>
                  </a:schemeClr>
                </a:outerShdw>
              </a:effectLst>
              <a:latin typeface="+mn-lt"/>
              <a:cs typeface="SolaimanLipi" panose="02000500020000020004" pitchFamily="2" charset="0"/>
            </a:endParaRPr>
          </a:p>
        </p:txBody>
      </p:sp>
      <p:sp>
        <p:nvSpPr>
          <p:cNvPr id="3" name="AutoShape 56"/>
          <p:cNvSpPr>
            <a:spLocks noChangeArrowheads="1"/>
          </p:cNvSpPr>
          <p:nvPr/>
        </p:nvSpPr>
        <p:spPr bwMode="auto">
          <a:xfrm>
            <a:off x="5935064" y="4043963"/>
            <a:ext cx="3427412"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effectLst>
                  <a:outerShdw blurRad="38100" dist="38100" dir="2700000" algn="tl">
                    <a:srgbClr val="000000">
                      <a:alpha val="43137"/>
                    </a:srgbClr>
                  </a:outerShdw>
                </a:effectLst>
                <a:latin typeface="+mn-lt"/>
                <a:cs typeface="SolaimanLipi" panose="02000500020000020004" pitchFamily="2" charset="0"/>
              </a:rPr>
              <a:t>ঘ. </a:t>
            </a:r>
            <a:r>
              <a:rPr lang="en-US" sz="2800" dirty="0" err="1">
                <a:effectLst>
                  <a:outerShdw blurRad="38100" dist="38100" dir="2700000" algn="tl">
                    <a:srgbClr val="000000">
                      <a:alpha val="43137"/>
                    </a:srgbClr>
                  </a:outerShdw>
                </a:effectLst>
                <a:latin typeface="+mn-lt"/>
                <a:cs typeface="SolaimanLipi" panose="02000500020000020004" pitchFamily="2" charset="0"/>
              </a:rPr>
              <a:t>বিং</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4" name="AutoShape 55"/>
          <p:cNvSpPr>
            <a:spLocks noChangeArrowheads="1"/>
          </p:cNvSpPr>
          <p:nvPr/>
        </p:nvSpPr>
        <p:spPr bwMode="auto">
          <a:xfrm>
            <a:off x="5939827" y="3297838"/>
            <a:ext cx="3427413"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effectLst>
                  <a:outerShdw blurRad="38100" dist="38100" dir="2700000" algn="tl">
                    <a:srgbClr val="000000">
                      <a:alpha val="43137"/>
                    </a:srgbClr>
                  </a:outerShdw>
                </a:effectLst>
                <a:latin typeface="+mn-lt"/>
                <a:cs typeface="SolaimanLipi" panose="02000500020000020004" pitchFamily="2" charset="0"/>
              </a:rPr>
              <a:t>খ. </a:t>
            </a:r>
            <a:r>
              <a:rPr lang="en-US" sz="2800" dirty="0" err="1">
                <a:effectLst>
                  <a:outerShdw blurRad="38100" dist="38100" dir="2700000" algn="tl">
                    <a:srgbClr val="000000">
                      <a:alpha val="43137"/>
                    </a:srgbClr>
                  </a:outerShdw>
                </a:effectLst>
                <a:latin typeface="+mn-lt"/>
                <a:cs typeface="SolaimanLipi" panose="02000500020000020004" pitchFamily="2" charset="0"/>
              </a:rPr>
              <a:t>গুগল</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5" name="AutoShape 55"/>
          <p:cNvSpPr>
            <a:spLocks noChangeArrowheads="1"/>
          </p:cNvSpPr>
          <p:nvPr/>
        </p:nvSpPr>
        <p:spPr bwMode="auto">
          <a:xfrm>
            <a:off x="5943834" y="3279782"/>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খ.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গুগল</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6" name="AutoShape 56"/>
          <p:cNvSpPr>
            <a:spLocks noChangeArrowheads="1"/>
          </p:cNvSpPr>
          <p:nvPr/>
        </p:nvSpPr>
        <p:spPr bwMode="auto">
          <a:xfrm>
            <a:off x="5935064" y="4039645"/>
            <a:ext cx="3427412"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ঘ.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বিং</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7" name="AutoShape 52"/>
          <p:cNvSpPr>
            <a:spLocks noChangeArrowheads="1"/>
          </p:cNvSpPr>
          <p:nvPr/>
        </p:nvSpPr>
        <p:spPr bwMode="auto">
          <a:xfrm>
            <a:off x="2433038" y="2416774"/>
            <a:ext cx="6938209" cy="547688"/>
          </a:xfrm>
          <a:prstGeom prst="roundRect">
            <a:avLst>
              <a:gd name="adj" fmla="val 50000"/>
            </a:avLst>
          </a:prstGeom>
          <a:ln>
            <a:noFill/>
            <a:headEnd/>
            <a:tailEnd/>
          </a:ln>
        </p:spPr>
        <p:style>
          <a:lnRef idx="1">
            <a:schemeClr val="accent4"/>
          </a:lnRef>
          <a:fillRef idx="2">
            <a:schemeClr val="accent4"/>
          </a:fillRef>
          <a:effectRef idx="1">
            <a:schemeClr val="accent4"/>
          </a:effectRef>
          <a:fontRef idx="minor">
            <a:schemeClr val="dk1"/>
          </a:fontRef>
        </p:style>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১.</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কোনটি</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ব্রাউজার</a:t>
            </a:r>
            <a:r>
              <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p>
        </p:txBody>
      </p:sp>
      <p:sp>
        <p:nvSpPr>
          <p:cNvPr id="8" name="AutoShape 53"/>
          <p:cNvSpPr>
            <a:spLocks noChangeArrowheads="1"/>
          </p:cNvSpPr>
          <p:nvPr/>
        </p:nvSpPr>
        <p:spPr bwMode="auto">
          <a:xfrm>
            <a:off x="2437802" y="3301760"/>
            <a:ext cx="3427413"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spc="-150" dirty="0">
                <a:effectLst>
                  <a:outerShdw blurRad="38100" dist="38100" dir="2700000" algn="tl">
                    <a:srgbClr val="000000">
                      <a:alpha val="43137"/>
                    </a:srgbClr>
                  </a:outerShdw>
                </a:effectLst>
                <a:latin typeface="+mn-lt"/>
                <a:cs typeface="SolaimanLipi" panose="02000500020000020004" pitchFamily="2" charset="0"/>
              </a:rPr>
              <a:t>ক. </a:t>
            </a:r>
            <a:r>
              <a:rPr lang="en-US" sz="2800" spc="-150" dirty="0" err="1">
                <a:effectLst>
                  <a:outerShdw blurRad="38100" dist="38100" dir="2700000" algn="tl">
                    <a:srgbClr val="000000">
                      <a:alpha val="43137"/>
                    </a:srgbClr>
                  </a:outerShdw>
                </a:effectLst>
                <a:latin typeface="+mn-lt"/>
                <a:cs typeface="SolaimanLipi" panose="02000500020000020004" pitchFamily="2" charset="0"/>
              </a:rPr>
              <a:t>ইয়াহু</a:t>
            </a:r>
            <a:endParaRPr lang="en-US" sz="2800" spc="-15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9" name="AutoShape 54"/>
          <p:cNvSpPr>
            <a:spLocks noChangeArrowheads="1"/>
          </p:cNvSpPr>
          <p:nvPr/>
        </p:nvSpPr>
        <p:spPr bwMode="auto">
          <a:xfrm>
            <a:off x="2433039" y="4034438"/>
            <a:ext cx="3427412" cy="547687"/>
          </a:xfrm>
          <a:prstGeom prst="roundRect">
            <a:avLst>
              <a:gd name="adj" fmla="val 50000"/>
            </a:avLst>
          </a:prstGeom>
          <a:solidFill>
            <a:schemeClr val="accent6">
              <a:lumMod val="60000"/>
              <a:lumOff val="40000"/>
            </a:schemeClr>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2800" dirty="0">
                <a:effectLst>
                  <a:outerShdw blurRad="38100" dist="38100" dir="2700000" algn="tl">
                    <a:srgbClr val="000000">
                      <a:alpha val="43137"/>
                    </a:srgbClr>
                  </a:outerShdw>
                </a:effectLst>
                <a:latin typeface="+mn-lt"/>
                <a:cs typeface="SolaimanLipi" panose="02000500020000020004" pitchFamily="2" charset="0"/>
              </a:rPr>
              <a:t>গ</a:t>
            </a:r>
            <a:r>
              <a:rPr lang="en-US" sz="2800" dirty="0">
                <a:effectLst>
                  <a:outerShdw blurRad="38100" dist="38100" dir="2700000" algn="tl">
                    <a:srgbClr val="000000">
                      <a:alpha val="43137"/>
                    </a:srgbClr>
                  </a:outerShdw>
                </a:effectLst>
                <a:latin typeface="+mn-lt"/>
                <a:cs typeface="SolaimanLipi" panose="02000500020000020004" pitchFamily="2" charset="0"/>
              </a:rPr>
              <a:t>.</a:t>
            </a:r>
            <a:r>
              <a:rPr lang="bn-BD" sz="2800" dirty="0">
                <a:effectLst>
                  <a:outerShdw blurRad="38100" dist="38100" dir="2700000" algn="tl">
                    <a:srgbClr val="000000">
                      <a:alpha val="43137"/>
                    </a:srgbClr>
                  </a:outerShdw>
                </a:effectLst>
                <a:latin typeface="+mn-lt"/>
                <a:cs typeface="SolaimanLipi" panose="02000500020000020004" pitchFamily="2" charset="0"/>
              </a:rPr>
              <a:t> </a:t>
            </a:r>
            <a:r>
              <a:rPr lang="en-US" sz="2800" dirty="0" err="1">
                <a:effectLst>
                  <a:outerShdw blurRad="38100" dist="38100" dir="2700000" algn="tl">
                    <a:srgbClr val="000000">
                      <a:alpha val="43137"/>
                    </a:srgbClr>
                  </a:outerShdw>
                </a:effectLst>
                <a:latin typeface="+mn-lt"/>
                <a:cs typeface="SolaimanLipi" panose="02000500020000020004" pitchFamily="2" charset="0"/>
              </a:rPr>
              <a:t>গুগল</a:t>
            </a:r>
            <a:r>
              <a:rPr lang="en-US" sz="2800" dirty="0">
                <a:effectLst>
                  <a:outerShdw blurRad="38100" dist="38100" dir="2700000" algn="tl">
                    <a:srgbClr val="000000">
                      <a:alpha val="43137"/>
                    </a:srgbClr>
                  </a:outerShdw>
                </a:effectLst>
                <a:latin typeface="+mn-lt"/>
                <a:cs typeface="SolaimanLipi" panose="02000500020000020004" pitchFamily="2" charset="0"/>
              </a:rPr>
              <a:t> </a:t>
            </a:r>
            <a:r>
              <a:rPr lang="en-US" sz="2800" dirty="0" err="1">
                <a:effectLst>
                  <a:outerShdw blurRad="38100" dist="38100" dir="2700000" algn="tl">
                    <a:srgbClr val="000000">
                      <a:alpha val="43137"/>
                    </a:srgbClr>
                  </a:outerShdw>
                </a:effectLst>
                <a:latin typeface="+mn-lt"/>
                <a:cs typeface="SolaimanLipi" panose="02000500020000020004" pitchFamily="2" charset="0"/>
              </a:rPr>
              <a:t>ক্রোম</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10" name="AutoShape 57"/>
          <p:cNvSpPr>
            <a:spLocks noChangeArrowheads="1"/>
          </p:cNvSpPr>
          <p:nvPr/>
        </p:nvSpPr>
        <p:spPr bwMode="auto">
          <a:xfrm>
            <a:off x="2450380" y="4048048"/>
            <a:ext cx="3427412" cy="547688"/>
          </a:xfrm>
          <a:prstGeom prst="roundRect">
            <a:avLst>
              <a:gd name="adj" fmla="val 50000"/>
            </a:avLst>
          </a:prstGeom>
          <a:solidFill>
            <a:srgbClr val="006600"/>
          </a:solidFill>
          <a:ln w="285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গ.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গুগল</a:t>
            </a:r>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 </a:t>
            </a:r>
            <a:r>
              <a:rPr lang="en-US" sz="280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ক্রোম</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11" name="AutoShape 53"/>
          <p:cNvSpPr>
            <a:spLocks noChangeArrowheads="1"/>
          </p:cNvSpPr>
          <p:nvPr/>
        </p:nvSpPr>
        <p:spPr bwMode="auto">
          <a:xfrm>
            <a:off x="2439718" y="3283359"/>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spc="-15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ক. </a:t>
            </a:r>
            <a:r>
              <a:rPr lang="en-US" sz="2800" spc="-150" dirty="0" err="1">
                <a:solidFill>
                  <a:schemeClr val="bg1"/>
                </a:solidFill>
                <a:effectLst>
                  <a:outerShdw blurRad="38100" dist="38100" dir="2700000" algn="tl">
                    <a:srgbClr val="000000">
                      <a:alpha val="43137"/>
                    </a:srgbClr>
                  </a:outerShdw>
                </a:effectLst>
                <a:latin typeface="+mn-lt"/>
                <a:cs typeface="SolaimanLipi" panose="02000500020000020004" pitchFamily="2" charset="0"/>
              </a:rPr>
              <a:t>ইয়াহু</a:t>
            </a:r>
            <a:endParaRPr lang="en-US" sz="2800" spc="-15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Tree>
    <p:extLst>
      <p:ext uri="{BB962C8B-B14F-4D97-AF65-F5344CB8AC3E}">
        <p14:creationId xmlns:p14="http://schemas.microsoft.com/office/powerpoint/2010/main" val="25247496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par>
                          <p:cTn id="22" fill="hold">
                            <p:stCondLst>
                              <p:cond delay="1000"/>
                            </p:stCondLst>
                            <p:childTnLst>
                              <p:par>
                                <p:cTn id="23" presetID="3" presetClass="entr" presetSubtype="10" fill="hold" grpId="0" nodeType="after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par>
                          <p:cTn id="26" fill="hold">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par>
                          <p:cTn id="30" fill="hold">
                            <p:stCondLst>
                              <p:cond delay="2500"/>
                            </p:stCondLst>
                            <p:childTnLst>
                              <p:par>
                                <p:cTn id="31" presetID="3" presetClass="entr" presetSubtype="10" fill="hold" grpId="0" nodeType="afterEffect">
                                  <p:stCondLst>
                                    <p:cond delay="50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childTnLst>
                    </p:cTn>
                  </p:par>
                </p:childTnLst>
              </p:cTn>
              <p:nextCondLst>
                <p:cond evt="onClick" delay="0">
                  <p:tgtEl>
                    <p:spTgt spid="8"/>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500"/>
                                        <p:tgtEl>
                                          <p:spTgt spid="5"/>
                                        </p:tgtEl>
                                      </p:cBhvr>
                                    </p:animEffect>
                                  </p:childTnLst>
                                </p:cTn>
                              </p:par>
                            </p:childTnLst>
                          </p:cTn>
                        </p:par>
                      </p:childTnLst>
                    </p:cTn>
                  </p:par>
                </p:childTnLst>
              </p:cTn>
              <p:nextCondLst>
                <p:cond evt="onClick" delay="0">
                  <p:tgtEl>
                    <p:spTgt spid="4"/>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childTnLst>
                          </p:cTn>
                        </p:par>
                      </p:childTnLst>
                    </p:cTn>
                  </p:par>
                </p:childTnLst>
              </p:cTn>
              <p:nextCondLst>
                <p:cond evt="onClick" delay="0">
                  <p:tgtEl>
                    <p:spTgt spid="3"/>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par>
                                <p:cTn id="58" presetID="9" presetClass="exit" presetSubtype="0" fill="hold" grpId="1" nodeType="withEffect">
                                  <p:stCondLst>
                                    <p:cond delay="0"/>
                                  </p:stCondLst>
                                  <p:childTnLst>
                                    <p:animEffect transition="out" filter="dissolv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3" grpId="0" animBg="1"/>
      <p:bldP spid="4" grpId="0" animBg="1"/>
      <p:bldP spid="5" grpId="0" animBg="1"/>
      <p:bldP spid="5" grpId="1" animBg="1"/>
      <p:bldP spid="6" grpId="0" animBg="1"/>
      <p:bldP spid="6" grpId="1" animBg="1"/>
      <p:bldP spid="7" grpId="0" animBg="1"/>
      <p:bldP spid="8" grpId="0" animBg="1"/>
      <p:bldP spid="9" grpId="0" animBg="1"/>
      <p:bldP spid="10" grpId="0"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5A562-DB06-429E-8B3A-FE69C79430A4}" type="datetime1">
              <a:rPr lang="en-US" smtClean="0">
                <a:solidFill>
                  <a:prstClr val="black">
                    <a:tint val="75000"/>
                  </a:prstClr>
                </a:solidFill>
              </a:rPr>
              <a:pPr/>
              <a:t>01-May-21</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sp>
        <p:nvSpPr>
          <p:cNvPr id="5" name="Rectangle 4"/>
          <p:cNvSpPr/>
          <p:nvPr/>
        </p:nvSpPr>
        <p:spPr>
          <a:xfrm>
            <a:off x="3985443" y="827906"/>
            <a:ext cx="4936884" cy="861774"/>
          </a:xfrm>
          <a:prstGeom prst="rect">
            <a:avLst/>
          </a:prstGeom>
        </p:spPr>
        <p:txBody>
          <a:bodyPr wrap="square">
            <a:spAutoFit/>
          </a:bodyPr>
          <a:lstStyle/>
          <a:p>
            <a:pPr algn="ctr"/>
            <a:r>
              <a:rPr lang="en-US" sz="5000" b="1" dirty="0" err="1">
                <a:solidFill>
                  <a:srgbClr val="002060"/>
                </a:solidFill>
                <a:latin typeface="SolaimanLipi" panose="02000500020000020004" pitchFamily="2" charset="0"/>
                <a:cs typeface="SolaimanLipi" panose="02000500020000020004" pitchFamily="2" charset="0"/>
              </a:rPr>
              <a:t>দলীয়কাজ</a:t>
            </a:r>
            <a:r>
              <a:rPr lang="en-US" sz="5000" b="1" dirty="0">
                <a:solidFill>
                  <a:srgbClr val="002060"/>
                </a:solidFill>
                <a:latin typeface="SolaimanLipi" panose="02000500020000020004" pitchFamily="2" charset="0"/>
                <a:cs typeface="SolaimanLipi" panose="02000500020000020004" pitchFamily="2" charset="0"/>
              </a:rPr>
              <a:t>: </a:t>
            </a:r>
          </a:p>
        </p:txBody>
      </p:sp>
      <p:sp>
        <p:nvSpPr>
          <p:cNvPr id="6" name="TextBox 5"/>
          <p:cNvSpPr txBox="1"/>
          <p:nvPr/>
        </p:nvSpPr>
        <p:spPr>
          <a:xfrm>
            <a:off x="838200" y="2961510"/>
            <a:ext cx="10619509" cy="707886"/>
          </a:xfrm>
          <a:prstGeom prst="rect">
            <a:avLst/>
          </a:prstGeom>
          <a:noFill/>
        </p:spPr>
        <p:txBody>
          <a:bodyPr wrap="square" rtlCol="0">
            <a:spAutoFit/>
          </a:bodyPr>
          <a:lstStyle/>
          <a:p>
            <a:r>
              <a:rPr lang="en-US" sz="4000" b="1" dirty="0" err="1">
                <a:solidFill>
                  <a:srgbClr val="FF0000"/>
                </a:solidFill>
                <a:latin typeface="SolaimanLipi" panose="02000500020000020004" pitchFamily="2" charset="0"/>
                <a:cs typeface="SolaimanLipi" panose="02000500020000020004" pitchFamily="2" charset="0"/>
              </a:rPr>
              <a:t>ওয়েব</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কিভাবে</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কাজ</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করে</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অভিনয়</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করে</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a:solidFill>
                  <a:srgbClr val="FF0000"/>
                </a:solidFill>
                <a:latin typeface="SolaimanLipi" panose="02000500020000020004" pitchFamily="2" charset="0"/>
                <a:cs typeface="SolaimanLipi" panose="02000500020000020004" pitchFamily="2" charset="0"/>
              </a:rPr>
              <a:t>দেখাও</a:t>
            </a:r>
            <a:r>
              <a:rPr lang="en-US" sz="4000" b="1" dirty="0">
                <a:solidFill>
                  <a:srgbClr val="FF0000"/>
                </a:solidFill>
                <a:latin typeface="SolaimanLipi" panose="02000500020000020004" pitchFamily="2" charset="0"/>
                <a:cs typeface="SolaimanLipi" panose="02000500020000020004" pitchFamily="2" charset="0"/>
              </a:rPr>
              <a:t>।</a:t>
            </a:r>
          </a:p>
        </p:txBody>
      </p:sp>
    </p:spTree>
    <p:extLst>
      <p:ext uri="{BB962C8B-B14F-4D97-AF65-F5344CB8AC3E}">
        <p14:creationId xmlns:p14="http://schemas.microsoft.com/office/powerpoint/2010/main" val="596400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399309" y="2385391"/>
            <a:ext cx="10571018" cy="2971800"/>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3500" dirty="0">
                <a:solidFill>
                  <a:srgbClr val="002060"/>
                </a:solidFill>
                <a:latin typeface="Times New Roman" panose="02020603050405020304" pitchFamily="18" charset="0"/>
                <a:cs typeface="Times New Roman" panose="02020603050405020304" pitchFamily="18" charset="0"/>
              </a:rPr>
              <a:t>IP Address</a:t>
            </a:r>
            <a:r>
              <a:rPr lang="bn-BD" sz="3500" dirty="0">
                <a:solidFill>
                  <a:srgbClr val="002060"/>
                </a:solidFill>
                <a:latin typeface="Times New Roman" panose="02020603050405020304" pitchFamily="18"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কী</a:t>
            </a:r>
            <a:r>
              <a:rPr lang="en-US" sz="3500" dirty="0">
                <a:solidFill>
                  <a:srgbClr val="002060"/>
                </a:solidFill>
                <a:latin typeface="SolaimanLipi" panose="02000500020000020004" pitchFamily="2" charset="0"/>
                <a:cs typeface="SolaimanLipi" panose="02000500020000020004" pitchFamily="2" charset="0"/>
              </a:rPr>
              <a:t>?</a:t>
            </a:r>
            <a:endParaRPr lang="bn-BD" sz="3500" dirty="0">
              <a:solidFill>
                <a:srgbClr val="002060"/>
              </a:solidFill>
              <a:latin typeface="SolaimanLipi" panose="02000500020000020004" pitchFamily="2" charset="0"/>
              <a:cs typeface="SolaimanLipi" panose="02000500020000020004" pitchFamily="2" charset="0"/>
            </a:endParaRPr>
          </a:p>
          <a:p>
            <a:r>
              <a:rPr lang="en-US" sz="3500" dirty="0" err="1">
                <a:solidFill>
                  <a:srgbClr val="002060"/>
                </a:solidFill>
                <a:latin typeface="SolaimanLipi" panose="02000500020000020004" pitchFamily="2" charset="0"/>
                <a:cs typeface="SolaimanLipi" panose="02000500020000020004" pitchFamily="2" charset="0"/>
              </a:rPr>
              <a:t>ডোমেইন</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নেম</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কিনতে</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হয়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কেন</a:t>
            </a:r>
            <a:r>
              <a:rPr lang="bn-BD" sz="3500" dirty="0">
                <a:solidFill>
                  <a:srgbClr val="002060"/>
                </a:solidFill>
                <a:latin typeface="SolaimanLipi" panose="02000500020000020004" pitchFamily="2" charset="0"/>
                <a:cs typeface="SolaimanLipi" panose="02000500020000020004" pitchFamily="2" charset="0"/>
              </a:rPr>
              <a:t>?</a:t>
            </a:r>
            <a:endParaRPr lang="en-US" sz="3500" dirty="0">
              <a:solidFill>
                <a:srgbClr val="002060"/>
              </a:solidFill>
              <a:latin typeface="SolaimanLipi" panose="02000500020000020004" pitchFamily="2" charset="0"/>
              <a:cs typeface="SolaimanLipi" panose="02000500020000020004" pitchFamily="2" charset="0"/>
            </a:endParaRPr>
          </a:p>
          <a:p>
            <a:r>
              <a:rPr lang="en-US" sz="3500" dirty="0">
                <a:solidFill>
                  <a:srgbClr val="002060"/>
                </a:solidFill>
                <a:latin typeface="Times New Roman" panose="02020603050405020304" pitchFamily="18" charset="0"/>
                <a:cs typeface="Times New Roman" panose="02020603050405020304" pitchFamily="18" charset="0"/>
              </a:rPr>
              <a:t>http </a:t>
            </a:r>
            <a:r>
              <a:rPr lang="en-US" sz="3500" dirty="0" err="1">
                <a:solidFill>
                  <a:srgbClr val="002060"/>
                </a:solidFill>
                <a:latin typeface="SolaimanLipi" panose="02000500020000020004" pitchFamily="2" charset="0"/>
                <a:cs typeface="SolaimanLipi" panose="02000500020000020004" pitchFamily="2" charset="0"/>
              </a:rPr>
              <a:t>এর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কাজ</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ব্যাখ্যা</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কর</a:t>
            </a:r>
            <a:r>
              <a:rPr lang="en-US" sz="3500" dirty="0">
                <a:solidFill>
                  <a:srgbClr val="002060"/>
                </a:solidFill>
                <a:latin typeface="SolaimanLipi" panose="02000500020000020004" pitchFamily="2" charset="0"/>
                <a:cs typeface="SolaimanLipi" panose="02000500020000020004" pitchFamily="2" charset="0"/>
              </a:rPr>
              <a:t>।</a:t>
            </a:r>
            <a:endParaRPr lang="bn-BD" sz="3500" dirty="0">
              <a:solidFill>
                <a:srgbClr val="002060"/>
              </a:solidFill>
              <a:latin typeface="SolaimanLipi" panose="02000500020000020004" pitchFamily="2" charset="0"/>
              <a:cs typeface="SolaimanLipi" panose="02000500020000020004" pitchFamily="2" charset="0"/>
            </a:endParaRPr>
          </a:p>
          <a:p>
            <a:r>
              <a:rPr lang="en-US" sz="3500" dirty="0" err="1">
                <a:solidFill>
                  <a:srgbClr val="002060"/>
                </a:solidFill>
                <a:latin typeface="SolaimanLipi" panose="02000500020000020004" pitchFamily="2" charset="0"/>
                <a:cs typeface="SolaimanLipi" panose="02000500020000020004" pitchFamily="2" charset="0"/>
              </a:rPr>
              <a:t>ওয়েবপেজ</a:t>
            </a:r>
            <a:r>
              <a:rPr lang="en-US" sz="3500" dirty="0">
                <a:solidFill>
                  <a:srgbClr val="002060"/>
                </a:solidFill>
                <a:latin typeface="SolaimanLipi" panose="02000500020000020004" pitchFamily="2" charset="0"/>
                <a:cs typeface="SolaimanLipi" panose="02000500020000020004" pitchFamily="2" charset="0"/>
              </a:rPr>
              <a:t> ও </a:t>
            </a:r>
            <a:r>
              <a:rPr lang="en-US" sz="3500" dirty="0" err="1">
                <a:solidFill>
                  <a:srgbClr val="002060"/>
                </a:solidFill>
                <a:latin typeface="SolaimanLipi" panose="02000500020000020004" pitchFamily="2" charset="0"/>
                <a:cs typeface="SolaimanLipi" panose="02000500020000020004" pitchFamily="2" charset="0"/>
              </a:rPr>
              <a:t>ওয়েবসাইটের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মধ্যে</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বিশ্লেষণ</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কর</a:t>
            </a:r>
            <a:r>
              <a:rPr lang="en-US" sz="3500" dirty="0">
                <a:solidFill>
                  <a:srgbClr val="002060"/>
                </a:solidFill>
                <a:latin typeface="SolaimanLipi" panose="02000500020000020004" pitchFamily="2" charset="0"/>
                <a:cs typeface="SolaimanLipi" panose="02000500020000020004" pitchFamily="2" charset="0"/>
              </a:rPr>
              <a:t>।</a:t>
            </a:r>
            <a:endParaRPr lang="bn-BD" sz="3500" dirty="0">
              <a:solidFill>
                <a:srgbClr val="002060"/>
              </a:solidFill>
              <a:latin typeface="SolaimanLipi" panose="02000500020000020004" pitchFamily="2" charset="0"/>
              <a:cs typeface="SolaimanLipi" panose="02000500020000020004" pitchFamily="2" charset="0"/>
            </a:endParaRPr>
          </a:p>
          <a:p>
            <a:r>
              <a:rPr lang="en-US" sz="3500" dirty="0" err="1">
                <a:solidFill>
                  <a:srgbClr val="002060"/>
                </a:solidFill>
                <a:latin typeface="SolaimanLipi" panose="02000500020000020004" pitchFamily="2" charset="0"/>
                <a:cs typeface="SolaimanLipi" panose="02000500020000020004" pitchFamily="2" charset="0"/>
              </a:rPr>
              <a:t>ডোমেইন</a:t>
            </a:r>
            <a:r>
              <a:rPr lang="en-US" sz="3500" dirty="0">
                <a:solidFill>
                  <a:srgbClr val="002060"/>
                </a:solidFill>
                <a:latin typeface="SolaimanLipi" panose="02000500020000020004" pitchFamily="2" charset="0"/>
                <a:cs typeface="SolaimanLipi" panose="02000500020000020004" pitchFamily="2" charset="0"/>
              </a:rPr>
              <a:t> ও </a:t>
            </a:r>
            <a:r>
              <a:rPr lang="en-US" sz="3500" dirty="0" err="1">
                <a:solidFill>
                  <a:srgbClr val="002060"/>
                </a:solidFill>
                <a:latin typeface="SolaimanLipi" panose="02000500020000020004" pitchFamily="2" charset="0"/>
                <a:cs typeface="SolaimanLipi" panose="02000500020000020004" pitchFamily="2" charset="0"/>
              </a:rPr>
              <a:t>হোষ্টিং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এর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তুলনামুলক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পার্থক্য</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বিশ্লেষণ</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কর</a:t>
            </a:r>
            <a:r>
              <a:rPr lang="en-US" sz="3500" dirty="0">
                <a:solidFill>
                  <a:srgbClr val="002060"/>
                </a:solidFill>
                <a:latin typeface="SolaimanLipi" panose="02000500020000020004" pitchFamily="2" charset="0"/>
                <a:cs typeface="SolaimanLipi" panose="02000500020000020004" pitchFamily="2" charset="0"/>
              </a:rPr>
              <a:t>।  </a:t>
            </a:r>
          </a:p>
        </p:txBody>
      </p:sp>
      <p:sp>
        <p:nvSpPr>
          <p:cNvPr id="3" name="TextBox 2">
            <a:extLst>
              <a:ext uri="{FF2B5EF4-FFF2-40B4-BE49-F238E27FC236}">
                <a16:creationId xmlns:a16="http://schemas.microsoft.com/office/drawing/2014/main" id="{156EC8C2-D166-49C7-9531-AB792D0F4E40}"/>
              </a:ext>
            </a:extLst>
          </p:cNvPr>
          <p:cNvSpPr txBox="1"/>
          <p:nvPr/>
        </p:nvSpPr>
        <p:spPr>
          <a:xfrm>
            <a:off x="3670852" y="887081"/>
            <a:ext cx="4849693" cy="830997"/>
          </a:xfrm>
          <a:prstGeom prst="rect">
            <a:avLst/>
          </a:prstGeom>
          <a:noFill/>
        </p:spPr>
        <p:txBody>
          <a:bodyPr wrap="square" rtlCol="0">
            <a:spAutoFit/>
          </a:bodyPr>
          <a:lstStyle/>
          <a:p>
            <a:pPr algn="ctr"/>
            <a:r>
              <a:rPr lang="en-US" sz="4800" b="1" dirty="0" err="1">
                <a:solidFill>
                  <a:srgbClr val="00B050"/>
                </a:solidFill>
              </a:rPr>
              <a:t>মূল্যায়ন</a:t>
            </a:r>
            <a:endParaRPr lang="en-US" sz="4800" b="1" dirty="0">
              <a:solidFill>
                <a:srgbClr val="00B050"/>
              </a:solidFill>
            </a:endParaRPr>
          </a:p>
        </p:txBody>
      </p:sp>
    </p:spTree>
    <p:extLst>
      <p:ext uri="{BB962C8B-B14F-4D97-AF65-F5344CB8AC3E}">
        <p14:creationId xmlns:p14="http://schemas.microsoft.com/office/powerpoint/2010/main" val="8643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1" y="3228223"/>
            <a:ext cx="11814631" cy="1169551"/>
          </a:xfrm>
          <a:prstGeom prst="rect">
            <a:avLst/>
          </a:prstGeom>
          <a:noFill/>
        </p:spPr>
        <p:txBody>
          <a:bodyPr wrap="square">
            <a:spAutoFit/>
          </a:bodyPr>
          <a:lstStyle/>
          <a:p>
            <a:pPr>
              <a:defRPr/>
            </a:pPr>
            <a:r>
              <a:rPr lang="bn-BD" sz="3500" dirty="0">
                <a:solidFill>
                  <a:srgbClr val="002060"/>
                </a:solidFill>
                <a:latin typeface="SolaimanLipi" panose="02000500020000020004" pitchFamily="2" charset="0"/>
                <a:cs typeface="SolaimanLipi" panose="02000500020000020004" pitchFamily="2" charset="0"/>
              </a:rPr>
              <a:t>“</a:t>
            </a:r>
            <a:r>
              <a:rPr lang="en-US" sz="3500" dirty="0" err="1">
                <a:solidFill>
                  <a:srgbClr val="002060"/>
                </a:solidFill>
                <a:latin typeface="SolaimanLipi" panose="02000500020000020004" pitchFamily="2" charset="0"/>
                <a:cs typeface="SolaimanLipi" panose="02000500020000020004" pitchFamily="2" charset="0"/>
              </a:rPr>
              <a:t>কোনশিক্ষামুলক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ওয়েবসাইট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থেকে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তুমি</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সুবিধা</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নিচ্ছ</a:t>
            </a:r>
            <a:r>
              <a:rPr lang="en-US" sz="3500" dirty="0">
                <a:solidFill>
                  <a:srgbClr val="002060"/>
                </a:solidFill>
                <a:latin typeface="SolaimanLipi" panose="02000500020000020004" pitchFamily="2" charset="0"/>
                <a:cs typeface="SolaimanLipi" panose="02000500020000020004" pitchFamily="2" charset="0"/>
              </a:rPr>
              <a:t> তা </a:t>
            </a:r>
            <a:r>
              <a:rPr lang="en-US" sz="3500" dirty="0" err="1">
                <a:solidFill>
                  <a:srgbClr val="002060"/>
                </a:solidFill>
                <a:latin typeface="SolaimanLipi" panose="02000500020000020004" pitchFamily="2" charset="0"/>
                <a:cs typeface="SolaimanLipi" panose="02000500020000020004" pitchFamily="2" charset="0"/>
              </a:rPr>
              <a:t>ধরাবাহিকভাবে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লিখে</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আনবে</a:t>
            </a:r>
            <a:r>
              <a:rPr lang="bn-BD" sz="3500" dirty="0">
                <a:solidFill>
                  <a:srgbClr val="002060"/>
                </a:solidFill>
                <a:latin typeface="SolaimanLipi" panose="02000500020000020004" pitchFamily="2" charset="0"/>
                <a:cs typeface="SolaimanLipi" panose="02000500020000020004" pitchFamily="2" charset="0"/>
              </a:rPr>
              <a:t>”</a:t>
            </a:r>
            <a:endParaRPr lang="en-US" sz="3500" dirty="0">
              <a:solidFill>
                <a:srgbClr val="002060"/>
              </a:solidFill>
              <a:latin typeface="SolaimanLipi" panose="02000500020000020004" pitchFamily="2" charset="0"/>
              <a:cs typeface="SolaimanLipi" panose="02000500020000020004" pitchFamily="2" charset="0"/>
            </a:endParaRPr>
          </a:p>
        </p:txBody>
      </p:sp>
      <p:sp>
        <p:nvSpPr>
          <p:cNvPr id="8" name="Rectangle 7"/>
          <p:cNvSpPr/>
          <p:nvPr/>
        </p:nvSpPr>
        <p:spPr>
          <a:xfrm>
            <a:off x="3939598" y="1208909"/>
            <a:ext cx="4312804" cy="861774"/>
          </a:xfrm>
          <a:prstGeom prst="rect">
            <a:avLst/>
          </a:prstGeom>
        </p:spPr>
        <p:txBody>
          <a:bodyPr wrap="square">
            <a:spAutoFit/>
          </a:bodyPr>
          <a:lstStyle/>
          <a:p>
            <a:pPr algn="ctr">
              <a:defRPr/>
            </a:pPr>
            <a:r>
              <a:rPr lang="en-US" sz="5000" b="1" dirty="0" err="1">
                <a:solidFill>
                  <a:srgbClr val="FF0000"/>
                </a:solidFill>
                <a:latin typeface="SolaimanLipi" panose="02000500020000020004" pitchFamily="2" charset="0"/>
                <a:cs typeface="SolaimanLipi" panose="02000500020000020004" pitchFamily="2" charset="0"/>
              </a:rPr>
              <a:t>বাড়ীর</a:t>
            </a:r>
            <a:r>
              <a:rPr lang="bn-BD" sz="5000" b="1" dirty="0">
                <a:solidFill>
                  <a:srgbClr val="FF0000"/>
                </a:solidFill>
                <a:latin typeface="SolaimanLipi" panose="02000500020000020004" pitchFamily="2" charset="0"/>
                <a:cs typeface="SolaimanLipi" panose="02000500020000020004" pitchFamily="2" charset="0"/>
              </a:rPr>
              <a:t> কাজ</a:t>
            </a:r>
            <a:endParaRPr lang="en-US" sz="50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97272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10145" y="2921168"/>
            <a:ext cx="9019309" cy="1015663"/>
          </a:xfrm>
          <a:prstGeom prst="rect">
            <a:avLst/>
          </a:prstGeom>
          <a:noFill/>
        </p:spPr>
        <p:txBody>
          <a:bodyPr wrap="square" rtlCol="0">
            <a:spAutoFit/>
          </a:bodyPr>
          <a:lstStyle/>
          <a:p>
            <a:pPr algn="ctr"/>
            <a:r>
              <a:rPr lang="en-US" sz="6000" dirty="0" err="1">
                <a:solidFill>
                  <a:srgbClr val="00B050"/>
                </a:solidFill>
                <a:latin typeface="SolaimanLipi" panose="02000500020000020004" pitchFamily="2" charset="0"/>
                <a:cs typeface="SolaimanLipi" panose="02000500020000020004" pitchFamily="2" charset="0"/>
              </a:rPr>
              <a:t>সবাইকে</a:t>
            </a:r>
            <a:r>
              <a:rPr lang="en-US" sz="6000" dirty="0">
                <a:solidFill>
                  <a:srgbClr val="00B050"/>
                </a:solidFill>
                <a:latin typeface="SolaimanLipi" panose="02000500020000020004" pitchFamily="2" charset="0"/>
                <a:cs typeface="SolaimanLipi" panose="02000500020000020004" pitchFamily="2" charset="0"/>
              </a:rPr>
              <a:t>  </a:t>
            </a:r>
            <a:r>
              <a:rPr lang="en-US" sz="6000" dirty="0" err="1">
                <a:solidFill>
                  <a:srgbClr val="00B050"/>
                </a:solidFill>
                <a:latin typeface="SolaimanLipi" panose="02000500020000020004" pitchFamily="2" charset="0"/>
                <a:cs typeface="SolaimanLipi" panose="02000500020000020004" pitchFamily="2" charset="0"/>
              </a:rPr>
              <a:t>ধন্যবাদ</a:t>
            </a:r>
            <a:r>
              <a:rPr lang="en-US" sz="6000" dirty="0">
                <a:solidFill>
                  <a:srgbClr val="00B050"/>
                </a:solidFill>
                <a:latin typeface="SolaimanLipi" panose="02000500020000020004" pitchFamily="2" charset="0"/>
                <a:cs typeface="SolaimanLipi" panose="02000500020000020004" pitchFamily="2" charset="0"/>
              </a:rPr>
              <a:t> </a:t>
            </a:r>
          </a:p>
        </p:txBody>
      </p:sp>
    </p:spTree>
    <p:extLst>
      <p:ext uri="{BB962C8B-B14F-4D97-AF65-F5344CB8AC3E}">
        <p14:creationId xmlns:p14="http://schemas.microsoft.com/office/powerpoint/2010/main" val="20530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2ACABE-D596-459C-B65D-79ADBF0BB4BA}"/>
              </a:ext>
            </a:extLst>
          </p:cNvPr>
          <p:cNvSpPr txBox="1"/>
          <p:nvPr/>
        </p:nvSpPr>
        <p:spPr>
          <a:xfrm>
            <a:off x="176681" y="1319994"/>
            <a:ext cx="7581864" cy="4739311"/>
          </a:xfrm>
          <a:prstGeom prst="rect">
            <a:avLst/>
          </a:prstGeom>
          <a:noFill/>
          <a:ln w="57150">
            <a:solidFill>
              <a:schemeClr val="tx1"/>
            </a:solidFill>
            <a:prstDash val="solid"/>
          </a:ln>
        </p:spPr>
        <p:txBody>
          <a:bodyPr wrap="square" rtlCol="0">
            <a:spAutoFit/>
          </a:bodyPr>
          <a:lstStyle/>
          <a:p>
            <a:pPr algn="ctr"/>
            <a:r>
              <a:rPr lang="en-US" sz="5998" b="1" u="sng" dirty="0" err="1"/>
              <a:t>পাঠ</a:t>
            </a:r>
            <a:r>
              <a:rPr lang="en-US" sz="5998" b="1" u="sng" dirty="0"/>
              <a:t> </a:t>
            </a:r>
            <a:r>
              <a:rPr lang="en-US" sz="5998" b="1" u="sng" dirty="0" err="1"/>
              <a:t>পরিচিতি</a:t>
            </a:r>
            <a:endParaRPr lang="en-US" sz="5998" b="1" u="sng" dirty="0"/>
          </a:p>
          <a:p>
            <a:r>
              <a:rPr lang="bn-BD" sz="3200" dirty="0">
                <a:latin typeface="NikoshBAN" pitchFamily="2" charset="0"/>
                <a:cs typeface="NikoshBAN" pitchFamily="2" charset="0"/>
              </a:rPr>
              <a:t>শ্রেণি</a:t>
            </a:r>
            <a:r>
              <a:rPr lang="en-US" sz="3200" dirty="0">
                <a:latin typeface="NikoshBAN" pitchFamily="2" charset="0"/>
                <a:cs typeface="NikoshBAN" pitchFamily="2" charset="0"/>
              </a:rPr>
              <a:t>		  : </a:t>
            </a:r>
            <a:r>
              <a:rPr lang="en-US" sz="3200" dirty="0" err="1">
                <a:latin typeface="NikoshBAN" pitchFamily="2" charset="0"/>
                <a:cs typeface="NikoshBAN" pitchFamily="2" charset="0"/>
              </a:rPr>
              <a:t>একাদশ</a:t>
            </a:r>
            <a:r>
              <a:rPr lang="en-US" sz="3200" dirty="0">
                <a:latin typeface="NikoshBAN" pitchFamily="2" charset="0"/>
                <a:cs typeface="NikoshBAN" pitchFamily="2" charset="0"/>
              </a:rPr>
              <a:t> ও </a:t>
            </a:r>
            <a:r>
              <a:rPr lang="en-US" sz="3200" dirty="0" err="1">
                <a:latin typeface="NikoshBAN" pitchFamily="2" charset="0"/>
                <a:cs typeface="NikoshBAN" pitchFamily="2" charset="0"/>
              </a:rPr>
              <a:t>দ্বাদশ</a:t>
            </a:r>
            <a:endParaRPr lang="en-US" sz="3200" dirty="0">
              <a:latin typeface="NikoshBAN" pitchFamily="2" charset="0"/>
              <a:cs typeface="NikoshBAN" pitchFamily="2" charset="0"/>
            </a:endParaRPr>
          </a:p>
          <a:p>
            <a:endParaRPr lang="en-US" sz="3200" dirty="0">
              <a:latin typeface="NikoshBAN" pitchFamily="2" charset="0"/>
              <a:cs typeface="NikoshBAN" pitchFamily="2" charset="0"/>
            </a:endParaRPr>
          </a:p>
          <a:p>
            <a:r>
              <a:rPr lang="bn-BD" sz="3200" dirty="0">
                <a:latin typeface="NikoshBAN" pitchFamily="2" charset="0"/>
                <a:cs typeface="NikoshBAN" pitchFamily="2" charset="0"/>
              </a:rPr>
              <a:t>বিষয়</a:t>
            </a:r>
            <a:r>
              <a:rPr lang="bn-IN" sz="3200" dirty="0">
                <a:latin typeface="NikoshBAN" pitchFamily="2" charset="0"/>
                <a:cs typeface="NikoshBAN" pitchFamily="2" charset="0"/>
              </a:rPr>
              <a:t> </a:t>
            </a:r>
            <a:r>
              <a:rPr lang="en-US" sz="3200" dirty="0">
                <a:latin typeface="NikoshBAN" pitchFamily="2" charset="0"/>
                <a:cs typeface="NikoshBAN" pitchFamily="2" charset="0"/>
              </a:rPr>
              <a:t>            : </a:t>
            </a:r>
            <a:r>
              <a:rPr lang="en-US" sz="3200" dirty="0" err="1">
                <a:latin typeface="NikoshBAN" pitchFamily="2" charset="0"/>
                <a:cs typeface="NikoshBAN" pitchFamily="2" charset="0"/>
              </a:rPr>
              <a:t>তথ্য</a:t>
            </a:r>
            <a:r>
              <a:rPr lang="en-US" sz="3200" dirty="0">
                <a:latin typeface="NikoshBAN" pitchFamily="2" charset="0"/>
                <a:cs typeface="NikoshBAN" pitchFamily="2" charset="0"/>
              </a:rPr>
              <a:t> ও </a:t>
            </a:r>
            <a:r>
              <a:rPr lang="en-US" sz="3200" dirty="0" err="1">
                <a:latin typeface="NikoshBAN" pitchFamily="2" charset="0"/>
                <a:cs typeface="NikoshBAN" pitchFamily="2" charset="0"/>
              </a:rPr>
              <a:t>যোগাযোগ</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প্রযুক্তি</a:t>
            </a:r>
            <a:endParaRPr lang="en-US" sz="3200" dirty="0">
              <a:latin typeface="NikoshBAN" pitchFamily="2" charset="0"/>
              <a:cs typeface="NikoshBAN" pitchFamily="2" charset="0"/>
            </a:endParaRPr>
          </a:p>
          <a:p>
            <a:endParaRPr lang="en-US" sz="3200" dirty="0">
              <a:latin typeface="NikoshBAN" pitchFamily="2" charset="0"/>
              <a:cs typeface="NikoshBAN" pitchFamily="2" charset="0"/>
            </a:endParaRPr>
          </a:p>
          <a:p>
            <a:r>
              <a:rPr lang="bn-BD" sz="3200" dirty="0">
                <a:latin typeface="NikoshBAN" pitchFamily="2" charset="0"/>
                <a:cs typeface="NikoshBAN" pitchFamily="2" charset="0"/>
              </a:rPr>
              <a:t>পাঠ</a:t>
            </a:r>
            <a:r>
              <a:rPr lang="en-US" sz="3200" dirty="0">
                <a:latin typeface="NikoshBAN" pitchFamily="2" charset="0"/>
                <a:cs typeface="NikoshBAN" pitchFamily="2" charset="0"/>
              </a:rPr>
              <a:t> </a:t>
            </a:r>
            <a:r>
              <a:rPr lang="bn-BD" sz="3200" dirty="0">
                <a:latin typeface="NikoshBAN" pitchFamily="2" charset="0"/>
                <a:cs typeface="NikoshBAN" pitchFamily="2" charset="0"/>
              </a:rPr>
              <a:t>শিরোনাম</a:t>
            </a:r>
            <a:r>
              <a:rPr lang="en-US" sz="3200" dirty="0">
                <a:latin typeface="NikoshBAN" pitchFamily="2" charset="0"/>
                <a:cs typeface="NikoshBAN" pitchFamily="2" charset="0"/>
              </a:rPr>
              <a:t>  : </a:t>
            </a:r>
            <a:r>
              <a:rPr lang="en-US" sz="3200" b="1" dirty="0">
                <a:solidFill>
                  <a:srgbClr val="00B050"/>
                </a:solidFill>
                <a:latin typeface="NikoshBAN" pitchFamily="2" charset="0"/>
                <a:cs typeface="NikoshBAN" pitchFamily="2" charset="0"/>
              </a:rPr>
              <a:t>৪র্থ </a:t>
            </a:r>
            <a:r>
              <a:rPr lang="en-US" sz="3200" b="1" dirty="0" err="1">
                <a:solidFill>
                  <a:srgbClr val="00B050"/>
                </a:solidFill>
                <a:latin typeface="NikoshBAN" pitchFamily="2" charset="0"/>
                <a:cs typeface="NikoshBAN" pitchFamily="2" charset="0"/>
              </a:rPr>
              <a:t>অধ্যায়</a:t>
            </a:r>
            <a:r>
              <a:rPr lang="en-US" sz="3200" b="1" dirty="0">
                <a:solidFill>
                  <a:srgbClr val="00B050"/>
                </a:solidFill>
                <a:latin typeface="NikoshBAN" pitchFamily="2" charset="0"/>
                <a:cs typeface="NikoshBAN" pitchFamily="2" charset="0"/>
              </a:rPr>
              <a:t>- </a:t>
            </a:r>
            <a:r>
              <a:rPr lang="en-US" sz="3200" b="1" dirty="0" err="1">
                <a:solidFill>
                  <a:srgbClr val="00B050"/>
                </a:solidFill>
                <a:latin typeface="SolaimanLipi" panose="02000500020000020004" pitchFamily="2" charset="0"/>
                <a:cs typeface="SolaimanLipi" panose="02000500020000020004" pitchFamily="2" charset="0"/>
              </a:rPr>
              <a:t>ওয়েব</a:t>
            </a:r>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পেজের</a:t>
            </a:r>
            <a:r>
              <a:rPr lang="en-US" sz="3200" b="1" dirty="0">
                <a:solidFill>
                  <a:srgbClr val="00B050"/>
                </a:solidFill>
                <a:latin typeface="SolaimanLipi" panose="02000500020000020004" pitchFamily="2" charset="0"/>
                <a:cs typeface="SolaimanLipi" panose="02000500020000020004" pitchFamily="2" charset="0"/>
              </a:rPr>
              <a:t> </a:t>
            </a:r>
          </a:p>
          <a:p>
            <a:r>
              <a:rPr lang="en-US" sz="3200" b="1" dirty="0">
                <a:solidFill>
                  <a:srgbClr val="00B050"/>
                </a:solidFill>
                <a:latin typeface="SolaimanLipi" panose="02000500020000020004" pitchFamily="2" charset="0"/>
                <a:cs typeface="SolaimanLipi" panose="02000500020000020004" pitchFamily="2" charset="0"/>
              </a:rPr>
              <a:t>                          </a:t>
            </a:r>
            <a:r>
              <a:rPr lang="en-US" sz="3200" b="1" dirty="0" err="1">
                <a:solidFill>
                  <a:srgbClr val="00B050"/>
                </a:solidFill>
                <a:latin typeface="SolaimanLipi" panose="02000500020000020004" pitchFamily="2" charset="0"/>
                <a:cs typeface="SolaimanLipi" panose="02000500020000020004" pitchFamily="2" charset="0"/>
              </a:rPr>
              <a:t>প্রাথমিক</a:t>
            </a:r>
            <a:r>
              <a:rPr lang="en-US" sz="3200" b="1" dirty="0">
                <a:solidFill>
                  <a:srgbClr val="00B050"/>
                </a:solidFill>
                <a:latin typeface="SolaimanLipi" panose="02000500020000020004" pitchFamily="2" charset="0"/>
                <a:cs typeface="SolaimanLipi" panose="02000500020000020004" pitchFamily="2" charset="0"/>
              </a:rPr>
              <a:t> ধারণা</a:t>
            </a:r>
            <a:endParaRPr lang="en-US" sz="3200" b="1" dirty="0">
              <a:solidFill>
                <a:srgbClr val="002060"/>
              </a:solidFill>
              <a:effectLst>
                <a:outerShdw blurRad="38100" dist="38100" dir="2700000" algn="tl">
                  <a:srgbClr val="000000">
                    <a:alpha val="43137"/>
                  </a:srgbClr>
                </a:outerShdw>
              </a:effectLst>
              <a:latin typeface="SolaimanLipi" pitchFamily="2" charset="0"/>
              <a:cs typeface="SolaimanLipi" pitchFamily="2" charset="0"/>
            </a:endParaRPr>
          </a:p>
          <a:p>
            <a:r>
              <a:rPr lang="bn-BD" sz="3200" dirty="0">
                <a:latin typeface="NikoshBAN" pitchFamily="2" charset="0"/>
                <a:cs typeface="NikoshBAN" pitchFamily="2" charset="0"/>
              </a:rPr>
              <a:t>সময়</a:t>
            </a:r>
            <a:r>
              <a:rPr lang="en-US" sz="3200" dirty="0">
                <a:latin typeface="NikoshBAN" pitchFamily="2" charset="0"/>
                <a:cs typeface="NikoshBAN" pitchFamily="2" charset="0"/>
              </a:rPr>
              <a:t>	</a:t>
            </a:r>
            <a:r>
              <a:rPr lang="bn-IN" sz="3200" dirty="0">
                <a:latin typeface="NikoshBAN" pitchFamily="2" charset="0"/>
                <a:cs typeface="NikoshBAN" pitchFamily="2" charset="0"/>
              </a:rPr>
              <a:t> </a:t>
            </a:r>
            <a:r>
              <a:rPr lang="en-US" sz="3200" dirty="0">
                <a:latin typeface="NikoshBAN" pitchFamily="2" charset="0"/>
                <a:cs typeface="NikoshBAN" pitchFamily="2" charset="0"/>
              </a:rPr>
              <a:t>          : ৫০ </a:t>
            </a:r>
            <a:r>
              <a:rPr lang="bn-BD" sz="3200" dirty="0">
                <a:latin typeface="NikoshBAN" pitchFamily="2" charset="0"/>
                <a:cs typeface="NikoshBAN" pitchFamily="2" charset="0"/>
              </a:rPr>
              <a:t>মিনিট</a:t>
            </a:r>
            <a:endParaRPr lang="en-US" sz="3200" dirty="0"/>
          </a:p>
          <a:p>
            <a:endParaRPr lang="en-US" sz="1799" dirty="0"/>
          </a:p>
        </p:txBody>
      </p:sp>
      <p:pic>
        <p:nvPicPr>
          <p:cNvPr id="3" name="Picture 2">
            <a:extLst>
              <a:ext uri="{FF2B5EF4-FFF2-40B4-BE49-F238E27FC236}">
                <a16:creationId xmlns:a16="http://schemas.microsoft.com/office/drawing/2014/main" id="{F8C3A103-E41A-4BFB-A1BD-CF7FAA797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942" y="1319992"/>
            <a:ext cx="4136379" cy="4739311"/>
          </a:xfrm>
          <a:prstGeom prst="rect">
            <a:avLst/>
          </a:prstGeom>
        </p:spPr>
      </p:pic>
    </p:spTree>
    <p:extLst>
      <p:ext uri="{BB962C8B-B14F-4D97-AF65-F5344CB8AC3E}">
        <p14:creationId xmlns:p14="http://schemas.microsoft.com/office/powerpoint/2010/main" val="65139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0" cy="6692074"/>
          </a:xfrm>
          <a:prstGeom prst="rect">
            <a:avLst/>
          </a:prstGeom>
        </p:spPr>
      </p:pic>
      <p:sp>
        <p:nvSpPr>
          <p:cNvPr id="4" name="TextBox 3"/>
          <p:cNvSpPr txBox="1"/>
          <p:nvPr/>
        </p:nvSpPr>
        <p:spPr>
          <a:xfrm>
            <a:off x="11113478" y="1397726"/>
            <a:ext cx="808891" cy="3416320"/>
          </a:xfrm>
          <a:prstGeom prst="rect">
            <a:avLst/>
          </a:prstGeom>
          <a:noFill/>
        </p:spPr>
        <p:txBody>
          <a:bodyPr wrap="square" rtlCol="0">
            <a:spAutoFit/>
          </a:bodyPr>
          <a:lstStyle/>
          <a:p>
            <a:pPr algn="ctr"/>
            <a:r>
              <a:rPr lang="en-US" sz="3600" b="1" dirty="0">
                <a:solidFill>
                  <a:srgbClr val="FF0000"/>
                </a:solidFill>
                <a:latin typeface="SolaimanLipi" panose="02000500020000020004" pitchFamily="2" charset="0"/>
                <a:cs typeface="SolaimanLipi" panose="02000500020000020004" pitchFamily="2" charset="0"/>
              </a:rPr>
              <a:t>ছ</a:t>
            </a:r>
          </a:p>
          <a:p>
            <a:pPr algn="ctr"/>
            <a:r>
              <a:rPr lang="en-US" sz="3600" b="1" dirty="0" err="1">
                <a:solidFill>
                  <a:srgbClr val="FF0000"/>
                </a:solidFill>
                <a:latin typeface="SolaimanLipi" panose="02000500020000020004" pitchFamily="2" charset="0"/>
                <a:cs typeface="SolaimanLipi" panose="02000500020000020004" pitchFamily="2" charset="0"/>
              </a:rPr>
              <a:t>বি</a:t>
            </a:r>
            <a:endParaRPr lang="en-US" sz="3600" b="1" dirty="0">
              <a:solidFill>
                <a:srgbClr val="FF0000"/>
              </a:solidFill>
              <a:latin typeface="SolaimanLipi" panose="02000500020000020004" pitchFamily="2" charset="0"/>
              <a:cs typeface="SolaimanLipi" panose="02000500020000020004" pitchFamily="2" charset="0"/>
            </a:endParaRPr>
          </a:p>
          <a:p>
            <a:pPr algn="ctr"/>
            <a:r>
              <a:rPr lang="en-US" sz="3600" b="1" dirty="0" err="1">
                <a:solidFill>
                  <a:srgbClr val="FF0000"/>
                </a:solidFill>
                <a:latin typeface="SolaimanLipi" panose="02000500020000020004" pitchFamily="2" charset="0"/>
                <a:cs typeface="SolaimanLipi" panose="02000500020000020004" pitchFamily="2" charset="0"/>
              </a:rPr>
              <a:t>গু</a:t>
            </a:r>
            <a:endParaRPr lang="en-US" sz="3600" b="1" dirty="0">
              <a:solidFill>
                <a:srgbClr val="FF0000"/>
              </a:solidFill>
              <a:latin typeface="SolaimanLipi" panose="02000500020000020004" pitchFamily="2" charset="0"/>
              <a:cs typeface="SolaimanLipi" panose="02000500020000020004" pitchFamily="2" charset="0"/>
            </a:endParaRPr>
          </a:p>
          <a:p>
            <a:pPr algn="ctr"/>
            <a:r>
              <a:rPr lang="en-US" sz="3600" b="1" dirty="0" err="1">
                <a:solidFill>
                  <a:srgbClr val="FF0000"/>
                </a:solidFill>
                <a:latin typeface="SolaimanLipi" panose="02000500020000020004" pitchFamily="2" charset="0"/>
                <a:cs typeface="SolaimanLipi" panose="02000500020000020004" pitchFamily="2" charset="0"/>
              </a:rPr>
              <a:t>লো</a:t>
            </a:r>
            <a:r>
              <a:rPr lang="en-US" sz="3600" b="1" dirty="0">
                <a:solidFill>
                  <a:srgbClr val="FF0000"/>
                </a:solidFill>
                <a:latin typeface="SolaimanLipi" panose="02000500020000020004" pitchFamily="2" charset="0"/>
                <a:cs typeface="SolaimanLipi" panose="02000500020000020004" pitchFamily="2" charset="0"/>
              </a:rPr>
              <a:t> </a:t>
            </a:r>
          </a:p>
          <a:p>
            <a:pPr algn="ctr"/>
            <a:r>
              <a:rPr lang="en-US" sz="3600" b="1" dirty="0" err="1">
                <a:solidFill>
                  <a:srgbClr val="FF0000"/>
                </a:solidFill>
                <a:latin typeface="SolaimanLipi" panose="02000500020000020004" pitchFamily="2" charset="0"/>
                <a:cs typeface="SolaimanLipi" panose="02000500020000020004" pitchFamily="2" charset="0"/>
              </a:rPr>
              <a:t>দে</a:t>
            </a:r>
            <a:endParaRPr lang="en-US" sz="3600" b="1" dirty="0">
              <a:solidFill>
                <a:srgbClr val="FF0000"/>
              </a:solidFill>
              <a:latin typeface="SolaimanLipi" panose="02000500020000020004" pitchFamily="2" charset="0"/>
              <a:cs typeface="SolaimanLipi" panose="02000500020000020004" pitchFamily="2" charset="0"/>
            </a:endParaRPr>
          </a:p>
          <a:p>
            <a:pPr algn="ctr"/>
            <a:r>
              <a:rPr lang="en-US" sz="3600" b="1" dirty="0" err="1">
                <a:solidFill>
                  <a:srgbClr val="FF0000"/>
                </a:solidFill>
                <a:latin typeface="SolaimanLipi" panose="02000500020000020004" pitchFamily="2" charset="0"/>
                <a:cs typeface="SolaimanLipi" panose="02000500020000020004" pitchFamily="2" charset="0"/>
              </a:rPr>
              <a:t>খি</a:t>
            </a:r>
            <a:endParaRPr lang="en-US" sz="36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379737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685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4971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2149" cy="7010400"/>
          </a:xfrm>
          <a:prstGeom prst="rect">
            <a:avLst/>
          </a:prstGeom>
        </p:spPr>
      </p:pic>
    </p:spTree>
    <p:extLst>
      <p:ext uri="{BB962C8B-B14F-4D97-AF65-F5344CB8AC3E}">
        <p14:creationId xmlns:p14="http://schemas.microsoft.com/office/powerpoint/2010/main" val="59963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4249" t="12363" r="15371" b="4665"/>
          <a:stretch/>
        </p:blipFill>
        <p:spPr>
          <a:xfrm>
            <a:off x="0" y="-132522"/>
            <a:ext cx="12192000" cy="6990521"/>
          </a:xfrm>
          <a:prstGeom prst="rect">
            <a:avLst/>
          </a:prstGeom>
        </p:spPr>
      </p:pic>
      <p:sp>
        <p:nvSpPr>
          <p:cNvPr id="12" name="TextBox 11"/>
          <p:cNvSpPr txBox="1"/>
          <p:nvPr/>
        </p:nvSpPr>
        <p:spPr>
          <a:xfrm>
            <a:off x="3236683" y="5629651"/>
            <a:ext cx="5577275" cy="646331"/>
          </a:xfrm>
          <a:prstGeom prst="rect">
            <a:avLst/>
          </a:prstGeom>
          <a:solidFill>
            <a:schemeClr val="bg1"/>
          </a:solidFill>
        </p:spPr>
        <p:txBody>
          <a:bodyPr wrap="square" rtlCol="0">
            <a:spAutoFit/>
          </a:bodyPr>
          <a:lstStyle/>
          <a:p>
            <a:pPr algn="ctr"/>
            <a:r>
              <a:rPr lang="en-US" sz="3600" b="1" dirty="0" err="1">
                <a:solidFill>
                  <a:srgbClr val="FF0000"/>
                </a:solidFill>
                <a:latin typeface="SolaimanLipi" panose="02000500020000020004" pitchFamily="2" charset="0"/>
                <a:cs typeface="SolaimanLipi" panose="02000500020000020004" pitchFamily="2" charset="0"/>
              </a:rPr>
              <a:t>বলতে</a:t>
            </a:r>
            <a:r>
              <a:rPr lang="en-US" sz="3600" b="1" dirty="0">
                <a:solidFill>
                  <a:srgbClr val="FF0000"/>
                </a:solidFill>
                <a:latin typeface="SolaimanLipi" panose="02000500020000020004" pitchFamily="2" charset="0"/>
                <a:cs typeface="SolaimanLipi" panose="02000500020000020004" pitchFamily="2" charset="0"/>
              </a:rPr>
              <a:t> </a:t>
            </a:r>
            <a:r>
              <a:rPr lang="en-US" sz="3600" b="1" dirty="0" err="1">
                <a:solidFill>
                  <a:srgbClr val="FF0000"/>
                </a:solidFill>
                <a:latin typeface="SolaimanLipi" panose="02000500020000020004" pitchFamily="2" charset="0"/>
                <a:cs typeface="SolaimanLipi" panose="02000500020000020004" pitchFamily="2" charset="0"/>
              </a:rPr>
              <a:t>পারো</a:t>
            </a:r>
            <a:r>
              <a:rPr lang="en-US" sz="3600" b="1" dirty="0">
                <a:solidFill>
                  <a:srgbClr val="FF0000"/>
                </a:solidFill>
                <a:latin typeface="SolaimanLipi" panose="02000500020000020004" pitchFamily="2" charset="0"/>
                <a:cs typeface="SolaimanLipi" panose="02000500020000020004" pitchFamily="2" charset="0"/>
              </a:rPr>
              <a:t> </a:t>
            </a:r>
            <a:r>
              <a:rPr lang="en-US" sz="3600" b="1" dirty="0" err="1">
                <a:solidFill>
                  <a:srgbClr val="FF0000"/>
                </a:solidFill>
                <a:latin typeface="SolaimanLipi" panose="02000500020000020004" pitchFamily="2" charset="0"/>
                <a:cs typeface="SolaimanLipi" panose="02000500020000020004" pitchFamily="2" charset="0"/>
              </a:rPr>
              <a:t>এগুলো</a:t>
            </a:r>
            <a:r>
              <a:rPr lang="en-US" sz="3600" b="1" dirty="0">
                <a:solidFill>
                  <a:srgbClr val="FF0000"/>
                </a:solidFill>
                <a:latin typeface="SolaimanLipi" panose="02000500020000020004" pitchFamily="2" charset="0"/>
                <a:cs typeface="SolaimanLipi" panose="02000500020000020004" pitchFamily="2" charset="0"/>
              </a:rPr>
              <a:t> </a:t>
            </a:r>
            <a:r>
              <a:rPr lang="en-US" sz="3600" b="1" dirty="0" err="1">
                <a:solidFill>
                  <a:srgbClr val="FF0000"/>
                </a:solidFill>
                <a:latin typeface="SolaimanLipi" panose="02000500020000020004" pitchFamily="2" charset="0"/>
                <a:cs typeface="SolaimanLipi" panose="02000500020000020004" pitchFamily="2" charset="0"/>
              </a:rPr>
              <a:t>কিসের</a:t>
            </a:r>
            <a:r>
              <a:rPr lang="en-US" sz="3600" b="1" dirty="0">
                <a:solidFill>
                  <a:srgbClr val="FF0000"/>
                </a:solidFill>
                <a:latin typeface="SolaimanLipi" panose="02000500020000020004" pitchFamily="2" charset="0"/>
                <a:cs typeface="SolaimanLipi" panose="02000500020000020004" pitchFamily="2" charset="0"/>
              </a:rPr>
              <a:t> </a:t>
            </a:r>
            <a:r>
              <a:rPr lang="en-US" sz="3600" b="1" dirty="0" err="1">
                <a:solidFill>
                  <a:srgbClr val="FF0000"/>
                </a:solidFill>
                <a:latin typeface="SolaimanLipi" panose="02000500020000020004" pitchFamily="2" charset="0"/>
                <a:cs typeface="SolaimanLipi" panose="02000500020000020004" pitchFamily="2" charset="0"/>
              </a:rPr>
              <a:t>ছবি</a:t>
            </a:r>
            <a:r>
              <a:rPr lang="en-US" sz="3600" b="1" dirty="0">
                <a:solidFill>
                  <a:srgbClr val="FF0000"/>
                </a:solidFill>
                <a:latin typeface="SolaimanLipi" panose="02000500020000020004" pitchFamily="2" charset="0"/>
                <a:cs typeface="SolaimanLipi" panose="02000500020000020004" pitchFamily="2" charset="0"/>
              </a:rPr>
              <a:t>?</a:t>
            </a:r>
          </a:p>
        </p:txBody>
      </p:sp>
      <p:sp>
        <p:nvSpPr>
          <p:cNvPr id="13" name="TextBox 12"/>
          <p:cNvSpPr txBox="1"/>
          <p:nvPr/>
        </p:nvSpPr>
        <p:spPr>
          <a:xfrm>
            <a:off x="9394531" y="5668775"/>
            <a:ext cx="2216897" cy="646331"/>
          </a:xfrm>
          <a:prstGeom prst="rect">
            <a:avLst/>
          </a:prstGeom>
          <a:solidFill>
            <a:schemeClr val="bg1"/>
          </a:solidFill>
        </p:spPr>
        <p:txBody>
          <a:bodyPr wrap="square" rtlCol="0">
            <a:spAutoFit/>
          </a:bodyPr>
          <a:lstStyle/>
          <a:p>
            <a:r>
              <a:rPr lang="en-US" sz="3600" b="1" dirty="0" err="1">
                <a:solidFill>
                  <a:srgbClr val="002060"/>
                </a:solidFill>
                <a:latin typeface="SolaimanLipi" panose="02000500020000020004" pitchFamily="2" charset="0"/>
                <a:cs typeface="SolaimanLipi" panose="02000500020000020004" pitchFamily="2" charset="0"/>
              </a:rPr>
              <a:t>ওয়েব</a:t>
            </a:r>
            <a:r>
              <a:rPr lang="en-US" sz="3600" b="1" dirty="0">
                <a:solidFill>
                  <a:srgbClr val="002060"/>
                </a:solidFill>
                <a:latin typeface="SolaimanLipi" panose="02000500020000020004" pitchFamily="2" charset="0"/>
                <a:cs typeface="SolaimanLipi" panose="02000500020000020004" pitchFamily="2" charset="0"/>
              </a:rPr>
              <a:t> </a:t>
            </a:r>
            <a:r>
              <a:rPr lang="en-US" sz="3600" b="1" dirty="0" err="1">
                <a:solidFill>
                  <a:srgbClr val="002060"/>
                </a:solidFill>
                <a:latin typeface="SolaimanLipi" panose="02000500020000020004" pitchFamily="2" charset="0"/>
                <a:cs typeface="SolaimanLipi" panose="02000500020000020004" pitchFamily="2" charset="0"/>
              </a:rPr>
              <a:t>পেজের</a:t>
            </a:r>
            <a:endParaRPr lang="en-US" sz="3600" b="1"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344179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5194" y="1496182"/>
            <a:ext cx="10103970" cy="861774"/>
          </a:xfrm>
          <a:prstGeom prst="rect">
            <a:avLst/>
          </a:prstGeom>
          <a:noFill/>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5000" b="1" dirty="0" err="1">
                <a:solidFill>
                  <a:srgbClr val="FF0000"/>
                </a:solidFill>
                <a:latin typeface="SolaimanLipi" panose="02000500020000020004" pitchFamily="2" charset="0"/>
                <a:cs typeface="SolaimanLipi" panose="02000500020000020004" pitchFamily="2" charset="0"/>
              </a:rPr>
              <a:t>আমাদের</a:t>
            </a:r>
            <a:r>
              <a:rPr lang="en-US" sz="5000" b="1" dirty="0">
                <a:solidFill>
                  <a:srgbClr val="FF0000"/>
                </a:solidFill>
                <a:latin typeface="SolaimanLipi" panose="02000500020000020004" pitchFamily="2" charset="0"/>
                <a:cs typeface="SolaimanLipi" panose="02000500020000020004" pitchFamily="2" charset="0"/>
              </a:rPr>
              <a:t> </a:t>
            </a:r>
            <a:r>
              <a:rPr lang="en-US" sz="5000" b="1" dirty="0" err="1">
                <a:solidFill>
                  <a:srgbClr val="FF0000"/>
                </a:solidFill>
                <a:latin typeface="SolaimanLipi" panose="02000500020000020004" pitchFamily="2" charset="0"/>
                <a:cs typeface="SolaimanLipi" panose="02000500020000020004" pitchFamily="2" charset="0"/>
              </a:rPr>
              <a:t>আজকের</a:t>
            </a:r>
            <a:r>
              <a:rPr lang="en-US" sz="5000" b="1" dirty="0">
                <a:solidFill>
                  <a:srgbClr val="FF0000"/>
                </a:solidFill>
                <a:latin typeface="SolaimanLipi" panose="02000500020000020004" pitchFamily="2" charset="0"/>
                <a:cs typeface="SolaimanLipi" panose="02000500020000020004" pitchFamily="2" charset="0"/>
              </a:rPr>
              <a:t> </a:t>
            </a:r>
            <a:r>
              <a:rPr lang="en-US" sz="5000" b="1" dirty="0" err="1">
                <a:solidFill>
                  <a:srgbClr val="FF0000"/>
                </a:solidFill>
                <a:latin typeface="SolaimanLipi" panose="02000500020000020004" pitchFamily="2" charset="0"/>
                <a:cs typeface="SolaimanLipi" panose="02000500020000020004" pitchFamily="2" charset="0"/>
              </a:rPr>
              <a:t>পাঠ</a:t>
            </a:r>
            <a:r>
              <a:rPr lang="en-US" sz="5000" b="1" dirty="0">
                <a:solidFill>
                  <a:srgbClr val="FF0000"/>
                </a:solidFill>
                <a:latin typeface="SolaimanLipi" panose="02000500020000020004" pitchFamily="2" charset="0"/>
                <a:cs typeface="SolaimanLipi" panose="02000500020000020004" pitchFamily="2" charset="0"/>
              </a:rPr>
              <a:t>-</a:t>
            </a:r>
          </a:p>
        </p:txBody>
      </p:sp>
      <p:sp>
        <p:nvSpPr>
          <p:cNvPr id="4" name="Rectangle 3"/>
          <p:cNvSpPr/>
          <p:nvPr/>
        </p:nvSpPr>
        <p:spPr>
          <a:xfrm>
            <a:off x="2105891" y="3346174"/>
            <a:ext cx="9337964" cy="707886"/>
          </a:xfrm>
          <a:prstGeom prst="rect">
            <a:avLst/>
          </a:prstGeom>
        </p:spPr>
        <p:txBody>
          <a:bodyPr wrap="square">
            <a:spAutoFit/>
          </a:bodyPr>
          <a:lstStyle/>
          <a:p>
            <a:r>
              <a:rPr lang="en-US" sz="4000" b="1" dirty="0" err="1">
                <a:solidFill>
                  <a:srgbClr val="002060"/>
                </a:solidFill>
                <a:latin typeface="SolaimanLipi" panose="02000500020000020004" pitchFamily="2" charset="0"/>
                <a:cs typeface="SolaimanLipi" panose="02000500020000020004" pitchFamily="2" charset="0"/>
              </a:rPr>
              <a:t>ওয়েব</a:t>
            </a:r>
            <a:r>
              <a:rPr lang="en-US" sz="4000" b="1" dirty="0">
                <a:solidFill>
                  <a:srgbClr val="002060"/>
                </a:solidFill>
                <a:latin typeface="SolaimanLipi" panose="02000500020000020004" pitchFamily="2" charset="0"/>
                <a:cs typeface="SolaimanLipi" panose="02000500020000020004" pitchFamily="2" charset="0"/>
              </a:rPr>
              <a:t> </a:t>
            </a:r>
            <a:r>
              <a:rPr lang="en-US" sz="4000" b="1" dirty="0" err="1">
                <a:solidFill>
                  <a:srgbClr val="002060"/>
                </a:solidFill>
                <a:latin typeface="SolaimanLipi" panose="02000500020000020004" pitchFamily="2" charset="0"/>
                <a:cs typeface="SolaimanLipi" panose="02000500020000020004" pitchFamily="2" charset="0"/>
              </a:rPr>
              <a:t>পেজের</a:t>
            </a:r>
            <a:r>
              <a:rPr lang="en-US" sz="4000" b="1" dirty="0">
                <a:solidFill>
                  <a:srgbClr val="002060"/>
                </a:solidFill>
                <a:latin typeface="SolaimanLipi" panose="02000500020000020004" pitchFamily="2" charset="0"/>
                <a:cs typeface="SolaimanLipi" panose="02000500020000020004" pitchFamily="2" charset="0"/>
              </a:rPr>
              <a:t> </a:t>
            </a:r>
            <a:r>
              <a:rPr lang="en-US" sz="4000" b="1" dirty="0" err="1">
                <a:solidFill>
                  <a:srgbClr val="002060"/>
                </a:solidFill>
                <a:latin typeface="SolaimanLipi" panose="02000500020000020004" pitchFamily="2" charset="0"/>
                <a:cs typeface="SolaimanLipi" panose="02000500020000020004" pitchFamily="2" charset="0"/>
              </a:rPr>
              <a:t>প্রাথমিক</a:t>
            </a:r>
            <a:r>
              <a:rPr lang="en-US" sz="4000" b="1" dirty="0">
                <a:solidFill>
                  <a:srgbClr val="002060"/>
                </a:solidFill>
                <a:latin typeface="SolaimanLipi" panose="02000500020000020004" pitchFamily="2" charset="0"/>
                <a:cs typeface="SolaimanLipi" panose="02000500020000020004" pitchFamily="2" charset="0"/>
              </a:rPr>
              <a:t> </a:t>
            </a:r>
            <a:r>
              <a:rPr lang="en-US" sz="4000" b="1" dirty="0" err="1">
                <a:solidFill>
                  <a:srgbClr val="002060"/>
                </a:solidFill>
                <a:latin typeface="SolaimanLipi" panose="02000500020000020004" pitchFamily="2" charset="0"/>
                <a:cs typeface="SolaimanLipi" panose="02000500020000020004" pitchFamily="2" charset="0"/>
              </a:rPr>
              <a:t>ধারণা</a:t>
            </a:r>
            <a:endParaRPr lang="en-US" sz="4000" b="1"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628891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1101</Words>
  <Application>Microsoft Office PowerPoint</Application>
  <PresentationFormat>Widescreen</PresentationFormat>
  <Paragraphs>159</Paragraphs>
  <Slides>29</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1" baseType="lpstr">
      <vt:lpstr>Arial</vt:lpstr>
      <vt:lpstr>Calibri</vt:lpstr>
      <vt:lpstr>Calibri Light</vt:lpstr>
      <vt:lpstr>Nikosh</vt:lpstr>
      <vt:lpstr>NikoshBAN</vt:lpstr>
      <vt:lpstr>SolaimanLipi</vt:lpstr>
      <vt:lpstr>SutonnyMJ</vt:lpstr>
      <vt:lpstr>Times New Roman</vt:lpstr>
      <vt:lpstr>Wingdings 3</vt:lpstr>
      <vt:lpstr>Office Theme</vt:lpstr>
      <vt:lpstr>2_Office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dc:creator>
  <cp:lastModifiedBy>rumpur</cp:lastModifiedBy>
  <cp:revision>166</cp:revision>
  <dcterms:created xsi:type="dcterms:W3CDTF">2016-05-30T07:21:48Z</dcterms:created>
  <dcterms:modified xsi:type="dcterms:W3CDTF">2021-05-01T13:19:47Z</dcterms:modified>
</cp:coreProperties>
</file>