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01" r:id="rId2"/>
    <p:sldId id="302" r:id="rId3"/>
    <p:sldId id="393" r:id="rId4"/>
    <p:sldId id="295" r:id="rId5"/>
    <p:sldId id="272" r:id="rId6"/>
    <p:sldId id="389" r:id="rId7"/>
    <p:sldId id="437" r:id="rId8"/>
    <p:sldId id="438" r:id="rId9"/>
    <p:sldId id="327" r:id="rId10"/>
    <p:sldId id="439" r:id="rId11"/>
    <p:sldId id="440" r:id="rId12"/>
    <p:sldId id="441" r:id="rId13"/>
    <p:sldId id="390" r:id="rId14"/>
    <p:sldId id="442" r:id="rId15"/>
    <p:sldId id="444" r:id="rId16"/>
    <p:sldId id="433" r:id="rId17"/>
    <p:sldId id="374" r:id="rId18"/>
    <p:sldId id="436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50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21" Type="http://schemas.openxmlformats.org/officeDocument/2006/relationships/image" Target="../media/image27.png"/><Relationship Id="rId7" Type="http://schemas.openxmlformats.org/officeDocument/2006/relationships/image" Target="../media/image29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26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24" Type="http://schemas.openxmlformats.org/officeDocument/2006/relationships/image" Target="../media/image40.png"/><Relationship Id="rId5" Type="http://schemas.openxmlformats.org/officeDocument/2006/relationships/image" Target="../media/image32.png"/><Relationship Id="rId23" Type="http://schemas.openxmlformats.org/officeDocument/2006/relationships/image" Target="../media/image33.pn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18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7" Type="http://schemas.openxmlformats.org/officeDocument/2006/relationships/image" Target="../media/image18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2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8.png"/><Relationship Id="rId3" Type="http://schemas.openxmlformats.org/officeDocument/2006/relationships/image" Target="../media/image5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4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2514600"/>
                <a:ext cx="6172200" cy="40464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গসীয়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পৃষ্ঠতলে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ক্ষুদ্র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𝑑𝑆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বিবেচনা করি। এ ক্ষেত্রফলে যুক্ত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সমগ্র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বদ্ধ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𝑆</m:t>
                    </m:r>
                  </m:oMath>
                </a14:m>
                <a:r>
                  <a:rPr lang="bn-IN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bn-IN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অতিক্রান্ত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bn-IN" sz="24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𝜑</m:t>
                        </m:r>
                      </m:e>
                    </m:nary>
                    <m:r>
                      <a:rPr lang="en-US" sz="2400" i="1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</m:e>
                    </m:nary>
                  </m:oMath>
                </a14:m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</m:e>
                    </m:nary>
                  </m:oMath>
                </a14:m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𝐸𝑑𝑆𝑐𝑜𝑠</m:t>
                        </m:r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e>
                    </m:nary>
                  </m:oMath>
                </a14:m>
                <a:endParaRPr lang="bn-IN" sz="24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bn-IN" sz="24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𝐸𝑑</m:t>
                        </m:r>
                        <m: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bn-IN" sz="2400" i="1" dirty="0" smtClean="0">
                    <a:solidFill>
                      <a:schemeClr val="accent5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</a:p>
              <a:p>
                <a:r>
                  <a:rPr lang="bn-IN" sz="2400" b="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𝑑𝑆</m:t>
                        </m:r>
                      </m:e>
                    </m:nary>
                  </m:oMath>
                </a14:m>
                <a:r>
                  <a:rPr lang="bn-IN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</a:p>
              <a:p>
                <a:r>
                  <a:rPr lang="bn-IN" sz="2400" b="0" dirty="0" smtClean="0">
                    <a:solidFill>
                      <a:srgbClr val="002060"/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i="1" dirty="0" smtClean="0">
                    <a:solidFill>
                      <a:schemeClr val="accent4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514600"/>
                <a:ext cx="6172200" cy="4046429"/>
              </a:xfrm>
              <a:prstGeom prst="rect">
                <a:avLst/>
              </a:prstGeom>
              <a:blipFill rotWithShape="1">
                <a:blip r:embed="rId3"/>
                <a:stretch>
                  <a:fillRect l="-1378" t="-750" r="-2165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" y="677891"/>
                <a:ext cx="6172200" cy="176971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ধরি,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𝑂</m:t>
                    </m:r>
                  </m:oMath>
                </a14:m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বিদ্যমান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𝑂</m:t>
                    </m:r>
                  </m:oMath>
                </a14:m>
                <a:r>
                  <a:rPr lang="bn-IN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কে কেন্দ্র করে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ব্যাসার্ধের একটি গোলক কল্পনা করি যার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পৃষ্ঠ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সীয় তল হিসেবে গণ্য হবে।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দূরত্বে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বিন্দুতে প্রাবল্য,</a:t>
                </a:r>
              </a:p>
              <a:p>
                <a:r>
                  <a:rPr lang="bn-IN" sz="2400" b="0" dirty="0" smtClean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IN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77891"/>
                <a:ext cx="6172200" cy="1769715"/>
              </a:xfrm>
              <a:prstGeom prst="rect">
                <a:avLst/>
              </a:prstGeom>
              <a:blipFill rotWithShape="1">
                <a:blip r:embed="rId4"/>
                <a:stretch>
                  <a:fillRect l="-1378" t="-3051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 rot="21198592">
            <a:off x="7516539" y="1442187"/>
            <a:ext cx="1368194" cy="2091266"/>
            <a:chOff x="7646673" y="1527138"/>
            <a:chExt cx="1368194" cy="2091266"/>
          </a:xfrm>
        </p:grpSpPr>
        <p:cxnSp>
          <p:nvCxnSpPr>
            <p:cNvPr id="42" name="Straight Arrow Connector 41"/>
            <p:cNvCxnSpPr/>
            <p:nvPr/>
          </p:nvCxnSpPr>
          <p:spPr>
            <a:xfrm rot="415931" flipV="1">
              <a:off x="7646673" y="1527138"/>
              <a:ext cx="1046707" cy="209126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618027" y="1712807"/>
                  <a:ext cx="3968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bn-IN" sz="1400" dirty="0" smtClean="0"/>
                    <a:t> </a:t>
                  </a:r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027" y="1712807"/>
                  <a:ext cx="396840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085" r="-13889" b="-10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/>
          <p:cNvSpPr txBox="1"/>
          <p:nvPr/>
        </p:nvSpPr>
        <p:spPr>
          <a:xfrm>
            <a:off x="152401" y="76200"/>
            <a:ext cx="3429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কুলম্বের সূত্র হতে গসের সূত্রঃ</a:t>
            </a:r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48400" y="2413573"/>
            <a:ext cx="2438400" cy="23108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52396" y="3148280"/>
            <a:ext cx="620004" cy="737920"/>
            <a:chOff x="7122018" y="3200400"/>
            <a:chExt cx="620004" cy="737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161671" y="3538210"/>
                  <a:ext cx="5803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671" y="3538210"/>
                  <a:ext cx="58035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576" r="-15789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 flipH="1" flipV="1">
              <a:off x="7460556" y="3505200"/>
              <a:ext cx="69159" cy="637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7122018" y="3200400"/>
                  <a:ext cx="42178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2018" y="3200400"/>
                  <a:ext cx="421782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r="-23188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7755101" y="1812132"/>
            <a:ext cx="922572" cy="869681"/>
            <a:chOff x="7755101" y="2040732"/>
            <a:chExt cx="922572" cy="869681"/>
          </a:xfrm>
        </p:grpSpPr>
        <p:grpSp>
          <p:nvGrpSpPr>
            <p:cNvPr id="33" name="Group 32"/>
            <p:cNvGrpSpPr/>
            <p:nvPr/>
          </p:nvGrpSpPr>
          <p:grpSpPr>
            <a:xfrm rot="21225095">
              <a:off x="8000089" y="2040732"/>
              <a:ext cx="677584" cy="713544"/>
              <a:chOff x="7463097" y="1986601"/>
              <a:chExt cx="677584" cy="713544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374905" flipV="1">
                <a:off x="7463097" y="1986601"/>
                <a:ext cx="371266" cy="71354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7660741" y="2137937"/>
                    <a:ext cx="47994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𝑑𝑆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0741" y="2137937"/>
                    <a:ext cx="479940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5000" r="-13095"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Freeform 33"/>
            <p:cNvSpPr/>
            <p:nvPr/>
          </p:nvSpPr>
          <p:spPr>
            <a:xfrm>
              <a:off x="7755101" y="2674571"/>
              <a:ext cx="398299" cy="235842"/>
            </a:xfrm>
            <a:custGeom>
              <a:avLst/>
              <a:gdLst>
                <a:gd name="connsiteX0" fmla="*/ 0 w 295421"/>
                <a:gd name="connsiteY0" fmla="*/ 0 h 211015"/>
                <a:gd name="connsiteX1" fmla="*/ 28135 w 295421"/>
                <a:gd name="connsiteY1" fmla="*/ 112542 h 211015"/>
                <a:gd name="connsiteX2" fmla="*/ 56271 w 295421"/>
                <a:gd name="connsiteY2" fmla="*/ 140677 h 211015"/>
                <a:gd name="connsiteX3" fmla="*/ 84406 w 295421"/>
                <a:gd name="connsiteY3" fmla="*/ 182880 h 211015"/>
                <a:gd name="connsiteX4" fmla="*/ 168812 w 295421"/>
                <a:gd name="connsiteY4" fmla="*/ 211015 h 211015"/>
                <a:gd name="connsiteX5" fmla="*/ 239151 w 295421"/>
                <a:gd name="connsiteY5" fmla="*/ 196948 h 211015"/>
                <a:gd name="connsiteX6" fmla="*/ 267286 w 295421"/>
                <a:gd name="connsiteY6" fmla="*/ 168812 h 211015"/>
                <a:gd name="connsiteX7" fmla="*/ 295421 w 295421"/>
                <a:gd name="connsiteY7" fmla="*/ 140677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421" h="211015">
                  <a:moveTo>
                    <a:pt x="0" y="0"/>
                  </a:moveTo>
                  <a:cubicBezTo>
                    <a:pt x="3026" y="15130"/>
                    <a:pt x="15157" y="90912"/>
                    <a:pt x="28135" y="112542"/>
                  </a:cubicBezTo>
                  <a:cubicBezTo>
                    <a:pt x="34959" y="123915"/>
                    <a:pt x="47985" y="130320"/>
                    <a:pt x="56271" y="140677"/>
                  </a:cubicBezTo>
                  <a:cubicBezTo>
                    <a:pt x="66833" y="153879"/>
                    <a:pt x="70069" y="173919"/>
                    <a:pt x="84406" y="182880"/>
                  </a:cubicBezTo>
                  <a:cubicBezTo>
                    <a:pt x="109555" y="198598"/>
                    <a:pt x="168812" y="211015"/>
                    <a:pt x="168812" y="211015"/>
                  </a:cubicBezTo>
                  <a:cubicBezTo>
                    <a:pt x="192258" y="206326"/>
                    <a:pt x="217174" y="206367"/>
                    <a:pt x="239151" y="196948"/>
                  </a:cubicBezTo>
                  <a:cubicBezTo>
                    <a:pt x="251342" y="191723"/>
                    <a:pt x="257908" y="178191"/>
                    <a:pt x="267286" y="168812"/>
                  </a:cubicBezTo>
                  <a:lnTo>
                    <a:pt x="295421" y="14067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99825" y="2543907"/>
            <a:ext cx="575040" cy="961293"/>
            <a:chOff x="7527360" y="2492659"/>
            <a:chExt cx="575040" cy="961293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527360" y="2492659"/>
              <a:ext cx="501175" cy="961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7696200" y="2844352"/>
                  <a:ext cx="406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2844352"/>
                  <a:ext cx="406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0526" r="-2985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792632" y="2130512"/>
                <a:ext cx="4073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  <a:cs typeface="NikoshBAN" pitchFamily="2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632" y="2130512"/>
                <a:ext cx="407355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2388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81320" y="4382869"/>
                <a:ext cx="17816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সমগ্র তলের ক্ষেত্রফল, </a:t>
                </a:r>
                <a:endParaRPr lang="en-US" dirty="0" smtClean="0">
                  <a:solidFill>
                    <a:srgbClr val="002060"/>
                  </a:solidFill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𝑆</m:t>
                    </m:r>
                    <m:r>
                      <a:rPr lang="bn-IN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320" y="4382869"/>
                <a:ext cx="178168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2730" t="-5660" r="-307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31094" y="4673272"/>
                <a:ext cx="3405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যেহেতু</a:t>
                </a:r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</m:oMath>
                </a14:m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𝑑𝑆</m:t>
                    </m:r>
                  </m:oMath>
                </a14:m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মধ্যবর্তী কোণ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094" y="4673272"/>
                <a:ext cx="340580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431" t="-6667" r="-53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18681" y="5910652"/>
                <a:ext cx="4163319" cy="6425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IN" sz="2400" b="1" dirty="0" smtClean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𝝋</m:t>
                    </m:r>
                    <m:r>
                      <a:rPr lang="bn-IN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𝑬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𝑺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bn-IN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IN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𝒒</m:t>
                            </m:r>
                          </m:num>
                          <m:den>
                            <m:sSub>
                              <m:sSubPr>
                                <m:ctrlPr>
                                  <a:rPr lang="bn-IN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bn-IN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bn-IN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যা গসের সূত্র 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81" y="5910652"/>
                <a:ext cx="4163319" cy="642548"/>
              </a:xfrm>
              <a:prstGeom prst="rect">
                <a:avLst/>
              </a:prstGeom>
              <a:blipFill rotWithShape="1">
                <a:blip r:embed="rId13"/>
                <a:stretch>
                  <a:fillRect l="-1892" r="-3057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0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06" grpId="0" animBg="1"/>
      <p:bldP spid="11" grpId="0" animBg="1"/>
      <p:bldP spid="48" grpId="0"/>
      <p:bldP spid="2" grpId="0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38400" y="5371887"/>
            <a:ext cx="6830293" cy="380778"/>
            <a:chOff x="1880105" y="3085887"/>
            <a:chExt cx="6830293" cy="380778"/>
          </a:xfrm>
        </p:grpSpPr>
        <p:grpSp>
          <p:nvGrpSpPr>
            <p:cNvPr id="25" name="Group 24"/>
            <p:cNvGrpSpPr/>
            <p:nvPr/>
          </p:nvGrpSpPr>
          <p:grpSpPr>
            <a:xfrm>
              <a:off x="2211850" y="3126432"/>
              <a:ext cx="6170149" cy="326648"/>
              <a:chOff x="823414" y="1904999"/>
              <a:chExt cx="4586786" cy="457200"/>
            </a:xfrm>
          </p:grpSpPr>
          <p:sp>
            <p:nvSpPr>
              <p:cNvPr id="26" name="Can 25"/>
              <p:cNvSpPr/>
              <p:nvPr/>
            </p:nvSpPr>
            <p:spPr>
              <a:xfrm rot="5400000">
                <a:off x="2888207" y="-159794"/>
                <a:ext cx="457200" cy="4586786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lus 26"/>
              <p:cNvSpPr/>
              <p:nvPr/>
            </p:nvSpPr>
            <p:spPr>
              <a:xfrm>
                <a:off x="1981201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Plus 28"/>
              <p:cNvSpPr/>
              <p:nvPr/>
            </p:nvSpPr>
            <p:spPr>
              <a:xfrm>
                <a:off x="2519340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Plus 29"/>
              <p:cNvSpPr/>
              <p:nvPr/>
            </p:nvSpPr>
            <p:spPr>
              <a:xfrm>
                <a:off x="2277161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Plus 34"/>
              <p:cNvSpPr/>
              <p:nvPr/>
            </p:nvSpPr>
            <p:spPr>
              <a:xfrm>
                <a:off x="2815300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7" name="Plus 36"/>
              <p:cNvSpPr/>
              <p:nvPr/>
            </p:nvSpPr>
            <p:spPr>
              <a:xfrm>
                <a:off x="3124201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8" name="Plus 37"/>
              <p:cNvSpPr/>
              <p:nvPr/>
            </p:nvSpPr>
            <p:spPr>
              <a:xfrm>
                <a:off x="3662340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Plus 38"/>
              <p:cNvSpPr/>
              <p:nvPr/>
            </p:nvSpPr>
            <p:spPr>
              <a:xfrm>
                <a:off x="3420161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0" name="Plus 39"/>
              <p:cNvSpPr/>
              <p:nvPr/>
            </p:nvSpPr>
            <p:spPr>
              <a:xfrm>
                <a:off x="3958300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4" name="Plus 43"/>
              <p:cNvSpPr/>
              <p:nvPr/>
            </p:nvSpPr>
            <p:spPr>
              <a:xfrm>
                <a:off x="838200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Plus 48"/>
              <p:cNvSpPr/>
              <p:nvPr/>
            </p:nvSpPr>
            <p:spPr>
              <a:xfrm>
                <a:off x="1376339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0" name="Plus 49"/>
              <p:cNvSpPr/>
              <p:nvPr/>
            </p:nvSpPr>
            <p:spPr>
              <a:xfrm>
                <a:off x="1134160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1" name="Plus 50"/>
              <p:cNvSpPr/>
              <p:nvPr/>
            </p:nvSpPr>
            <p:spPr>
              <a:xfrm>
                <a:off x="1672299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Plus 51"/>
              <p:cNvSpPr/>
              <p:nvPr/>
            </p:nvSpPr>
            <p:spPr>
              <a:xfrm>
                <a:off x="4267201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3" name="Plus 52"/>
              <p:cNvSpPr/>
              <p:nvPr/>
            </p:nvSpPr>
            <p:spPr>
              <a:xfrm>
                <a:off x="4805340" y="2092038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4" name="Plus 53"/>
              <p:cNvSpPr/>
              <p:nvPr/>
            </p:nvSpPr>
            <p:spPr>
              <a:xfrm>
                <a:off x="4563161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Plus 54"/>
              <p:cNvSpPr/>
              <p:nvPr/>
            </p:nvSpPr>
            <p:spPr>
              <a:xfrm>
                <a:off x="5101300" y="1905000"/>
                <a:ext cx="156500" cy="217741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880105" y="3085887"/>
                  <a:ext cx="3855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105" y="3085887"/>
                  <a:ext cx="38555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305800" y="3097333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3097333"/>
                  <a:ext cx="40459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96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225080" y="768513"/>
            <a:ext cx="83723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সুষমভাবে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িত একটি সরু ও দীর্ঘ তার হতে নির্দিষ্ট দূরত্বে তড়িৎ ক্ষেত্রের প্রাবল্য নির্ণয়ঃ  </a:t>
            </a:r>
            <a:endParaRPr lang="bn-IN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800255" y="3923815"/>
            <a:ext cx="396840" cy="692752"/>
            <a:chOff x="5241960" y="1637815"/>
            <a:chExt cx="396840" cy="692752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5296925" y="1637815"/>
              <a:ext cx="9946" cy="69275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241960" y="1825823"/>
                  <a:ext cx="3968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bn-IN" sz="1400" dirty="0" smtClean="0"/>
                    <a:t> </a:t>
                  </a:r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1960" y="1825823"/>
                  <a:ext cx="396840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000" r="-13846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/>
          <p:cNvSpPr txBox="1"/>
          <p:nvPr/>
        </p:nvSpPr>
        <p:spPr>
          <a:xfrm>
            <a:off x="225081" y="163378"/>
            <a:ext cx="26177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গসের সূত্র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01695" y="4117995"/>
            <a:ext cx="502010" cy="671962"/>
            <a:chOff x="4343400" y="1831995"/>
            <a:chExt cx="502010" cy="671962"/>
          </a:xfrm>
        </p:grpSpPr>
        <p:sp>
          <p:nvSpPr>
            <p:cNvPr id="34" name="Freeform 33"/>
            <p:cNvSpPr/>
            <p:nvPr/>
          </p:nvSpPr>
          <p:spPr>
            <a:xfrm rot="20462242">
              <a:off x="4447111" y="2268115"/>
              <a:ext cx="398299" cy="235842"/>
            </a:xfrm>
            <a:custGeom>
              <a:avLst/>
              <a:gdLst>
                <a:gd name="connsiteX0" fmla="*/ 0 w 295421"/>
                <a:gd name="connsiteY0" fmla="*/ 0 h 211015"/>
                <a:gd name="connsiteX1" fmla="*/ 28135 w 295421"/>
                <a:gd name="connsiteY1" fmla="*/ 112542 h 211015"/>
                <a:gd name="connsiteX2" fmla="*/ 56271 w 295421"/>
                <a:gd name="connsiteY2" fmla="*/ 140677 h 211015"/>
                <a:gd name="connsiteX3" fmla="*/ 84406 w 295421"/>
                <a:gd name="connsiteY3" fmla="*/ 182880 h 211015"/>
                <a:gd name="connsiteX4" fmla="*/ 168812 w 295421"/>
                <a:gd name="connsiteY4" fmla="*/ 211015 h 211015"/>
                <a:gd name="connsiteX5" fmla="*/ 239151 w 295421"/>
                <a:gd name="connsiteY5" fmla="*/ 196948 h 211015"/>
                <a:gd name="connsiteX6" fmla="*/ 267286 w 295421"/>
                <a:gd name="connsiteY6" fmla="*/ 168812 h 211015"/>
                <a:gd name="connsiteX7" fmla="*/ 295421 w 295421"/>
                <a:gd name="connsiteY7" fmla="*/ 140677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421" h="211015">
                  <a:moveTo>
                    <a:pt x="0" y="0"/>
                  </a:moveTo>
                  <a:cubicBezTo>
                    <a:pt x="3026" y="15130"/>
                    <a:pt x="15157" y="90912"/>
                    <a:pt x="28135" y="112542"/>
                  </a:cubicBezTo>
                  <a:cubicBezTo>
                    <a:pt x="34959" y="123915"/>
                    <a:pt x="47985" y="130320"/>
                    <a:pt x="56271" y="140677"/>
                  </a:cubicBezTo>
                  <a:cubicBezTo>
                    <a:pt x="66833" y="153879"/>
                    <a:pt x="70069" y="173919"/>
                    <a:pt x="84406" y="182880"/>
                  </a:cubicBezTo>
                  <a:cubicBezTo>
                    <a:pt x="109555" y="198598"/>
                    <a:pt x="168812" y="211015"/>
                    <a:pt x="168812" y="211015"/>
                  </a:cubicBezTo>
                  <a:cubicBezTo>
                    <a:pt x="192258" y="206326"/>
                    <a:pt x="217174" y="206367"/>
                    <a:pt x="239151" y="196948"/>
                  </a:cubicBezTo>
                  <a:cubicBezTo>
                    <a:pt x="251342" y="191723"/>
                    <a:pt x="257908" y="178191"/>
                    <a:pt x="267286" y="168812"/>
                  </a:cubicBezTo>
                  <a:lnTo>
                    <a:pt x="295421" y="140677"/>
                  </a:lnTo>
                </a:path>
              </a:pathLst>
            </a:custGeom>
            <a:noFill/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4646260" y="1831995"/>
              <a:ext cx="1940" cy="60640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343400" y="1946607"/>
                  <a:ext cx="479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  <a:cs typeface="NikoshBAN" pitchFamily="2" charset="0"/>
                        </a:rPr>
                        <m:t>𝑑𝑆</m:t>
                      </m:r>
                    </m:oMath>
                  </a14:m>
                  <a:r>
                    <a:rPr lang="bn-IN" sz="1400" dirty="0" smtClean="0"/>
                    <a:t> </a:t>
                  </a:r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1946607"/>
                  <a:ext cx="479940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843" r="-1282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Can 5"/>
          <p:cNvSpPr/>
          <p:nvPr/>
        </p:nvSpPr>
        <p:spPr>
          <a:xfrm rot="5400000">
            <a:off x="4779814" y="3535721"/>
            <a:ext cx="1784231" cy="3945927"/>
          </a:xfrm>
          <a:prstGeom prst="can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94296" y="4629778"/>
            <a:ext cx="351635" cy="795865"/>
            <a:chOff x="6096000" y="2330567"/>
            <a:chExt cx="351635" cy="79586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136038" y="2330567"/>
              <a:ext cx="0" cy="7958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096000" y="2538939"/>
                  <a:ext cx="3516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538939"/>
                  <a:ext cx="35163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7476655" y="3915710"/>
            <a:ext cx="396840" cy="1189690"/>
            <a:chOff x="5241960" y="1637815"/>
            <a:chExt cx="396840" cy="692752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5296925" y="1637815"/>
              <a:ext cx="9946" cy="69275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5241960" y="1752011"/>
                  <a:ext cx="3968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bn-IN" sz="1400" dirty="0" smtClean="0"/>
                    <a:t> </a:t>
                  </a:r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1960" y="1752011"/>
                  <a:ext cx="396840" cy="30777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4651" r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7439398" y="4873823"/>
            <a:ext cx="639953" cy="424358"/>
            <a:chOff x="6881103" y="2587823"/>
            <a:chExt cx="639953" cy="424358"/>
          </a:xfrm>
        </p:grpSpPr>
        <p:sp>
          <p:nvSpPr>
            <p:cNvPr id="63" name="Freeform 62"/>
            <p:cNvSpPr/>
            <p:nvPr/>
          </p:nvSpPr>
          <p:spPr>
            <a:xfrm rot="3694003">
              <a:off x="6799874" y="2695111"/>
              <a:ext cx="398299" cy="235842"/>
            </a:xfrm>
            <a:custGeom>
              <a:avLst/>
              <a:gdLst>
                <a:gd name="connsiteX0" fmla="*/ 0 w 295421"/>
                <a:gd name="connsiteY0" fmla="*/ 0 h 211015"/>
                <a:gd name="connsiteX1" fmla="*/ 28135 w 295421"/>
                <a:gd name="connsiteY1" fmla="*/ 112542 h 211015"/>
                <a:gd name="connsiteX2" fmla="*/ 56271 w 295421"/>
                <a:gd name="connsiteY2" fmla="*/ 140677 h 211015"/>
                <a:gd name="connsiteX3" fmla="*/ 84406 w 295421"/>
                <a:gd name="connsiteY3" fmla="*/ 182880 h 211015"/>
                <a:gd name="connsiteX4" fmla="*/ 168812 w 295421"/>
                <a:gd name="connsiteY4" fmla="*/ 211015 h 211015"/>
                <a:gd name="connsiteX5" fmla="*/ 239151 w 295421"/>
                <a:gd name="connsiteY5" fmla="*/ 196948 h 211015"/>
                <a:gd name="connsiteX6" fmla="*/ 267286 w 295421"/>
                <a:gd name="connsiteY6" fmla="*/ 168812 h 211015"/>
                <a:gd name="connsiteX7" fmla="*/ 295421 w 295421"/>
                <a:gd name="connsiteY7" fmla="*/ 140677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421" h="211015">
                  <a:moveTo>
                    <a:pt x="0" y="0"/>
                  </a:moveTo>
                  <a:cubicBezTo>
                    <a:pt x="3026" y="15130"/>
                    <a:pt x="15157" y="90912"/>
                    <a:pt x="28135" y="112542"/>
                  </a:cubicBezTo>
                  <a:cubicBezTo>
                    <a:pt x="34959" y="123915"/>
                    <a:pt x="47985" y="130320"/>
                    <a:pt x="56271" y="140677"/>
                  </a:cubicBezTo>
                  <a:cubicBezTo>
                    <a:pt x="66833" y="153879"/>
                    <a:pt x="70069" y="173919"/>
                    <a:pt x="84406" y="182880"/>
                  </a:cubicBezTo>
                  <a:cubicBezTo>
                    <a:pt x="109555" y="198598"/>
                    <a:pt x="168812" y="211015"/>
                    <a:pt x="168812" y="211015"/>
                  </a:cubicBezTo>
                  <a:cubicBezTo>
                    <a:pt x="192258" y="206326"/>
                    <a:pt x="217174" y="206367"/>
                    <a:pt x="239151" y="196948"/>
                  </a:cubicBezTo>
                  <a:cubicBezTo>
                    <a:pt x="251342" y="191723"/>
                    <a:pt x="257908" y="178191"/>
                    <a:pt x="267286" y="168812"/>
                  </a:cubicBezTo>
                  <a:lnTo>
                    <a:pt x="295421" y="140677"/>
                  </a:lnTo>
                </a:path>
              </a:pathLst>
            </a:custGeom>
            <a:noFill/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6964066" y="2815388"/>
              <a:ext cx="556990" cy="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7010400" y="2587823"/>
                  <a:ext cx="479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  <a:cs typeface="NikoshBAN" pitchFamily="2" charset="0"/>
                        </a:rPr>
                        <m:t>𝑑𝑆</m:t>
                      </m:r>
                    </m:oMath>
                  </a14:m>
                  <a:r>
                    <a:rPr lang="bn-IN" sz="1400" dirty="0" smtClean="0"/>
                    <a:t> </a:t>
                  </a:r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2587823"/>
                  <a:ext cx="479940" cy="3077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000" r="-1139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4098625" y="3915710"/>
            <a:ext cx="396840" cy="692752"/>
            <a:chOff x="5241960" y="1637815"/>
            <a:chExt cx="396840" cy="692752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5296925" y="1637815"/>
              <a:ext cx="9946" cy="69275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5241960" y="1825823"/>
                  <a:ext cx="3968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bn-IN" sz="1400" dirty="0" smtClean="0"/>
                    <a:t> </a:t>
                  </a:r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1960" y="1825823"/>
                  <a:ext cx="396840" cy="30777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7843" r="-13846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3733800" y="6019800"/>
            <a:ext cx="3490665" cy="381000"/>
            <a:chOff x="3353771" y="4267200"/>
            <a:chExt cx="3490665" cy="381000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3353771" y="4267200"/>
              <a:ext cx="3490665" cy="0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926043" y="4278868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6043" y="4278868"/>
                  <a:ext cx="317010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8197" r="-25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53807" y="1337608"/>
                <a:ext cx="8913993" cy="23083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 সুষমভাবে </a:t>
                </a:r>
                <a:r>
                  <a:rPr lang="en-US" sz="24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িত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𝐶𝐷</m:t>
                    </m:r>
                  </m:oMath>
                </a14:m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একটি সরু ও দীর্ঘ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তার। তারটির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দৈর্ঘ্য বিশিষ্ট অংশ বিবেচনা করি। তারটির একক দৈর্ঘ্যে চার্জের পরিমাণ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λ</m:t>
                    </m:r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হলে,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দৈর্ঘ্যে চার্জের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𝒍</m:t>
                    </m:r>
                    <m:r>
                      <a:rPr lang="el-GR" sz="24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𝝀</m:t>
                    </m:r>
                  </m:oMath>
                </a14:m>
                <a:r>
                  <a:rPr lang="bn-IN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তারটি </a:t>
                </a:r>
                <a:r>
                  <a:rPr lang="en-US" sz="24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দূরত্বে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একটি বিন্দু নিই।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তড়িৎ ক্ষেত্রের প্রাবল্য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নির্ণয় করতে হবে।</a:t>
                </a:r>
              </a:p>
              <a:p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তারটিকে অক্ষ করে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দৈর্ঘ্য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বিশিষ্ট 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ব্যাসার্ধের একটি সিলিন্ডার কল্পনা করি। তাহলে সিলিন্ডারের পৃষ্টে 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বিন্দু অবস্থান করবে। </a:t>
                </a:r>
              </a:p>
              <a:p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তড়িৎ প্রাবল্য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এর অভিমুখ হবে বক্রতলের অভিলম্ব বরাবর।  </a:t>
                </a:r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7" y="1337608"/>
                <a:ext cx="8913993" cy="2308324"/>
              </a:xfrm>
              <a:prstGeom prst="rect">
                <a:avLst/>
              </a:prstGeom>
              <a:blipFill rotWithShape="1">
                <a:blip r:embed="rId21"/>
                <a:stretch>
                  <a:fillRect l="-886" t="-1305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141665" y="4267200"/>
            <a:ext cx="447290" cy="400110"/>
            <a:chOff x="8231898" y="-261305"/>
            <a:chExt cx="447290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8271833" y="-261305"/>
                  <a:ext cx="4073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833" y="-261305"/>
                  <a:ext cx="407355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7576" r="-22388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8231898" y="76200"/>
              <a:ext cx="105262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6" grpId="0" animBg="1"/>
      <p:bldP spid="6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84328" y="425879"/>
                <a:ext cx="6172200" cy="215898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বক্রতল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ের জন্য </a:t>
                </a:r>
                <a:r>
                  <a:rPr lang="en-US" sz="24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</m:e>
                    </m:nary>
                    <m:r>
                      <a:rPr lang="bn-IN" sz="2400" b="0" i="0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𝐸𝑑𝑆𝑐𝑜𝑠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e>
                    </m:nary>
                  </m:oMath>
                </a14:m>
                <a:endParaRPr lang="bn-IN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bn-IN" sz="24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𝐸𝑑</m:t>
                        </m:r>
                        <m: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bn-IN" sz="2400" i="1" dirty="0" smtClean="0">
                    <a:solidFill>
                      <a:schemeClr val="accent5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</a:p>
              <a:p>
                <a:r>
                  <a:rPr lang="bn-IN" sz="2400" b="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𝑑𝑆</m:t>
                        </m:r>
                      </m:e>
                    </m:nary>
                  </m:oMath>
                </a14:m>
                <a:r>
                  <a:rPr lang="bn-IN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endParaRPr lang="en-US" sz="2400" i="1" dirty="0" smtClean="0">
                  <a:solidFill>
                    <a:schemeClr val="accent2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2400" b="0" dirty="0" smtClean="0">
                    <a:solidFill>
                      <a:srgbClr val="002060"/>
                    </a:solidFill>
                    <a:cs typeface="NikoshBAN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𝑙</m:t>
                    </m:r>
                  </m:oMath>
                </a14:m>
                <a:endParaRPr lang="bn-IN" sz="240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endParaRPr lang="bn-IN" sz="2400" i="1" dirty="0" smtClean="0">
                  <a:solidFill>
                    <a:schemeClr val="accent2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28" y="425879"/>
                <a:ext cx="6172200" cy="2158989"/>
              </a:xfrm>
              <a:prstGeom prst="rect">
                <a:avLst/>
              </a:prstGeom>
              <a:blipFill rotWithShape="1">
                <a:blip r:embed="rId3"/>
                <a:stretch>
                  <a:fillRect l="-1278" t="-11732" b="-13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152402" y="76200"/>
            <a:ext cx="26177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গসের সূত্র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64851" y="1752600"/>
                <a:ext cx="39791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dirty="0" smtClean="0">
                    <a:solidFill>
                      <a:schemeClr val="accent6">
                        <a:lumMod val="50000"/>
                      </a:schemeClr>
                    </a:solidFill>
                    <a:ea typeface="Cambria Math"/>
                    <a:cs typeface="NikoshBAN" pitchFamily="2" charset="0"/>
                  </a:rPr>
                  <a:t>(যেহেতু সিলিন্ডারের বক্রতলের ক্ষেত্রফল,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𝑆</m:t>
                    </m:r>
                    <m:r>
                      <a:rPr lang="bn-I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bn-IN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51" y="1752600"/>
                <a:ext cx="397914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25" t="-10000" r="-19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54894" y="1000836"/>
                <a:ext cx="3405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যেহেতু</a:t>
                </a:r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</m:oMath>
                </a14:m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𝑑𝑆</m:t>
                    </m:r>
                  </m:oMath>
                </a14:m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মধ্যবর্তী কোণ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94" y="1000836"/>
                <a:ext cx="340580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31" t="-6557" r="-5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438400" y="3915710"/>
            <a:ext cx="6830293" cy="2485090"/>
            <a:chOff x="2438400" y="3915710"/>
            <a:chExt cx="6830293" cy="2485090"/>
          </a:xfrm>
        </p:grpSpPr>
        <p:grpSp>
          <p:nvGrpSpPr>
            <p:cNvPr id="14" name="Group 13"/>
            <p:cNvGrpSpPr/>
            <p:nvPr/>
          </p:nvGrpSpPr>
          <p:grpSpPr>
            <a:xfrm>
              <a:off x="2438400" y="5371887"/>
              <a:ext cx="6830293" cy="380778"/>
              <a:chOff x="1880105" y="3085887"/>
              <a:chExt cx="6830293" cy="38077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211850" y="3126432"/>
                <a:ext cx="6170149" cy="326648"/>
                <a:chOff x="823414" y="1904999"/>
                <a:chExt cx="4586786" cy="457200"/>
              </a:xfrm>
            </p:grpSpPr>
            <p:sp>
              <p:nvSpPr>
                <p:cNvPr id="26" name="Can 25"/>
                <p:cNvSpPr/>
                <p:nvPr/>
              </p:nvSpPr>
              <p:spPr>
                <a:xfrm rot="5400000">
                  <a:off x="2888207" y="-159794"/>
                  <a:ext cx="457200" cy="4586786"/>
                </a:xfrm>
                <a:prstGeom prst="ca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Plus 26"/>
                <p:cNvSpPr/>
                <p:nvPr/>
              </p:nvSpPr>
              <p:spPr>
                <a:xfrm>
                  <a:off x="1981201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9" name="Plus 28"/>
                <p:cNvSpPr/>
                <p:nvPr/>
              </p:nvSpPr>
              <p:spPr>
                <a:xfrm>
                  <a:off x="2519340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" name="Plus 29"/>
                <p:cNvSpPr/>
                <p:nvPr/>
              </p:nvSpPr>
              <p:spPr>
                <a:xfrm>
                  <a:off x="2277161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5" name="Plus 34"/>
                <p:cNvSpPr/>
                <p:nvPr/>
              </p:nvSpPr>
              <p:spPr>
                <a:xfrm>
                  <a:off x="2815300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7" name="Plus 36"/>
                <p:cNvSpPr/>
                <p:nvPr/>
              </p:nvSpPr>
              <p:spPr>
                <a:xfrm>
                  <a:off x="3124201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8" name="Plus 37"/>
                <p:cNvSpPr/>
                <p:nvPr/>
              </p:nvSpPr>
              <p:spPr>
                <a:xfrm>
                  <a:off x="3662340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9" name="Plus 38"/>
                <p:cNvSpPr/>
                <p:nvPr/>
              </p:nvSpPr>
              <p:spPr>
                <a:xfrm>
                  <a:off x="3420161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0" name="Plus 39"/>
                <p:cNvSpPr/>
                <p:nvPr/>
              </p:nvSpPr>
              <p:spPr>
                <a:xfrm>
                  <a:off x="3958300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4" name="Plus 43"/>
                <p:cNvSpPr/>
                <p:nvPr/>
              </p:nvSpPr>
              <p:spPr>
                <a:xfrm>
                  <a:off x="838200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9" name="Plus 48"/>
                <p:cNvSpPr/>
                <p:nvPr/>
              </p:nvSpPr>
              <p:spPr>
                <a:xfrm>
                  <a:off x="1376339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0" name="Plus 49"/>
                <p:cNvSpPr/>
                <p:nvPr/>
              </p:nvSpPr>
              <p:spPr>
                <a:xfrm>
                  <a:off x="1134160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1" name="Plus 50"/>
                <p:cNvSpPr/>
                <p:nvPr/>
              </p:nvSpPr>
              <p:spPr>
                <a:xfrm>
                  <a:off x="1672299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2" name="Plus 51"/>
                <p:cNvSpPr/>
                <p:nvPr/>
              </p:nvSpPr>
              <p:spPr>
                <a:xfrm>
                  <a:off x="4267201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3" name="Plus 52"/>
                <p:cNvSpPr/>
                <p:nvPr/>
              </p:nvSpPr>
              <p:spPr>
                <a:xfrm>
                  <a:off x="4805340" y="2092038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4" name="Plus 53"/>
                <p:cNvSpPr/>
                <p:nvPr/>
              </p:nvSpPr>
              <p:spPr>
                <a:xfrm>
                  <a:off x="4563161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5" name="Plus 54"/>
                <p:cNvSpPr/>
                <p:nvPr/>
              </p:nvSpPr>
              <p:spPr>
                <a:xfrm>
                  <a:off x="5101300" y="1905000"/>
                  <a:ext cx="156500" cy="217741"/>
                </a:xfrm>
                <a:prstGeom prst="mathPlus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1880105" y="3085887"/>
                    <a:ext cx="38555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0105" y="3085887"/>
                    <a:ext cx="38555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8305800" y="3097333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𝐷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5800" y="3097333"/>
                    <a:ext cx="404598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197" r="-196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/>
            <p:cNvGrpSpPr/>
            <p:nvPr/>
          </p:nvGrpSpPr>
          <p:grpSpPr>
            <a:xfrm>
              <a:off x="5800255" y="3923815"/>
              <a:ext cx="396840" cy="692752"/>
              <a:chOff x="5241960" y="1637815"/>
              <a:chExt cx="396840" cy="692752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5296925" y="1637815"/>
                <a:ext cx="9946" cy="69275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5241960" y="1825823"/>
                    <a:ext cx="39684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𝐸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960" y="1825823"/>
                    <a:ext cx="396840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000" r="-13846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901695" y="4117995"/>
              <a:ext cx="502010" cy="671962"/>
              <a:chOff x="4343400" y="1831995"/>
              <a:chExt cx="502010" cy="671962"/>
            </a:xfrm>
          </p:grpSpPr>
          <p:sp>
            <p:nvSpPr>
              <p:cNvPr id="34" name="Freeform 33"/>
              <p:cNvSpPr/>
              <p:nvPr/>
            </p:nvSpPr>
            <p:spPr>
              <a:xfrm rot="20462242">
                <a:off x="4447111" y="2268115"/>
                <a:ext cx="398299" cy="235842"/>
              </a:xfrm>
              <a:custGeom>
                <a:avLst/>
                <a:gdLst>
                  <a:gd name="connsiteX0" fmla="*/ 0 w 295421"/>
                  <a:gd name="connsiteY0" fmla="*/ 0 h 211015"/>
                  <a:gd name="connsiteX1" fmla="*/ 28135 w 295421"/>
                  <a:gd name="connsiteY1" fmla="*/ 112542 h 211015"/>
                  <a:gd name="connsiteX2" fmla="*/ 56271 w 295421"/>
                  <a:gd name="connsiteY2" fmla="*/ 140677 h 211015"/>
                  <a:gd name="connsiteX3" fmla="*/ 84406 w 295421"/>
                  <a:gd name="connsiteY3" fmla="*/ 182880 h 211015"/>
                  <a:gd name="connsiteX4" fmla="*/ 168812 w 295421"/>
                  <a:gd name="connsiteY4" fmla="*/ 211015 h 211015"/>
                  <a:gd name="connsiteX5" fmla="*/ 239151 w 295421"/>
                  <a:gd name="connsiteY5" fmla="*/ 196948 h 211015"/>
                  <a:gd name="connsiteX6" fmla="*/ 267286 w 295421"/>
                  <a:gd name="connsiteY6" fmla="*/ 168812 h 211015"/>
                  <a:gd name="connsiteX7" fmla="*/ 295421 w 295421"/>
                  <a:gd name="connsiteY7" fmla="*/ 140677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421" h="211015">
                    <a:moveTo>
                      <a:pt x="0" y="0"/>
                    </a:moveTo>
                    <a:cubicBezTo>
                      <a:pt x="3026" y="15130"/>
                      <a:pt x="15157" y="90912"/>
                      <a:pt x="28135" y="112542"/>
                    </a:cubicBezTo>
                    <a:cubicBezTo>
                      <a:pt x="34959" y="123915"/>
                      <a:pt x="47985" y="130320"/>
                      <a:pt x="56271" y="140677"/>
                    </a:cubicBezTo>
                    <a:cubicBezTo>
                      <a:pt x="66833" y="153879"/>
                      <a:pt x="70069" y="173919"/>
                      <a:pt x="84406" y="182880"/>
                    </a:cubicBezTo>
                    <a:cubicBezTo>
                      <a:pt x="109555" y="198598"/>
                      <a:pt x="168812" y="211015"/>
                      <a:pt x="168812" y="211015"/>
                    </a:cubicBezTo>
                    <a:cubicBezTo>
                      <a:pt x="192258" y="206326"/>
                      <a:pt x="217174" y="206367"/>
                      <a:pt x="239151" y="196948"/>
                    </a:cubicBezTo>
                    <a:cubicBezTo>
                      <a:pt x="251342" y="191723"/>
                      <a:pt x="257908" y="178191"/>
                      <a:pt x="267286" y="168812"/>
                    </a:cubicBezTo>
                    <a:lnTo>
                      <a:pt x="295421" y="140677"/>
                    </a:lnTo>
                  </a:path>
                </a:pathLst>
              </a:custGeom>
              <a:noFill/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4646260" y="1831995"/>
                <a:ext cx="1940" cy="60640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4343400" y="1946607"/>
                    <a:ext cx="47994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𝑑𝑆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3400" y="1946607"/>
                    <a:ext cx="479940" cy="30777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7843" r="-12821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Can 5"/>
            <p:cNvSpPr/>
            <p:nvPr/>
          </p:nvSpPr>
          <p:spPr>
            <a:xfrm rot="5400000">
              <a:off x="4779814" y="3535721"/>
              <a:ext cx="1784231" cy="3945927"/>
            </a:xfrm>
            <a:prstGeom prst="can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654295" y="4616567"/>
              <a:ext cx="351635" cy="795865"/>
              <a:chOff x="6096000" y="2330567"/>
              <a:chExt cx="351635" cy="795865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6136038" y="2330567"/>
                <a:ext cx="0" cy="79586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6096000" y="2538939"/>
                    <a:ext cx="35163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2538939"/>
                    <a:ext cx="351635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7476655" y="3915710"/>
              <a:ext cx="396840" cy="1189690"/>
              <a:chOff x="5241960" y="1637815"/>
              <a:chExt cx="396840" cy="692752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5296925" y="1637815"/>
                <a:ext cx="9946" cy="69275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5241960" y="1752011"/>
                    <a:ext cx="39684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𝐸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960" y="1752011"/>
                    <a:ext cx="396840" cy="307777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t="-4651" r="-1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7439398" y="4873823"/>
              <a:ext cx="639953" cy="424358"/>
              <a:chOff x="6881103" y="2587823"/>
              <a:chExt cx="639953" cy="424358"/>
            </a:xfrm>
          </p:grpSpPr>
          <p:sp>
            <p:nvSpPr>
              <p:cNvPr id="63" name="Freeform 62"/>
              <p:cNvSpPr/>
              <p:nvPr/>
            </p:nvSpPr>
            <p:spPr>
              <a:xfrm rot="3694003">
                <a:off x="6799874" y="2695111"/>
                <a:ext cx="398299" cy="235842"/>
              </a:xfrm>
              <a:custGeom>
                <a:avLst/>
                <a:gdLst>
                  <a:gd name="connsiteX0" fmla="*/ 0 w 295421"/>
                  <a:gd name="connsiteY0" fmla="*/ 0 h 211015"/>
                  <a:gd name="connsiteX1" fmla="*/ 28135 w 295421"/>
                  <a:gd name="connsiteY1" fmla="*/ 112542 h 211015"/>
                  <a:gd name="connsiteX2" fmla="*/ 56271 w 295421"/>
                  <a:gd name="connsiteY2" fmla="*/ 140677 h 211015"/>
                  <a:gd name="connsiteX3" fmla="*/ 84406 w 295421"/>
                  <a:gd name="connsiteY3" fmla="*/ 182880 h 211015"/>
                  <a:gd name="connsiteX4" fmla="*/ 168812 w 295421"/>
                  <a:gd name="connsiteY4" fmla="*/ 211015 h 211015"/>
                  <a:gd name="connsiteX5" fmla="*/ 239151 w 295421"/>
                  <a:gd name="connsiteY5" fmla="*/ 196948 h 211015"/>
                  <a:gd name="connsiteX6" fmla="*/ 267286 w 295421"/>
                  <a:gd name="connsiteY6" fmla="*/ 168812 h 211015"/>
                  <a:gd name="connsiteX7" fmla="*/ 295421 w 295421"/>
                  <a:gd name="connsiteY7" fmla="*/ 140677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421" h="211015">
                    <a:moveTo>
                      <a:pt x="0" y="0"/>
                    </a:moveTo>
                    <a:cubicBezTo>
                      <a:pt x="3026" y="15130"/>
                      <a:pt x="15157" y="90912"/>
                      <a:pt x="28135" y="112542"/>
                    </a:cubicBezTo>
                    <a:cubicBezTo>
                      <a:pt x="34959" y="123915"/>
                      <a:pt x="47985" y="130320"/>
                      <a:pt x="56271" y="140677"/>
                    </a:cubicBezTo>
                    <a:cubicBezTo>
                      <a:pt x="66833" y="153879"/>
                      <a:pt x="70069" y="173919"/>
                      <a:pt x="84406" y="182880"/>
                    </a:cubicBezTo>
                    <a:cubicBezTo>
                      <a:pt x="109555" y="198598"/>
                      <a:pt x="168812" y="211015"/>
                      <a:pt x="168812" y="211015"/>
                    </a:cubicBezTo>
                    <a:cubicBezTo>
                      <a:pt x="192258" y="206326"/>
                      <a:pt x="217174" y="206367"/>
                      <a:pt x="239151" y="196948"/>
                    </a:cubicBezTo>
                    <a:cubicBezTo>
                      <a:pt x="251342" y="191723"/>
                      <a:pt x="257908" y="178191"/>
                      <a:pt x="267286" y="168812"/>
                    </a:cubicBezTo>
                    <a:lnTo>
                      <a:pt x="295421" y="140677"/>
                    </a:lnTo>
                  </a:path>
                </a:pathLst>
              </a:custGeom>
              <a:noFill/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6964066" y="2815388"/>
                <a:ext cx="556990" cy="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/>
                  <p:cNvSpPr/>
                  <p:nvPr/>
                </p:nvSpPr>
                <p:spPr>
                  <a:xfrm>
                    <a:off x="7010400" y="2587823"/>
                    <a:ext cx="47994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𝑑𝑆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400" y="2587823"/>
                    <a:ext cx="479940" cy="307777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t="-8000" r="-1139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/>
            <p:cNvGrpSpPr/>
            <p:nvPr/>
          </p:nvGrpSpPr>
          <p:grpSpPr>
            <a:xfrm>
              <a:off x="4098625" y="3915710"/>
              <a:ext cx="396840" cy="692752"/>
              <a:chOff x="5241960" y="1637815"/>
              <a:chExt cx="396840" cy="692752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V="1">
                <a:off x="5296925" y="1637815"/>
                <a:ext cx="9946" cy="69275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>
                  <a:xfrm>
                    <a:off x="5241960" y="1825823"/>
                    <a:ext cx="39684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𝐸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960" y="1825823"/>
                    <a:ext cx="396840" cy="307777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t="-7843" r="-13846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/>
            <p:cNvGrpSpPr/>
            <p:nvPr/>
          </p:nvGrpSpPr>
          <p:grpSpPr>
            <a:xfrm>
              <a:off x="3733800" y="6019800"/>
              <a:ext cx="3490665" cy="381000"/>
              <a:chOff x="3353771" y="4267200"/>
              <a:chExt cx="3490665" cy="381000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>
                <a:off x="3353771" y="4267200"/>
                <a:ext cx="3490665" cy="0"/>
              </a:xfrm>
              <a:prstGeom prst="straightConnector1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4926043" y="4278868"/>
                    <a:ext cx="31701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6043" y="4278868"/>
                    <a:ext cx="317010" cy="369332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t="-8197" r="-2500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5141665" y="4267200"/>
              <a:ext cx="447290" cy="400110"/>
              <a:chOff x="8231898" y="-261305"/>
              <a:chExt cx="447290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8271833" y="-261305"/>
                    <a:ext cx="40735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1833" y="-261305"/>
                    <a:ext cx="407355" cy="400110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t="-7576" r="-22388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Oval 6"/>
              <p:cNvSpPr/>
              <p:nvPr/>
            </p:nvSpPr>
            <p:spPr>
              <a:xfrm>
                <a:off x="8231898" y="76200"/>
                <a:ext cx="105262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912575" y="2720869"/>
                <a:ext cx="6172200" cy="9367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আবার সিলিন্ডারের দুই পাশের বৃত্তাকার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ের জন্য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</m:e>
                    </m:nary>
                    <m:r>
                      <a:rPr lang="bn-IN" sz="24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𝐸𝑑𝑆𝑐𝑜𝑠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90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e>
                    </m:nary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bn-IN" sz="2400" i="1" dirty="0" smtClean="0">
                  <a:solidFill>
                    <a:srgbClr val="00B05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75" y="2720869"/>
                <a:ext cx="6172200" cy="936731"/>
              </a:xfrm>
              <a:prstGeom prst="rect">
                <a:avLst/>
              </a:prstGeom>
              <a:blipFill rotWithShape="1">
                <a:blip r:embed="rId23"/>
                <a:stretch>
                  <a:fillRect l="-1378" t="-3797" b="-9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3734" y="2057400"/>
                <a:ext cx="2649466" cy="43670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গসের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সূত্রানুসারে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সমগ্র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400" i="1" dirty="0" smtClean="0">
                  <a:solidFill>
                    <a:schemeClr val="accent2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bn-IN" sz="2400" i="1" dirty="0" smtClean="0">
                    <a:solidFill>
                      <a:schemeClr val="accent4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𝑙</m:t>
                    </m:r>
                    <m:r>
                      <a:rPr lang="bn-IN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bn-IN" sz="2400" i="1" dirty="0" smtClean="0">
                  <a:solidFill>
                    <a:schemeClr val="accent4">
                      <a:lumMod val="50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বা, </a:t>
                </a:r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𝑙</m:t>
                    </m:r>
                    <m:r>
                      <a:rPr lang="en-US" sz="240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bn-IN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𝜋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bn-IN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bn-IN" sz="24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𝜋</m:t>
                            </m:r>
                            <m: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bn-IN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bn-IN" sz="2400" i="1" dirty="0" smtClean="0">
                  <a:solidFill>
                    <a:schemeClr val="accent2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bn-IN" sz="2400" dirty="0">
                    <a:solidFill>
                      <a:schemeClr val="accent4">
                        <a:lumMod val="50000"/>
                      </a:schemeClr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𝑬</m:t>
                    </m:r>
                    <m:r>
                      <a:rPr lang="en-US" sz="2400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𝝀</m:t>
                        </m:r>
                      </m:num>
                      <m:den>
                        <m:sSub>
                          <m:sSubPr>
                            <m:ctrlPr>
                              <a:rPr lang="bn-IN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𝝅</m:t>
                            </m:r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𝒓</m:t>
                            </m:r>
                            <m:r>
                              <a:rPr lang="bn-IN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bn-IN" sz="2400" b="1" i="1" dirty="0" smtClean="0">
                  <a:solidFill>
                    <a:schemeClr val="accent2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endParaRPr lang="bn-IN" sz="2400" i="1" dirty="0" smtClean="0">
                  <a:solidFill>
                    <a:schemeClr val="accent2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4" y="2057400"/>
                <a:ext cx="2649466" cy="4367029"/>
              </a:xfrm>
              <a:prstGeom prst="rect">
                <a:avLst/>
              </a:prstGeom>
              <a:blipFill rotWithShape="1">
                <a:blip r:embed="rId24"/>
                <a:stretch>
                  <a:fillRect l="-2961" t="-833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1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3" grpId="0"/>
      <p:bldP spid="67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58914"/>
            <a:ext cx="22092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2590800"/>
                <a:ext cx="7467600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অসীম দৈর্ঘ্যের একটি চার্জিত তার হতে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𝑐𝑚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দূরে তড়িৎ প্রাবল্য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তারটির একক দৈর্ঘ্যে চার্জের পরিমাণ কত?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90800"/>
                <a:ext cx="74676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65" t="-3727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225081" y="1408863"/>
                <a:ext cx="5261319" cy="34679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বাহিরে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তড়িৎ ক্ষেত্রের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প্রাবল্যঃ</a:t>
                </a:r>
              </a:p>
              <a:p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bn-IN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একটি গোলকের ব্যাসার্ধ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কেন্দ্র</a:t>
                </a:r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𝑂</m:t>
                    </m:r>
                  </m:oMath>
                </a14:m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পরিমাণ চার্জ গোলকের পৃষ্ঠে সুষমভাবে বন্টিত আছে। গোলকের বাহিরে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একটি বিন্দু 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বিন্দুতে </a:t>
                </a:r>
                <a:r>
                  <a:rPr lang="bn-IN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তড়িৎ ক্ষেত্রের প্রাবল্য </a:t>
                </a:r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নির্ণয় করতে হবে। </a:t>
                </a:r>
                <a:endParaRPr lang="bn-IN" sz="24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𝑂</m:t>
                    </m:r>
                  </m:oMath>
                </a14:m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বিন্দুকে কেন্দ্র করে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bn-IN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ব্যাসার্ধ নিয়ে একটি গোলকীয় গসীয় তল কল্পনা করি। </a:t>
                </a:r>
                <a:endParaRPr lang="bn-IN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তলের সর্বত্র তড়িৎ প্রাবল্য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এর মান সমান এবং দিক হবে ব্যাসার্ধ বরাবর বহির্মুখী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1" y="1408863"/>
                <a:ext cx="5261319" cy="3467937"/>
              </a:xfrm>
              <a:prstGeom prst="rect">
                <a:avLst/>
              </a:prstGeom>
              <a:blipFill rotWithShape="1">
                <a:blip r:embed="rId3"/>
                <a:stretch>
                  <a:fillRect l="-1615" t="-1047" r="-461" b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215532" y="3150831"/>
            <a:ext cx="3352800" cy="325179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225080" y="768513"/>
            <a:ext cx="83723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সুষমভাবে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িত একটি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 দূরত্বে তড়িৎ ক্ষেত্রের প্রাবল্য নির্ণয়ঃ  </a:t>
            </a:r>
            <a:endParaRPr lang="bn-IN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25081" y="163378"/>
            <a:ext cx="26177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গসের সূত্র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21271257">
            <a:off x="7408127" y="1662769"/>
            <a:ext cx="1410656" cy="2091266"/>
            <a:chOff x="7646673" y="1527138"/>
            <a:chExt cx="1410656" cy="2091266"/>
          </a:xfrm>
        </p:grpSpPr>
        <p:cxnSp>
          <p:nvCxnSpPr>
            <p:cNvPr id="58" name="Straight Arrow Connector 57"/>
            <p:cNvCxnSpPr/>
            <p:nvPr/>
          </p:nvCxnSpPr>
          <p:spPr>
            <a:xfrm rot="415931" flipV="1">
              <a:off x="7646673" y="1527138"/>
              <a:ext cx="1046707" cy="209126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8569310" y="1699249"/>
                  <a:ext cx="48801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bn-IN" sz="2000" dirty="0" smtClean="0"/>
                    <a:t> </a:t>
                  </a:r>
                  <a:r>
                    <a:rPr lang="bn-IN" sz="2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310" y="1699249"/>
                  <a:ext cx="48801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08" r="-24138" b="-202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Oval 71"/>
          <p:cNvSpPr/>
          <p:nvPr/>
        </p:nvSpPr>
        <p:spPr>
          <a:xfrm>
            <a:off x="5680575" y="3641369"/>
            <a:ext cx="2438400" cy="2310827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5" name="Group 74"/>
          <p:cNvGrpSpPr/>
          <p:nvPr/>
        </p:nvGrpSpPr>
        <p:grpSpPr>
          <a:xfrm>
            <a:off x="6584571" y="4376076"/>
            <a:ext cx="421782" cy="400110"/>
            <a:chOff x="7122018" y="3200400"/>
            <a:chExt cx="421782" cy="400110"/>
          </a:xfrm>
        </p:grpSpPr>
        <p:sp>
          <p:nvSpPr>
            <p:cNvPr id="77" name="Oval 76"/>
            <p:cNvSpPr/>
            <p:nvPr/>
          </p:nvSpPr>
          <p:spPr>
            <a:xfrm flipH="1" flipV="1">
              <a:off x="7460556" y="3505200"/>
              <a:ext cx="69159" cy="637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7122018" y="3200400"/>
                  <a:ext cx="42178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2018" y="3200400"/>
                  <a:ext cx="421782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r="-23188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7398784" y="2631563"/>
            <a:ext cx="621518" cy="839393"/>
            <a:chOff x="7751490" y="2071020"/>
            <a:chExt cx="621518" cy="839393"/>
          </a:xfrm>
        </p:grpSpPr>
        <p:grpSp>
          <p:nvGrpSpPr>
            <p:cNvPr id="80" name="Group 79"/>
            <p:cNvGrpSpPr/>
            <p:nvPr/>
          </p:nvGrpSpPr>
          <p:grpSpPr>
            <a:xfrm rot="21225095">
              <a:off x="7751490" y="2071020"/>
              <a:ext cx="621518" cy="713544"/>
              <a:chOff x="7212845" y="1986601"/>
              <a:chExt cx="621518" cy="713544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rot="374905" flipV="1">
                <a:off x="7463097" y="1986601"/>
                <a:ext cx="371266" cy="71354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7212845" y="2105741"/>
                    <a:ext cx="60805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𝑑𝑆</m:t>
                        </m:r>
                      </m:oMath>
                    </a14:m>
                    <a:r>
                      <a:rPr lang="bn-IN" sz="2000" dirty="0" smtClean="0"/>
                      <a:t> </a:t>
                    </a:r>
                    <a:r>
                      <a:rPr lang="bn-IN" sz="2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2845" y="2105741"/>
                    <a:ext cx="608052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9091" r="-19626" b="-155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Freeform 80"/>
            <p:cNvSpPr/>
            <p:nvPr/>
          </p:nvSpPr>
          <p:spPr>
            <a:xfrm>
              <a:off x="7755101" y="2674571"/>
              <a:ext cx="398299" cy="235842"/>
            </a:xfrm>
            <a:custGeom>
              <a:avLst/>
              <a:gdLst>
                <a:gd name="connsiteX0" fmla="*/ 0 w 295421"/>
                <a:gd name="connsiteY0" fmla="*/ 0 h 211015"/>
                <a:gd name="connsiteX1" fmla="*/ 28135 w 295421"/>
                <a:gd name="connsiteY1" fmla="*/ 112542 h 211015"/>
                <a:gd name="connsiteX2" fmla="*/ 56271 w 295421"/>
                <a:gd name="connsiteY2" fmla="*/ 140677 h 211015"/>
                <a:gd name="connsiteX3" fmla="*/ 84406 w 295421"/>
                <a:gd name="connsiteY3" fmla="*/ 182880 h 211015"/>
                <a:gd name="connsiteX4" fmla="*/ 168812 w 295421"/>
                <a:gd name="connsiteY4" fmla="*/ 211015 h 211015"/>
                <a:gd name="connsiteX5" fmla="*/ 239151 w 295421"/>
                <a:gd name="connsiteY5" fmla="*/ 196948 h 211015"/>
                <a:gd name="connsiteX6" fmla="*/ 267286 w 295421"/>
                <a:gd name="connsiteY6" fmla="*/ 168812 h 211015"/>
                <a:gd name="connsiteX7" fmla="*/ 295421 w 295421"/>
                <a:gd name="connsiteY7" fmla="*/ 140677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421" h="211015">
                  <a:moveTo>
                    <a:pt x="0" y="0"/>
                  </a:moveTo>
                  <a:cubicBezTo>
                    <a:pt x="3026" y="15130"/>
                    <a:pt x="15157" y="90912"/>
                    <a:pt x="28135" y="112542"/>
                  </a:cubicBezTo>
                  <a:cubicBezTo>
                    <a:pt x="34959" y="123915"/>
                    <a:pt x="47985" y="130320"/>
                    <a:pt x="56271" y="140677"/>
                  </a:cubicBezTo>
                  <a:cubicBezTo>
                    <a:pt x="66833" y="153879"/>
                    <a:pt x="70069" y="173919"/>
                    <a:pt x="84406" y="182880"/>
                  </a:cubicBezTo>
                  <a:cubicBezTo>
                    <a:pt x="109555" y="198598"/>
                    <a:pt x="168812" y="211015"/>
                    <a:pt x="168812" y="211015"/>
                  </a:cubicBezTo>
                  <a:cubicBezTo>
                    <a:pt x="192258" y="206326"/>
                    <a:pt x="217174" y="206367"/>
                    <a:pt x="239151" y="196948"/>
                  </a:cubicBezTo>
                  <a:cubicBezTo>
                    <a:pt x="251342" y="191723"/>
                    <a:pt x="257908" y="178191"/>
                    <a:pt x="267286" y="168812"/>
                  </a:cubicBezTo>
                  <a:lnTo>
                    <a:pt x="295421" y="14067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32001" y="3334702"/>
            <a:ext cx="700161" cy="1398294"/>
            <a:chOff x="7527361" y="2055658"/>
            <a:chExt cx="700161" cy="1398294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7527361" y="2055658"/>
              <a:ext cx="700161" cy="13982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7696200" y="2844352"/>
                  <a:ext cx="36984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2844352"/>
                  <a:ext cx="406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0526" r="-2985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/>
              <p:cNvSpPr/>
              <p:nvPr/>
            </p:nvSpPr>
            <p:spPr>
              <a:xfrm>
                <a:off x="7672066" y="3054605"/>
                <a:ext cx="4073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  <a:cs typeface="NikoshBAN" pitchFamily="2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066" y="3054605"/>
                <a:ext cx="407355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 rot="2815707">
                <a:off x="4611672" y="5830226"/>
                <a:ext cx="26434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সমগ্র তলের ক্ষেত্রফল, </a:t>
                </a:r>
                <a:endParaRPr lang="en-US" sz="2000" dirty="0" smtClean="0">
                  <a:solidFill>
                    <a:srgbClr val="002060"/>
                  </a:solidFill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𝑆</m:t>
                    </m:r>
                    <m:r>
                      <a:rPr lang="bn-IN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15707">
                <a:off x="4611672" y="5830226"/>
                <a:ext cx="2643440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/>
              <p:cNvSpPr/>
              <p:nvPr/>
            </p:nvSpPr>
            <p:spPr>
              <a:xfrm>
                <a:off x="6434732" y="3264095"/>
                <a:ext cx="580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/>
                          <a:cs typeface="NikoshBAN" pitchFamily="2" charset="0"/>
                        </a:rPr>
                        <m:t>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32" y="3264095"/>
                <a:ext cx="580351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1578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932001" y="4635695"/>
            <a:ext cx="1167818" cy="400110"/>
            <a:chOff x="2327079" y="5313345"/>
            <a:chExt cx="1167818" cy="400110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2327079" y="5382589"/>
              <a:ext cx="116781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2744210" y="5313345"/>
                  <a:ext cx="41338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210" y="5313345"/>
                  <a:ext cx="413382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7576" r="-22059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73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16" grpId="0" animBg="1"/>
      <p:bldP spid="106" grpId="0" animBg="1"/>
      <p:bldP spid="72" grpId="0" animBg="1"/>
      <p:bldP spid="87" grpId="0"/>
      <p:bldP spid="8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225081" y="163378"/>
            <a:ext cx="26177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গসের সূত্র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5532" y="1662769"/>
            <a:ext cx="3603251" cy="5843120"/>
            <a:chOff x="5215532" y="1662769"/>
            <a:chExt cx="3603251" cy="5843120"/>
          </a:xfrm>
        </p:grpSpPr>
        <p:sp>
          <p:nvSpPr>
            <p:cNvPr id="2" name="Oval 1"/>
            <p:cNvSpPr/>
            <p:nvPr/>
          </p:nvSpPr>
          <p:spPr>
            <a:xfrm>
              <a:off x="5215532" y="3150831"/>
              <a:ext cx="3352800" cy="32517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57" name="Group 56"/>
            <p:cNvGrpSpPr/>
            <p:nvPr/>
          </p:nvGrpSpPr>
          <p:grpSpPr>
            <a:xfrm rot="21271257">
              <a:off x="7408127" y="1662769"/>
              <a:ext cx="1410656" cy="2091266"/>
              <a:chOff x="7646673" y="1527138"/>
              <a:chExt cx="1410656" cy="2091266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rot="415931" flipV="1">
                <a:off x="7646673" y="1527138"/>
                <a:ext cx="1046707" cy="209126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8569310" y="1699249"/>
                    <a:ext cx="48801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oMath>
                    </a14:m>
                    <a:r>
                      <a:rPr lang="bn-IN" sz="2000" dirty="0" smtClean="0"/>
                      <a:t> </a:t>
                    </a:r>
                    <a:r>
                      <a:rPr lang="bn-IN" sz="2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9310" y="1699249"/>
                    <a:ext cx="488019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08" r="-24138" b="-202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Oval 71"/>
            <p:cNvSpPr/>
            <p:nvPr/>
          </p:nvSpPr>
          <p:spPr>
            <a:xfrm>
              <a:off x="5680575" y="3641369"/>
              <a:ext cx="2438400" cy="2310827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584571" y="4376076"/>
              <a:ext cx="421782" cy="400110"/>
              <a:chOff x="7122018" y="3200400"/>
              <a:chExt cx="421782" cy="400110"/>
            </a:xfrm>
          </p:grpSpPr>
          <p:sp>
            <p:nvSpPr>
              <p:cNvPr id="77" name="Oval 76"/>
              <p:cNvSpPr/>
              <p:nvPr/>
            </p:nvSpPr>
            <p:spPr>
              <a:xfrm flipH="1" flipV="1">
                <a:off x="7460556" y="3505200"/>
                <a:ext cx="69159" cy="637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7122018" y="3200400"/>
                    <a:ext cx="42178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018" y="3200400"/>
                    <a:ext cx="421782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7576" r="-23188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/>
            <p:cNvGrpSpPr/>
            <p:nvPr/>
          </p:nvGrpSpPr>
          <p:grpSpPr>
            <a:xfrm>
              <a:off x="7398784" y="2631563"/>
              <a:ext cx="621518" cy="839393"/>
              <a:chOff x="7751490" y="2071020"/>
              <a:chExt cx="621518" cy="839393"/>
            </a:xfrm>
          </p:grpSpPr>
          <p:grpSp>
            <p:nvGrpSpPr>
              <p:cNvPr id="80" name="Group 79"/>
              <p:cNvGrpSpPr/>
              <p:nvPr/>
            </p:nvGrpSpPr>
            <p:grpSpPr>
              <a:xfrm rot="21225095">
                <a:off x="7751490" y="2071020"/>
                <a:ext cx="621518" cy="713544"/>
                <a:chOff x="7212845" y="1986601"/>
                <a:chExt cx="621518" cy="713544"/>
              </a:xfrm>
            </p:grpSpPr>
            <p:cxnSp>
              <p:nvCxnSpPr>
                <p:cNvPr id="82" name="Straight Arrow Connector 81"/>
                <p:cNvCxnSpPr/>
                <p:nvPr/>
              </p:nvCxnSpPr>
              <p:spPr>
                <a:xfrm rot="374905" flipV="1">
                  <a:off x="7463097" y="1986601"/>
                  <a:ext cx="371266" cy="713544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212845" y="2105741"/>
                      <a:ext cx="60805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𝑑𝑆</m:t>
                          </m:r>
                        </m:oMath>
                      </a14:m>
                      <a:r>
                        <a:rPr lang="bn-IN" sz="2000" dirty="0" smtClean="0"/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12845" y="2105741"/>
                      <a:ext cx="608052" cy="40011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t="-9091" r="-19626" b="-155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1" name="Freeform 80"/>
              <p:cNvSpPr/>
              <p:nvPr/>
            </p:nvSpPr>
            <p:spPr>
              <a:xfrm>
                <a:off x="7755101" y="2674571"/>
                <a:ext cx="398299" cy="235842"/>
              </a:xfrm>
              <a:custGeom>
                <a:avLst/>
                <a:gdLst>
                  <a:gd name="connsiteX0" fmla="*/ 0 w 295421"/>
                  <a:gd name="connsiteY0" fmla="*/ 0 h 211015"/>
                  <a:gd name="connsiteX1" fmla="*/ 28135 w 295421"/>
                  <a:gd name="connsiteY1" fmla="*/ 112542 h 211015"/>
                  <a:gd name="connsiteX2" fmla="*/ 56271 w 295421"/>
                  <a:gd name="connsiteY2" fmla="*/ 140677 h 211015"/>
                  <a:gd name="connsiteX3" fmla="*/ 84406 w 295421"/>
                  <a:gd name="connsiteY3" fmla="*/ 182880 h 211015"/>
                  <a:gd name="connsiteX4" fmla="*/ 168812 w 295421"/>
                  <a:gd name="connsiteY4" fmla="*/ 211015 h 211015"/>
                  <a:gd name="connsiteX5" fmla="*/ 239151 w 295421"/>
                  <a:gd name="connsiteY5" fmla="*/ 196948 h 211015"/>
                  <a:gd name="connsiteX6" fmla="*/ 267286 w 295421"/>
                  <a:gd name="connsiteY6" fmla="*/ 168812 h 211015"/>
                  <a:gd name="connsiteX7" fmla="*/ 295421 w 295421"/>
                  <a:gd name="connsiteY7" fmla="*/ 140677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421" h="211015">
                    <a:moveTo>
                      <a:pt x="0" y="0"/>
                    </a:moveTo>
                    <a:cubicBezTo>
                      <a:pt x="3026" y="15130"/>
                      <a:pt x="15157" y="90912"/>
                      <a:pt x="28135" y="112542"/>
                    </a:cubicBezTo>
                    <a:cubicBezTo>
                      <a:pt x="34959" y="123915"/>
                      <a:pt x="47985" y="130320"/>
                      <a:pt x="56271" y="140677"/>
                    </a:cubicBezTo>
                    <a:cubicBezTo>
                      <a:pt x="66833" y="153879"/>
                      <a:pt x="70069" y="173919"/>
                      <a:pt x="84406" y="182880"/>
                    </a:cubicBezTo>
                    <a:cubicBezTo>
                      <a:pt x="109555" y="198598"/>
                      <a:pt x="168812" y="211015"/>
                      <a:pt x="168812" y="211015"/>
                    </a:cubicBezTo>
                    <a:cubicBezTo>
                      <a:pt x="192258" y="206326"/>
                      <a:pt x="217174" y="206367"/>
                      <a:pt x="239151" y="196948"/>
                    </a:cubicBezTo>
                    <a:cubicBezTo>
                      <a:pt x="251342" y="191723"/>
                      <a:pt x="257908" y="178191"/>
                      <a:pt x="267286" y="168812"/>
                    </a:cubicBezTo>
                    <a:lnTo>
                      <a:pt x="295421" y="140677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932001" y="3334702"/>
              <a:ext cx="700161" cy="1398294"/>
              <a:chOff x="7527361" y="2055658"/>
              <a:chExt cx="700161" cy="1398294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7527361" y="2055658"/>
                <a:ext cx="700161" cy="13982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7696200" y="2844352"/>
                    <a:ext cx="36984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6200" y="2844352"/>
                    <a:ext cx="406200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10526" r="-29851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Rectangle 86"/>
                <p:cNvSpPr/>
                <p:nvPr/>
              </p:nvSpPr>
              <p:spPr>
                <a:xfrm>
                  <a:off x="7672066" y="3054605"/>
                  <a:ext cx="4073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066" y="3054605"/>
                  <a:ext cx="407355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576" r="-24242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Rectangle 87"/>
                <p:cNvSpPr/>
                <p:nvPr/>
              </p:nvSpPr>
              <p:spPr>
                <a:xfrm rot="2815707">
                  <a:off x="4611672" y="5830226"/>
                  <a:ext cx="264344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IN" sz="2000" dirty="0" smtClean="0">
                      <a:solidFill>
                        <a:srgbClr val="002060"/>
                      </a:solidFill>
                      <a:ea typeface="Cambria Math"/>
                      <a:cs typeface="NikoshBAN" pitchFamily="2" charset="0"/>
                    </a:rPr>
                    <a:t>সমগ্র তলের ক্ষেত্রফল, </a:t>
                  </a:r>
                  <a:endParaRPr lang="en-US" sz="2000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𝑆</m:t>
                      </m:r>
                      <m:r>
                        <a:rPr lang="bn-IN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solidFill>
                        <a:srgbClr val="002060"/>
                      </a:solidFill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4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𝜋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5707">
                  <a:off x="4611672" y="5830226"/>
                  <a:ext cx="2643440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2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Rectangle 88"/>
                <p:cNvSpPr/>
                <p:nvPr/>
              </p:nvSpPr>
              <p:spPr>
                <a:xfrm>
                  <a:off x="6434732" y="3264095"/>
                  <a:ext cx="5803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732" y="3264095"/>
                  <a:ext cx="580351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7576" r="-15789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6932001" y="4635695"/>
              <a:ext cx="1167818" cy="400110"/>
              <a:chOff x="2327079" y="5313345"/>
              <a:chExt cx="1167818" cy="40011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2327079" y="5382589"/>
                <a:ext cx="116781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/>
                  <p:cNvSpPr/>
                  <p:nvPr/>
                </p:nvSpPr>
                <p:spPr>
                  <a:xfrm>
                    <a:off x="2744210" y="5313345"/>
                    <a:ext cx="41338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  <a:cs typeface="NikoshBAN" pitchFamily="2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Rectangle 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4210" y="5313345"/>
                    <a:ext cx="413382" cy="4001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7576" r="-22059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990601" y="1219200"/>
                <a:ext cx="3352800" cy="37376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গসের সূত্রানুসারে,</a:t>
                </a:r>
              </a:p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bn-IN" sz="2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IN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bn-IN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bn-IN" sz="2400" b="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b="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endPara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𝐸𝑑𝑆𝑐𝑜𝑠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e>
                    </m:nary>
                  </m:oMath>
                </a14:m>
                <a:r>
                  <a:rPr lang="bn-IN" sz="2400" b="1" dirty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/>
                      </m:rPr>
                      <a:rPr lang="bn-IN" sz="2400" b="1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𝒒</m:t>
                        </m:r>
                      </m:num>
                      <m:den>
                        <m:sSub>
                          <m:sSubPr>
                            <m:ctrlPr>
                              <a:rPr lang="bn-IN" sz="2400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bn-IN" sz="2400" b="1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𝑑𝑆</m:t>
                        </m:r>
                        <m:r>
                          <m:rPr>
                            <m:brk/>
                          </m:rPr>
                          <a:rPr lang="bn-IN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IN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𝒒</m:t>
                            </m:r>
                          </m:num>
                          <m:den>
                            <m:sSub>
                              <m:sSubPr>
                                <m:ctrlPr>
                                  <a:rPr lang="bn-IN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bn-IN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bn-IN" sz="2400" i="1" dirty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bn-IN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i="1" dirty="0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bn-IN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solidFill>
                      <a:srgbClr val="002060"/>
                    </a:solidFill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bn-IN" sz="240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𝜋</m:t>
                            </m:r>
                            <m:r>
                              <a:rPr lang="bn-I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219200"/>
                <a:ext cx="3352800" cy="3737626"/>
              </a:xfrm>
              <a:prstGeom prst="rect">
                <a:avLst/>
              </a:prstGeom>
              <a:blipFill rotWithShape="1">
                <a:blip r:embed="rId14"/>
                <a:stretch>
                  <a:fillRect l="-2527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64285" y="5035805"/>
                <a:ext cx="4522744" cy="161832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সুষমভাবে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িত একটি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বাহিরে কোন বিন্দুতে তড়িৎ 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ক্ষেত্রের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প্রাবল্য,</a:t>
                </a:r>
                <a:r>
                  <a:rPr lang="en-US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𝑬</m:t>
                    </m:r>
                    <m:r>
                      <a:rPr lang="bn-IN" sz="2800" b="1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bn-IN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𝝅</m:t>
                            </m:r>
                            <m:r>
                              <a:rPr lang="bn-IN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5" y="5035805"/>
                <a:ext cx="4522744" cy="1618328"/>
              </a:xfrm>
              <a:prstGeom prst="rect">
                <a:avLst/>
              </a:prstGeom>
              <a:blipFill rotWithShape="1">
                <a:blip r:embed="rId15"/>
                <a:stretch>
                  <a:fillRect l="-2547" t="-222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7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2603" y="586154"/>
            <a:ext cx="187743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9677" y="4410807"/>
                <a:ext cx="7903288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0066FF"/>
                    </a:solidFill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বিন্দুটি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ভিতরে হলে তড়িৎ 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ক্ষেত্রের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প্রাবল্য নির্ণয় কর। </a:t>
                </a:r>
              </a:p>
              <a:p>
                <a:r>
                  <a:rPr lang="bn-IN" sz="2800" dirty="0" smtClean="0">
                    <a:solidFill>
                      <a:srgbClr val="0066FF"/>
                    </a:solidFill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বিন্দুটি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পৃষ্ঠে হলে 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ক্ষেত্রের 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প্রাবল্য নির্ণয় কর।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7" y="4410807"/>
                <a:ext cx="790328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62" t="-3750" b="-1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5680575" y="1295400"/>
            <a:ext cx="2438400" cy="2688101"/>
            <a:chOff x="5680575" y="1295400"/>
            <a:chExt cx="2438400" cy="2688101"/>
          </a:xfrm>
        </p:grpSpPr>
        <p:sp>
          <p:nvSpPr>
            <p:cNvPr id="8" name="Oval 7"/>
            <p:cNvSpPr/>
            <p:nvPr/>
          </p:nvSpPr>
          <p:spPr>
            <a:xfrm>
              <a:off x="5680575" y="1672674"/>
              <a:ext cx="2438400" cy="2310827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584571" y="2407381"/>
              <a:ext cx="421782" cy="400110"/>
              <a:chOff x="7122018" y="3200400"/>
              <a:chExt cx="421782" cy="400110"/>
            </a:xfrm>
          </p:grpSpPr>
          <p:sp>
            <p:nvSpPr>
              <p:cNvPr id="24" name="Oval 23"/>
              <p:cNvSpPr/>
              <p:nvPr/>
            </p:nvSpPr>
            <p:spPr>
              <a:xfrm flipH="1" flipV="1">
                <a:off x="7460556" y="3505200"/>
                <a:ext cx="69159" cy="637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7122018" y="3200400"/>
                    <a:ext cx="42178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018" y="3200400"/>
                    <a:ext cx="421782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7576" r="-23188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6434732" y="1295400"/>
                  <a:ext cx="5803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732" y="1295400"/>
                  <a:ext cx="58035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692" r="-15789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6932001" y="2667000"/>
              <a:ext cx="1167818" cy="400110"/>
              <a:chOff x="2327079" y="5313345"/>
              <a:chExt cx="1167818" cy="40011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2327079" y="5382589"/>
                <a:ext cx="116781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2744210" y="5313345"/>
                    <a:ext cx="41338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  <a:cs typeface="NikoshBAN" pitchFamily="2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2" name="Rectangle 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4210" y="5313345"/>
                    <a:ext cx="413382" cy="4001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7576" r="-22059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6630072" y="3289105"/>
              <a:ext cx="407355" cy="459674"/>
              <a:chOff x="3048000" y="4376076"/>
              <a:chExt cx="407355" cy="45967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048000" y="4376076"/>
                    <a:ext cx="40735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4376076"/>
                    <a:ext cx="407355" cy="4001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t="-7692" r="-24242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Oval 1"/>
              <p:cNvSpPr/>
              <p:nvPr/>
            </p:nvSpPr>
            <p:spPr>
              <a:xfrm>
                <a:off x="3048000" y="4744662"/>
                <a:ext cx="76200" cy="9108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536245" y="1948581"/>
            <a:ext cx="407355" cy="459674"/>
            <a:chOff x="2853825" y="4376076"/>
            <a:chExt cx="407355" cy="4596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2853825" y="4376076"/>
                  <a:ext cx="4073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825" y="4376076"/>
                  <a:ext cx="40735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7692" r="-2388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/>
            <p:cNvSpPr/>
            <p:nvPr/>
          </p:nvSpPr>
          <p:spPr>
            <a:xfrm>
              <a:off x="3048000" y="4744662"/>
              <a:ext cx="76200" cy="9108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1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309" y="974668"/>
            <a:ext cx="33008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তড়িৎ ফ্লাক্স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308" y="4191000"/>
            <a:ext cx="42394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গসের সূত্রের প্রয়োজন 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309" y="1790700"/>
            <a:ext cx="4239491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গসীয় তল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308" y="3352800"/>
            <a:ext cx="58396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কুলম্বের সূত্রের সীমাবদ্ধতা আলোচনা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308" y="5029200"/>
            <a:ext cx="8354292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কুলম্বের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সূত্রানুসারে প্রাপ্ত তড়িৎ প্রাবল্য ও গসের সূত্রানুসারে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প্রাপ্ত তড়িৎ প্রাবল্য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 একই হবে?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308" y="2590800"/>
            <a:ext cx="51538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গসের সূত্র বিবৃতি ও ব্যাখ্যা কর?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"/>
            <a:ext cx="199125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6463" y="2362200"/>
                <a:ext cx="8738937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𝑐𝑚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বাহুবিশিষ্ট একটি ঘনক আকৃতির গসীয় তলের কেন্দ্রে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বিন্দু চার্জ রাখা আছে। ঘনকের পৃষ্টের মধ্য দিয়ে অতিক্রান্ত তড়িৎ ফ্লাক্স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গসের সূত্র হতে 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কুলম্বের সূত্র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প্রতিপাদন কর। </a:t>
                </a:r>
                <a:endPara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" y="2362200"/>
                <a:ext cx="8738937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321" t="-2597" r="-209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 তড়িৎ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75814" y="914400"/>
            <a:ext cx="4586786" cy="457200"/>
            <a:chOff x="823414" y="1904999"/>
            <a:chExt cx="4586786" cy="457200"/>
          </a:xfrm>
        </p:grpSpPr>
        <p:sp>
          <p:nvSpPr>
            <p:cNvPr id="6" name="Can 5"/>
            <p:cNvSpPr/>
            <p:nvPr/>
          </p:nvSpPr>
          <p:spPr>
            <a:xfrm rot="5400000">
              <a:off x="2888207" y="-159794"/>
              <a:ext cx="457200" cy="4586786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Plus 140"/>
            <p:cNvSpPr/>
            <p:nvPr/>
          </p:nvSpPr>
          <p:spPr>
            <a:xfrm>
              <a:off x="1981201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2" name="Plus 141"/>
            <p:cNvSpPr/>
            <p:nvPr/>
          </p:nvSpPr>
          <p:spPr>
            <a:xfrm>
              <a:off x="2519340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3" name="Plus 142"/>
            <p:cNvSpPr/>
            <p:nvPr/>
          </p:nvSpPr>
          <p:spPr>
            <a:xfrm>
              <a:off x="2277161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4" name="Plus 143"/>
            <p:cNvSpPr/>
            <p:nvPr/>
          </p:nvSpPr>
          <p:spPr>
            <a:xfrm>
              <a:off x="2815300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5" name="Plus 144"/>
            <p:cNvSpPr/>
            <p:nvPr/>
          </p:nvSpPr>
          <p:spPr>
            <a:xfrm>
              <a:off x="3124201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6" name="Plus 145"/>
            <p:cNvSpPr/>
            <p:nvPr/>
          </p:nvSpPr>
          <p:spPr>
            <a:xfrm>
              <a:off x="3662340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7" name="Plus 146"/>
            <p:cNvSpPr/>
            <p:nvPr/>
          </p:nvSpPr>
          <p:spPr>
            <a:xfrm>
              <a:off x="3420161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8" name="Plus 147"/>
            <p:cNvSpPr/>
            <p:nvPr/>
          </p:nvSpPr>
          <p:spPr>
            <a:xfrm>
              <a:off x="3958300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9" name="Plus 148"/>
            <p:cNvSpPr/>
            <p:nvPr/>
          </p:nvSpPr>
          <p:spPr>
            <a:xfrm>
              <a:off x="838200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0" name="Plus 149"/>
            <p:cNvSpPr/>
            <p:nvPr/>
          </p:nvSpPr>
          <p:spPr>
            <a:xfrm>
              <a:off x="1376339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1" name="Plus 150"/>
            <p:cNvSpPr/>
            <p:nvPr/>
          </p:nvSpPr>
          <p:spPr>
            <a:xfrm>
              <a:off x="1134160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2" name="Plus 151"/>
            <p:cNvSpPr/>
            <p:nvPr/>
          </p:nvSpPr>
          <p:spPr>
            <a:xfrm>
              <a:off x="1672299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3" name="Plus 152"/>
            <p:cNvSpPr/>
            <p:nvPr/>
          </p:nvSpPr>
          <p:spPr>
            <a:xfrm>
              <a:off x="4267201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4" name="Plus 153"/>
            <p:cNvSpPr/>
            <p:nvPr/>
          </p:nvSpPr>
          <p:spPr>
            <a:xfrm>
              <a:off x="4805340" y="2092038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5" name="Plus 154"/>
            <p:cNvSpPr/>
            <p:nvPr/>
          </p:nvSpPr>
          <p:spPr>
            <a:xfrm>
              <a:off x="4563161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6" name="Plus 155"/>
            <p:cNvSpPr/>
            <p:nvPr/>
          </p:nvSpPr>
          <p:spPr>
            <a:xfrm>
              <a:off x="5101300" y="19050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19" name="Subtitle 2"/>
          <p:cNvSpPr txBox="1">
            <a:spLocks/>
          </p:cNvSpPr>
          <p:nvPr/>
        </p:nvSpPr>
        <p:spPr>
          <a:xfrm>
            <a:off x="1524001" y="5105400"/>
            <a:ext cx="3310592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এগুলোর চতুর্দিকে কী সৃষ্টি হবে?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Subtitle 2"/>
          <p:cNvSpPr txBox="1">
            <a:spLocks/>
          </p:cNvSpPr>
          <p:nvPr/>
        </p:nvSpPr>
        <p:spPr>
          <a:xfrm>
            <a:off x="2529617" y="1371600"/>
            <a:ext cx="1602890" cy="424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492466">
            <a:off x="1883896" y="2248197"/>
            <a:ext cx="2819400" cy="2041631"/>
            <a:chOff x="2262562" y="2969098"/>
            <a:chExt cx="2819400" cy="2041631"/>
          </a:xfrm>
        </p:grpSpPr>
        <p:sp>
          <p:nvSpPr>
            <p:cNvPr id="9" name="Parallelogram 8"/>
            <p:cNvSpPr/>
            <p:nvPr/>
          </p:nvSpPr>
          <p:spPr>
            <a:xfrm>
              <a:off x="2262562" y="2969098"/>
              <a:ext cx="2819400" cy="2041631"/>
            </a:xfrm>
            <a:prstGeom prst="parallelogram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Plus 172"/>
            <p:cNvSpPr/>
            <p:nvPr/>
          </p:nvSpPr>
          <p:spPr>
            <a:xfrm>
              <a:off x="4105961" y="30588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4" name="Plus 173"/>
            <p:cNvSpPr/>
            <p:nvPr/>
          </p:nvSpPr>
          <p:spPr>
            <a:xfrm>
              <a:off x="4644100" y="30588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5" name="Plus 174"/>
            <p:cNvSpPr/>
            <p:nvPr/>
          </p:nvSpPr>
          <p:spPr>
            <a:xfrm>
              <a:off x="2962960" y="30588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6" name="Plus 175"/>
            <p:cNvSpPr/>
            <p:nvPr/>
          </p:nvSpPr>
          <p:spPr>
            <a:xfrm>
              <a:off x="3501099" y="30588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7" name="Plus 176"/>
            <p:cNvSpPr/>
            <p:nvPr/>
          </p:nvSpPr>
          <p:spPr>
            <a:xfrm>
              <a:off x="3962401" y="35922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8" name="Plus 177"/>
            <p:cNvSpPr/>
            <p:nvPr/>
          </p:nvSpPr>
          <p:spPr>
            <a:xfrm>
              <a:off x="4500540" y="35922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9" name="Plus 178"/>
            <p:cNvSpPr/>
            <p:nvPr/>
          </p:nvSpPr>
          <p:spPr>
            <a:xfrm>
              <a:off x="2819400" y="35922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0" name="Plus 179"/>
            <p:cNvSpPr/>
            <p:nvPr/>
          </p:nvSpPr>
          <p:spPr>
            <a:xfrm>
              <a:off x="3357539" y="35922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1" name="Plus 180"/>
            <p:cNvSpPr/>
            <p:nvPr/>
          </p:nvSpPr>
          <p:spPr>
            <a:xfrm>
              <a:off x="3801161" y="41256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2" name="Plus 181"/>
            <p:cNvSpPr/>
            <p:nvPr/>
          </p:nvSpPr>
          <p:spPr>
            <a:xfrm>
              <a:off x="4339300" y="41256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3" name="Plus 182"/>
            <p:cNvSpPr/>
            <p:nvPr/>
          </p:nvSpPr>
          <p:spPr>
            <a:xfrm>
              <a:off x="2658160" y="41256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4" name="Plus 183"/>
            <p:cNvSpPr/>
            <p:nvPr/>
          </p:nvSpPr>
          <p:spPr>
            <a:xfrm>
              <a:off x="3196299" y="41256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5" name="Plus 184"/>
            <p:cNvSpPr/>
            <p:nvPr/>
          </p:nvSpPr>
          <p:spPr>
            <a:xfrm>
              <a:off x="3657601" y="46590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6" name="Plus 185"/>
            <p:cNvSpPr/>
            <p:nvPr/>
          </p:nvSpPr>
          <p:spPr>
            <a:xfrm>
              <a:off x="4195740" y="46590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7" name="Plus 186"/>
            <p:cNvSpPr/>
            <p:nvPr/>
          </p:nvSpPr>
          <p:spPr>
            <a:xfrm>
              <a:off x="2514600" y="46590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8" name="Plus 187"/>
            <p:cNvSpPr/>
            <p:nvPr/>
          </p:nvSpPr>
          <p:spPr>
            <a:xfrm>
              <a:off x="3052739" y="46590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1263103"/>
            <a:ext cx="2715808" cy="2614427"/>
            <a:chOff x="6351992" y="2068259"/>
            <a:chExt cx="2715808" cy="2614427"/>
          </a:xfrm>
        </p:grpSpPr>
        <p:sp>
          <p:nvSpPr>
            <p:cNvPr id="74" name="Oval 73"/>
            <p:cNvSpPr/>
            <p:nvPr/>
          </p:nvSpPr>
          <p:spPr>
            <a:xfrm>
              <a:off x="6508492" y="2224174"/>
              <a:ext cx="2403034" cy="228012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8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lus 190"/>
            <p:cNvSpPr/>
            <p:nvPr/>
          </p:nvSpPr>
          <p:spPr>
            <a:xfrm>
              <a:off x="7620000" y="20682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2" name="Plus 191"/>
            <p:cNvSpPr/>
            <p:nvPr/>
          </p:nvSpPr>
          <p:spPr>
            <a:xfrm>
              <a:off x="7722861" y="4464945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3" name="Plus 192"/>
            <p:cNvSpPr/>
            <p:nvPr/>
          </p:nvSpPr>
          <p:spPr>
            <a:xfrm>
              <a:off x="8911300" y="3265503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4" name="Plus 193"/>
            <p:cNvSpPr/>
            <p:nvPr/>
          </p:nvSpPr>
          <p:spPr>
            <a:xfrm>
              <a:off x="6351992" y="3364236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5" name="Plus 194"/>
            <p:cNvSpPr/>
            <p:nvPr/>
          </p:nvSpPr>
          <p:spPr>
            <a:xfrm>
              <a:off x="8527367" y="4120682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6" name="Plus 195"/>
            <p:cNvSpPr/>
            <p:nvPr/>
          </p:nvSpPr>
          <p:spPr>
            <a:xfrm>
              <a:off x="6705600" y="24384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7" name="Plus 196"/>
            <p:cNvSpPr/>
            <p:nvPr/>
          </p:nvSpPr>
          <p:spPr>
            <a:xfrm>
              <a:off x="8534400" y="23622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8" name="Plus 197"/>
            <p:cNvSpPr/>
            <p:nvPr/>
          </p:nvSpPr>
          <p:spPr>
            <a:xfrm>
              <a:off x="6840895" y="4185302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9" name="Plus 198"/>
            <p:cNvSpPr/>
            <p:nvPr/>
          </p:nvSpPr>
          <p:spPr>
            <a:xfrm>
              <a:off x="8149300" y="21444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0" name="Plus 199"/>
            <p:cNvSpPr/>
            <p:nvPr/>
          </p:nvSpPr>
          <p:spPr>
            <a:xfrm>
              <a:off x="8166983" y="4377805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1" name="Plus 200"/>
            <p:cNvSpPr/>
            <p:nvPr/>
          </p:nvSpPr>
          <p:spPr>
            <a:xfrm>
              <a:off x="6430242" y="2858262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2" name="Plus 201"/>
            <p:cNvSpPr/>
            <p:nvPr/>
          </p:nvSpPr>
          <p:spPr>
            <a:xfrm>
              <a:off x="6549100" y="3815801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3" name="Plus 202"/>
            <p:cNvSpPr/>
            <p:nvPr/>
          </p:nvSpPr>
          <p:spPr>
            <a:xfrm>
              <a:off x="8763000" y="37338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4" name="Plus 203"/>
            <p:cNvSpPr/>
            <p:nvPr/>
          </p:nvSpPr>
          <p:spPr>
            <a:xfrm>
              <a:off x="7086600" y="2133600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5" name="Plus 204"/>
            <p:cNvSpPr/>
            <p:nvPr/>
          </p:nvSpPr>
          <p:spPr>
            <a:xfrm>
              <a:off x="8763000" y="2754059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6" name="Plus 205"/>
            <p:cNvSpPr/>
            <p:nvPr/>
          </p:nvSpPr>
          <p:spPr>
            <a:xfrm>
              <a:off x="7285017" y="4452601"/>
              <a:ext cx="156500" cy="217741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07" name="Subtitle 2"/>
          <p:cNvSpPr txBox="1">
            <a:spLocks/>
          </p:cNvSpPr>
          <p:nvPr/>
        </p:nvSpPr>
        <p:spPr>
          <a:xfrm>
            <a:off x="6654395" y="3766844"/>
            <a:ext cx="1776413" cy="424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গোলক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8" name="Subtitle 2"/>
          <p:cNvSpPr txBox="1">
            <a:spLocks/>
          </p:cNvSpPr>
          <p:nvPr/>
        </p:nvSpPr>
        <p:spPr>
          <a:xfrm>
            <a:off x="1960730" y="4196993"/>
            <a:ext cx="1309919" cy="424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9" name="Subtitle 2"/>
          <p:cNvSpPr txBox="1">
            <a:spLocks/>
          </p:cNvSpPr>
          <p:nvPr/>
        </p:nvSpPr>
        <p:spPr>
          <a:xfrm>
            <a:off x="1676401" y="5105400"/>
            <a:ext cx="2866896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তড়িৎ ক্ষেত্র প্রাবল্য সৃষ্টি হবে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1" name="Subtitle 2"/>
          <p:cNvSpPr txBox="1">
            <a:spLocks/>
          </p:cNvSpPr>
          <p:nvPr/>
        </p:nvSpPr>
        <p:spPr>
          <a:xfrm>
            <a:off x="1035226" y="5105400"/>
            <a:ext cx="5565774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তড়িৎ ক্ষেত্র প্রাবল্য কোন সূত্রের সাহায্যে নির্ণয় করা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2" name="Subtitle 2"/>
          <p:cNvSpPr txBox="1">
            <a:spLocks/>
          </p:cNvSpPr>
          <p:nvPr/>
        </p:nvSpPr>
        <p:spPr>
          <a:xfrm>
            <a:off x="3165349" y="5105400"/>
            <a:ext cx="2383927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কুলম্বের সূত্রের সাহায্যে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3" name="Subtitle 2"/>
          <p:cNvSpPr txBox="1">
            <a:spLocks/>
          </p:cNvSpPr>
          <p:nvPr/>
        </p:nvSpPr>
        <p:spPr>
          <a:xfrm>
            <a:off x="258009" y="5105400"/>
            <a:ext cx="8636184" cy="1259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স্থির চার্জের জন্য কুলম্বের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সূত্রের সাহায্যে তড়িৎ ক্ষেত্র প্রাবল্য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নির্ণয় করা যায়, কিন্তু গতিশীল চার্জের জন্য এই সূত্র প্রযোজ্য নয়। তাই গতিশীল চার্জসহ সকল চার্জের জন্য সৃষ্ট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তড়িৎ ক্ষেত্র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প্রাবল্য খুব সহজে নির্ণয় করার জন্য আরেকটি সূত্রের প্রয়োজন, যা গসের সূত্র নামে পরিচিত।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/>
      <p:bldP spid="207" grpId="0"/>
      <p:bldP spid="208" grpId="0"/>
      <p:bldP spid="209" grpId="0" animBg="1"/>
      <p:bldP spid="211" grpId="0" animBg="1"/>
      <p:bldP spid="212" grpId="0" animBg="1"/>
      <p:bldP spid="2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438400"/>
            <a:ext cx="29718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গসের সূত্র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26289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4648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তড়িৎ ফ্লাক্স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70982"/>
            <a:ext cx="579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গসের সূত্র বিবৃতি ও ব্যাখ্যা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পারবে,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45" y="4467807"/>
            <a:ext cx="664325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কুলম্বের সূত্র হতে গসের সূত্র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29" y="5334000"/>
            <a:ext cx="820057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গসের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 সাহায্যে তড়িৎ ক্ষেত্র প্রাবল্য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96000" y="2779649"/>
            <a:ext cx="2715567" cy="1639951"/>
            <a:chOff x="5742633" y="1941449"/>
            <a:chExt cx="2715567" cy="163995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" name="Freeform 1"/>
            <p:cNvSpPr/>
            <p:nvPr/>
          </p:nvSpPr>
          <p:spPr>
            <a:xfrm>
              <a:off x="5742633" y="1941449"/>
              <a:ext cx="2715567" cy="1639951"/>
            </a:xfrm>
            <a:custGeom>
              <a:avLst/>
              <a:gdLst>
                <a:gd name="connsiteX0" fmla="*/ 1055749 w 2124306"/>
                <a:gd name="connsiteY0" fmla="*/ 157016 h 1306943"/>
                <a:gd name="connsiteX1" fmla="*/ 1249713 w 2124306"/>
                <a:gd name="connsiteY1" fmla="*/ 46180 h 1306943"/>
                <a:gd name="connsiteX2" fmla="*/ 1291277 w 2124306"/>
                <a:gd name="connsiteY2" fmla="*/ 18471 h 1306943"/>
                <a:gd name="connsiteX3" fmla="*/ 1554513 w 2124306"/>
                <a:gd name="connsiteY3" fmla="*/ 18471 h 1306943"/>
                <a:gd name="connsiteX4" fmla="*/ 1637640 w 2124306"/>
                <a:gd name="connsiteY4" fmla="*/ 60034 h 1306943"/>
                <a:gd name="connsiteX5" fmla="*/ 1720767 w 2124306"/>
                <a:gd name="connsiteY5" fmla="*/ 87743 h 1306943"/>
                <a:gd name="connsiteX6" fmla="*/ 1762331 w 2124306"/>
                <a:gd name="connsiteY6" fmla="*/ 101598 h 1306943"/>
                <a:gd name="connsiteX7" fmla="*/ 1845458 w 2124306"/>
                <a:gd name="connsiteY7" fmla="*/ 157016 h 1306943"/>
                <a:gd name="connsiteX8" fmla="*/ 1887022 w 2124306"/>
                <a:gd name="connsiteY8" fmla="*/ 184725 h 1306943"/>
                <a:gd name="connsiteX9" fmla="*/ 1942440 w 2124306"/>
                <a:gd name="connsiteY9" fmla="*/ 253998 h 1306943"/>
                <a:gd name="connsiteX10" fmla="*/ 1970149 w 2124306"/>
                <a:gd name="connsiteY10" fmla="*/ 295562 h 1306943"/>
                <a:gd name="connsiteX11" fmla="*/ 2011713 w 2124306"/>
                <a:gd name="connsiteY11" fmla="*/ 323271 h 1306943"/>
                <a:gd name="connsiteX12" fmla="*/ 2053277 w 2124306"/>
                <a:gd name="connsiteY12" fmla="*/ 364834 h 1306943"/>
                <a:gd name="connsiteX13" fmla="*/ 2080986 w 2124306"/>
                <a:gd name="connsiteY13" fmla="*/ 503380 h 1306943"/>
                <a:gd name="connsiteX14" fmla="*/ 2108695 w 2124306"/>
                <a:gd name="connsiteY14" fmla="*/ 974434 h 1306943"/>
                <a:gd name="connsiteX15" fmla="*/ 2122549 w 2124306"/>
                <a:gd name="connsiteY15" fmla="*/ 1071416 h 1306943"/>
                <a:gd name="connsiteX16" fmla="*/ 2080986 w 2124306"/>
                <a:gd name="connsiteY16" fmla="*/ 1099125 h 1306943"/>
                <a:gd name="connsiteX17" fmla="*/ 2039422 w 2124306"/>
                <a:gd name="connsiteY17" fmla="*/ 1140689 h 1306943"/>
                <a:gd name="connsiteX18" fmla="*/ 1997858 w 2124306"/>
                <a:gd name="connsiteY18" fmla="*/ 1223816 h 1306943"/>
                <a:gd name="connsiteX19" fmla="*/ 1914731 w 2124306"/>
                <a:gd name="connsiteY19" fmla="*/ 1251525 h 1306943"/>
                <a:gd name="connsiteX20" fmla="*/ 1831604 w 2124306"/>
                <a:gd name="connsiteY20" fmla="*/ 1279234 h 1306943"/>
                <a:gd name="connsiteX21" fmla="*/ 1734622 w 2124306"/>
                <a:gd name="connsiteY21" fmla="*/ 1306943 h 1306943"/>
                <a:gd name="connsiteX22" fmla="*/ 1429822 w 2124306"/>
                <a:gd name="connsiteY22" fmla="*/ 1293089 h 1306943"/>
                <a:gd name="connsiteX23" fmla="*/ 1388258 w 2124306"/>
                <a:gd name="connsiteY23" fmla="*/ 1279234 h 1306943"/>
                <a:gd name="connsiteX24" fmla="*/ 1318986 w 2124306"/>
                <a:gd name="connsiteY24" fmla="*/ 1265380 h 1306943"/>
                <a:gd name="connsiteX25" fmla="*/ 1166586 w 2124306"/>
                <a:gd name="connsiteY25" fmla="*/ 1237671 h 1306943"/>
                <a:gd name="connsiteX26" fmla="*/ 1083458 w 2124306"/>
                <a:gd name="connsiteY26" fmla="*/ 1209962 h 1306943"/>
                <a:gd name="connsiteX27" fmla="*/ 972622 w 2124306"/>
                <a:gd name="connsiteY27" fmla="*/ 1182252 h 1306943"/>
                <a:gd name="connsiteX28" fmla="*/ 931058 w 2124306"/>
                <a:gd name="connsiteY28" fmla="*/ 1154543 h 1306943"/>
                <a:gd name="connsiteX29" fmla="*/ 834077 w 2124306"/>
                <a:gd name="connsiteY29" fmla="*/ 1112980 h 1306943"/>
                <a:gd name="connsiteX30" fmla="*/ 792513 w 2124306"/>
                <a:gd name="connsiteY30" fmla="*/ 1071416 h 1306943"/>
                <a:gd name="connsiteX31" fmla="*/ 709386 w 2124306"/>
                <a:gd name="connsiteY31" fmla="*/ 1015998 h 1306943"/>
                <a:gd name="connsiteX32" fmla="*/ 667822 w 2124306"/>
                <a:gd name="connsiteY32" fmla="*/ 988289 h 1306943"/>
                <a:gd name="connsiteX33" fmla="*/ 626258 w 2124306"/>
                <a:gd name="connsiteY33" fmla="*/ 974434 h 1306943"/>
                <a:gd name="connsiteX34" fmla="*/ 584695 w 2124306"/>
                <a:gd name="connsiteY34" fmla="*/ 946725 h 1306943"/>
                <a:gd name="connsiteX35" fmla="*/ 418440 w 2124306"/>
                <a:gd name="connsiteY35" fmla="*/ 905162 h 1306943"/>
                <a:gd name="connsiteX36" fmla="*/ 335313 w 2124306"/>
                <a:gd name="connsiteY36" fmla="*/ 877452 h 1306943"/>
                <a:gd name="connsiteX37" fmla="*/ 293749 w 2124306"/>
                <a:gd name="connsiteY37" fmla="*/ 863598 h 1306943"/>
                <a:gd name="connsiteX38" fmla="*/ 266040 w 2124306"/>
                <a:gd name="connsiteY38" fmla="*/ 822034 h 1306943"/>
                <a:gd name="connsiteX39" fmla="*/ 196767 w 2124306"/>
                <a:gd name="connsiteY39" fmla="*/ 780471 h 1306943"/>
                <a:gd name="connsiteX40" fmla="*/ 155204 w 2124306"/>
                <a:gd name="connsiteY40" fmla="*/ 725052 h 1306943"/>
                <a:gd name="connsiteX41" fmla="*/ 99786 w 2124306"/>
                <a:gd name="connsiteY41" fmla="*/ 641925 h 1306943"/>
                <a:gd name="connsiteX42" fmla="*/ 58222 w 2124306"/>
                <a:gd name="connsiteY42" fmla="*/ 628071 h 1306943"/>
                <a:gd name="connsiteX43" fmla="*/ 16658 w 2124306"/>
                <a:gd name="connsiteY43" fmla="*/ 572652 h 1306943"/>
                <a:gd name="connsiteX44" fmla="*/ 16658 w 2124306"/>
                <a:gd name="connsiteY44" fmla="*/ 267852 h 1306943"/>
                <a:gd name="connsiteX45" fmla="*/ 99786 w 2124306"/>
                <a:gd name="connsiteY45" fmla="*/ 240143 h 1306943"/>
                <a:gd name="connsiteX46" fmla="*/ 182913 w 2124306"/>
                <a:gd name="connsiteY46" fmla="*/ 212434 h 1306943"/>
                <a:gd name="connsiteX47" fmla="*/ 224477 w 2124306"/>
                <a:gd name="connsiteY47" fmla="*/ 198580 h 1306943"/>
                <a:gd name="connsiteX48" fmla="*/ 279895 w 2124306"/>
                <a:gd name="connsiteY48" fmla="*/ 184725 h 1306943"/>
                <a:gd name="connsiteX49" fmla="*/ 363022 w 2124306"/>
                <a:gd name="connsiteY49" fmla="*/ 157016 h 1306943"/>
                <a:gd name="connsiteX50" fmla="*/ 1055749 w 2124306"/>
                <a:gd name="connsiteY50" fmla="*/ 157016 h 130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24306" h="1306943">
                  <a:moveTo>
                    <a:pt x="1055749" y="157016"/>
                  </a:moveTo>
                  <a:cubicBezTo>
                    <a:pt x="1203531" y="138543"/>
                    <a:pt x="1151025" y="79074"/>
                    <a:pt x="1249713" y="46180"/>
                  </a:cubicBezTo>
                  <a:cubicBezTo>
                    <a:pt x="1263568" y="36944"/>
                    <a:pt x="1276384" y="25918"/>
                    <a:pt x="1291277" y="18471"/>
                  </a:cubicBezTo>
                  <a:cubicBezTo>
                    <a:pt x="1369953" y="-20867"/>
                    <a:pt x="1486184" y="14200"/>
                    <a:pt x="1554513" y="18471"/>
                  </a:cubicBezTo>
                  <a:cubicBezTo>
                    <a:pt x="1706084" y="68992"/>
                    <a:pt x="1476511" y="-11579"/>
                    <a:pt x="1637640" y="60034"/>
                  </a:cubicBezTo>
                  <a:cubicBezTo>
                    <a:pt x="1664330" y="71896"/>
                    <a:pt x="1693058" y="78507"/>
                    <a:pt x="1720767" y="87743"/>
                  </a:cubicBezTo>
                  <a:cubicBezTo>
                    <a:pt x="1734622" y="92361"/>
                    <a:pt x="1750180" y="93497"/>
                    <a:pt x="1762331" y="101598"/>
                  </a:cubicBezTo>
                  <a:lnTo>
                    <a:pt x="1845458" y="157016"/>
                  </a:lnTo>
                  <a:lnTo>
                    <a:pt x="1887022" y="184725"/>
                  </a:lnTo>
                  <a:cubicBezTo>
                    <a:pt x="1913995" y="265642"/>
                    <a:pt x="1879773" y="191330"/>
                    <a:pt x="1942440" y="253998"/>
                  </a:cubicBezTo>
                  <a:cubicBezTo>
                    <a:pt x="1954214" y="265772"/>
                    <a:pt x="1958375" y="283788"/>
                    <a:pt x="1970149" y="295562"/>
                  </a:cubicBezTo>
                  <a:cubicBezTo>
                    <a:pt x="1981923" y="307336"/>
                    <a:pt x="1998921" y="312611"/>
                    <a:pt x="2011713" y="323271"/>
                  </a:cubicBezTo>
                  <a:cubicBezTo>
                    <a:pt x="2026765" y="335814"/>
                    <a:pt x="2039422" y="350980"/>
                    <a:pt x="2053277" y="364834"/>
                  </a:cubicBezTo>
                  <a:cubicBezTo>
                    <a:pt x="2064019" y="407802"/>
                    <a:pt x="2078644" y="460044"/>
                    <a:pt x="2080986" y="503380"/>
                  </a:cubicBezTo>
                  <a:cubicBezTo>
                    <a:pt x="2106864" y="982125"/>
                    <a:pt x="2048364" y="793451"/>
                    <a:pt x="2108695" y="974434"/>
                  </a:cubicBezTo>
                  <a:cubicBezTo>
                    <a:pt x="2113313" y="1006761"/>
                    <a:pt x="2129633" y="1039538"/>
                    <a:pt x="2122549" y="1071416"/>
                  </a:cubicBezTo>
                  <a:cubicBezTo>
                    <a:pt x="2118937" y="1087670"/>
                    <a:pt x="2093778" y="1088465"/>
                    <a:pt x="2080986" y="1099125"/>
                  </a:cubicBezTo>
                  <a:cubicBezTo>
                    <a:pt x="2065934" y="1111668"/>
                    <a:pt x="2053277" y="1126834"/>
                    <a:pt x="2039422" y="1140689"/>
                  </a:cubicBezTo>
                  <a:cubicBezTo>
                    <a:pt x="2031873" y="1163335"/>
                    <a:pt x="2020474" y="1209681"/>
                    <a:pt x="1997858" y="1223816"/>
                  </a:cubicBezTo>
                  <a:cubicBezTo>
                    <a:pt x="1973090" y="1239296"/>
                    <a:pt x="1942440" y="1242289"/>
                    <a:pt x="1914731" y="1251525"/>
                  </a:cubicBezTo>
                  <a:cubicBezTo>
                    <a:pt x="1914721" y="1251528"/>
                    <a:pt x="1831615" y="1279231"/>
                    <a:pt x="1831604" y="1279234"/>
                  </a:cubicBezTo>
                  <a:cubicBezTo>
                    <a:pt x="1762018" y="1296631"/>
                    <a:pt x="1794250" y="1287068"/>
                    <a:pt x="1734622" y="1306943"/>
                  </a:cubicBezTo>
                  <a:cubicBezTo>
                    <a:pt x="1633022" y="1302325"/>
                    <a:pt x="1531203" y="1301199"/>
                    <a:pt x="1429822" y="1293089"/>
                  </a:cubicBezTo>
                  <a:cubicBezTo>
                    <a:pt x="1415264" y="1291924"/>
                    <a:pt x="1402426" y="1282776"/>
                    <a:pt x="1388258" y="1279234"/>
                  </a:cubicBezTo>
                  <a:cubicBezTo>
                    <a:pt x="1365413" y="1273523"/>
                    <a:pt x="1341973" y="1270488"/>
                    <a:pt x="1318986" y="1265380"/>
                  </a:cubicBezTo>
                  <a:cubicBezTo>
                    <a:pt x="1201398" y="1239249"/>
                    <a:pt x="1334705" y="1261687"/>
                    <a:pt x="1166586" y="1237671"/>
                  </a:cubicBezTo>
                  <a:cubicBezTo>
                    <a:pt x="1138877" y="1228435"/>
                    <a:pt x="1112099" y="1215690"/>
                    <a:pt x="1083458" y="1209962"/>
                  </a:cubicBezTo>
                  <a:cubicBezTo>
                    <a:pt x="1057108" y="1204692"/>
                    <a:pt x="1001024" y="1196453"/>
                    <a:pt x="972622" y="1182252"/>
                  </a:cubicBezTo>
                  <a:cubicBezTo>
                    <a:pt x="957729" y="1174805"/>
                    <a:pt x="945951" y="1161990"/>
                    <a:pt x="931058" y="1154543"/>
                  </a:cubicBezTo>
                  <a:cubicBezTo>
                    <a:pt x="870757" y="1124393"/>
                    <a:pt x="901347" y="1161030"/>
                    <a:pt x="834077" y="1112980"/>
                  </a:cubicBezTo>
                  <a:cubicBezTo>
                    <a:pt x="818133" y="1101592"/>
                    <a:pt x="807979" y="1083445"/>
                    <a:pt x="792513" y="1071416"/>
                  </a:cubicBezTo>
                  <a:cubicBezTo>
                    <a:pt x="766226" y="1050970"/>
                    <a:pt x="737095" y="1034471"/>
                    <a:pt x="709386" y="1015998"/>
                  </a:cubicBezTo>
                  <a:cubicBezTo>
                    <a:pt x="695531" y="1006762"/>
                    <a:pt x="683619" y="993555"/>
                    <a:pt x="667822" y="988289"/>
                  </a:cubicBezTo>
                  <a:cubicBezTo>
                    <a:pt x="653967" y="983671"/>
                    <a:pt x="639320" y="980965"/>
                    <a:pt x="626258" y="974434"/>
                  </a:cubicBezTo>
                  <a:cubicBezTo>
                    <a:pt x="611365" y="966987"/>
                    <a:pt x="599911" y="953488"/>
                    <a:pt x="584695" y="946725"/>
                  </a:cubicBezTo>
                  <a:cubicBezTo>
                    <a:pt x="518829" y="917451"/>
                    <a:pt x="488146" y="916779"/>
                    <a:pt x="418440" y="905162"/>
                  </a:cubicBezTo>
                  <a:lnTo>
                    <a:pt x="335313" y="877452"/>
                  </a:lnTo>
                  <a:lnTo>
                    <a:pt x="293749" y="863598"/>
                  </a:lnTo>
                  <a:cubicBezTo>
                    <a:pt x="284513" y="849743"/>
                    <a:pt x="279042" y="832436"/>
                    <a:pt x="266040" y="822034"/>
                  </a:cubicBezTo>
                  <a:cubicBezTo>
                    <a:pt x="170402" y="745523"/>
                    <a:pt x="272087" y="870855"/>
                    <a:pt x="196767" y="780471"/>
                  </a:cubicBezTo>
                  <a:cubicBezTo>
                    <a:pt x="181985" y="762732"/>
                    <a:pt x="168446" y="743969"/>
                    <a:pt x="155204" y="725052"/>
                  </a:cubicBezTo>
                  <a:cubicBezTo>
                    <a:pt x="136107" y="697770"/>
                    <a:pt x="131379" y="652456"/>
                    <a:pt x="99786" y="641925"/>
                  </a:cubicBezTo>
                  <a:lnTo>
                    <a:pt x="58222" y="628071"/>
                  </a:lnTo>
                  <a:cubicBezTo>
                    <a:pt x="44367" y="609598"/>
                    <a:pt x="26985" y="593305"/>
                    <a:pt x="16658" y="572652"/>
                  </a:cubicBezTo>
                  <a:cubicBezTo>
                    <a:pt x="-20776" y="497784"/>
                    <a:pt x="16561" y="268130"/>
                    <a:pt x="16658" y="267852"/>
                  </a:cubicBezTo>
                  <a:cubicBezTo>
                    <a:pt x="26307" y="240284"/>
                    <a:pt x="72077" y="249379"/>
                    <a:pt x="99786" y="240143"/>
                  </a:cubicBezTo>
                  <a:lnTo>
                    <a:pt x="182913" y="212434"/>
                  </a:lnTo>
                  <a:cubicBezTo>
                    <a:pt x="196768" y="207816"/>
                    <a:pt x="210309" y="202122"/>
                    <a:pt x="224477" y="198580"/>
                  </a:cubicBezTo>
                  <a:cubicBezTo>
                    <a:pt x="242950" y="193962"/>
                    <a:pt x="261657" y="190197"/>
                    <a:pt x="279895" y="184725"/>
                  </a:cubicBezTo>
                  <a:cubicBezTo>
                    <a:pt x="307871" y="176332"/>
                    <a:pt x="363022" y="157016"/>
                    <a:pt x="363022" y="157016"/>
                  </a:cubicBezTo>
                  <a:cubicBezTo>
                    <a:pt x="820134" y="175301"/>
                    <a:pt x="907967" y="175489"/>
                    <a:pt x="1055749" y="157016"/>
                  </a:cubicBezTo>
                  <a:close/>
                </a:path>
              </a:pathLst>
            </a:cu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7819659" y="2907268"/>
                  <a:ext cx="363881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659" y="2907268"/>
                  <a:ext cx="36388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37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/>
          <p:cNvSpPr txBox="1"/>
          <p:nvPr/>
        </p:nvSpPr>
        <p:spPr>
          <a:xfrm>
            <a:off x="253094" y="76200"/>
            <a:ext cx="165190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1398649">
            <a:off x="7058967" y="2955705"/>
            <a:ext cx="457200" cy="307777"/>
            <a:chOff x="7056634" y="2968864"/>
            <a:chExt cx="457200" cy="307777"/>
          </a:xfrm>
        </p:grpSpPr>
        <p:sp>
          <p:nvSpPr>
            <p:cNvPr id="4" name="Freeform 3"/>
            <p:cNvSpPr/>
            <p:nvPr/>
          </p:nvSpPr>
          <p:spPr>
            <a:xfrm>
              <a:off x="7058967" y="3005272"/>
              <a:ext cx="394816" cy="231577"/>
            </a:xfrm>
            <a:custGeom>
              <a:avLst/>
              <a:gdLst>
                <a:gd name="connsiteX0" fmla="*/ 0 w 304907"/>
                <a:gd name="connsiteY0" fmla="*/ 0 h 110836"/>
                <a:gd name="connsiteX1" fmla="*/ 41564 w 304907"/>
                <a:gd name="connsiteY1" fmla="*/ 69273 h 110836"/>
                <a:gd name="connsiteX2" fmla="*/ 83128 w 304907"/>
                <a:gd name="connsiteY2" fmla="*/ 83127 h 110836"/>
                <a:gd name="connsiteX3" fmla="*/ 249382 w 304907"/>
                <a:gd name="connsiteY3" fmla="*/ 110836 h 110836"/>
                <a:gd name="connsiteX4" fmla="*/ 304800 w 304907"/>
                <a:gd name="connsiteY4" fmla="*/ 0 h 1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07" h="110836">
                  <a:moveTo>
                    <a:pt x="0" y="0"/>
                  </a:moveTo>
                  <a:cubicBezTo>
                    <a:pt x="13855" y="23091"/>
                    <a:pt x="22523" y="50232"/>
                    <a:pt x="41564" y="69273"/>
                  </a:cubicBezTo>
                  <a:cubicBezTo>
                    <a:pt x="51891" y="79600"/>
                    <a:pt x="69086" y="79115"/>
                    <a:pt x="83128" y="83127"/>
                  </a:cubicBezTo>
                  <a:cubicBezTo>
                    <a:pt x="154331" y="103471"/>
                    <a:pt x="159416" y="99591"/>
                    <a:pt x="249382" y="110836"/>
                  </a:cubicBezTo>
                  <a:cubicBezTo>
                    <a:pt x="309923" y="20024"/>
                    <a:pt x="304800" y="61011"/>
                    <a:pt x="304800" y="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56634" y="2968864"/>
                  <a:ext cx="4572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𝑑𝑆</m:t>
                        </m:r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634" y="2968864"/>
                  <a:ext cx="457200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786" r="-5063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086600" y="2514600"/>
            <a:ext cx="493662" cy="372796"/>
            <a:chOff x="6730312" y="1147183"/>
            <a:chExt cx="493662" cy="372796"/>
          </a:xfrm>
        </p:grpSpPr>
        <p:sp>
          <p:nvSpPr>
            <p:cNvPr id="12" name="Arc 11"/>
            <p:cNvSpPr/>
            <p:nvPr/>
          </p:nvSpPr>
          <p:spPr>
            <a:xfrm rot="512995">
              <a:off x="6730312" y="1147183"/>
              <a:ext cx="493662" cy="369332"/>
            </a:xfrm>
            <a:prstGeom prst="arc">
              <a:avLst>
                <a:gd name="adj1" fmla="val 13773309"/>
                <a:gd name="adj2" fmla="val 203579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823437" y="1150647"/>
                  <a:ext cx="3741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437" y="1150647"/>
                  <a:ext cx="37414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096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643" y="1765803"/>
                <a:ext cx="5823957" cy="40253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বদ্ধ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𝑆</m:t>
                    </m:r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𝑑𝑆</m:t>
                    </m:r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একটি ক্ষুদ্র ক্ষেত্র। তড়িৎ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প্রাবল্য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,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ক্ষেত্র ভেক্টর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𝑑𝑆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এর সাথে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কোণ উৎপন্ন করে। </a:t>
                </a:r>
                <a:endPara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𝑑𝑆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ক্ষেত্রের মধ্য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অতিক্রান্ত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𝐸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cs typeface="NikoshBAN" pitchFamily="2" charset="0"/>
                  </a:rPr>
                  <a:t>     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𝑑𝑆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cs typeface="NikoshBAN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𝑑𝑆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𝑐𝑜𝑠</m:t>
                    </m:r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bn-IN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বিবেচিত ক্ষেত্রের ক্ষেত্রফল 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IN" sz="28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তড়িৎ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লম্ব উপাংশ  </a:t>
                </a:r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3" y="1765803"/>
                <a:ext cx="5823957" cy="4025397"/>
              </a:xfrm>
              <a:prstGeom prst="rect">
                <a:avLst/>
              </a:prstGeom>
              <a:blipFill rotWithShape="1">
                <a:blip r:embed="rId6"/>
                <a:stretch>
                  <a:fillRect l="-1981" t="-904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781800" y="1981200"/>
            <a:ext cx="1409109" cy="1600200"/>
            <a:chOff x="6754167" y="4495800"/>
            <a:chExt cx="1409109" cy="16002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754167" y="4495800"/>
              <a:ext cx="1280207" cy="16002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7772400" y="4572000"/>
                  <a:ext cx="3908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572000"/>
                  <a:ext cx="3908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31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127950" y="5827693"/>
            <a:ext cx="8915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অতিক্রান্ত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ঐ ক্ষেত্রের ক্ষেত্রফল 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তড়িৎ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লম্ব 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উপাংশের গুণফলের সমান।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643" y="722293"/>
            <a:ext cx="88392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বলরেখাকে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34200" y="1676400"/>
            <a:ext cx="927177" cy="1331849"/>
            <a:chOff x="6019800" y="1676400"/>
            <a:chExt cx="927177" cy="133184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324600" y="1865249"/>
              <a:ext cx="0" cy="11430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019800" y="1676400"/>
                  <a:ext cx="92717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  <a:cs typeface="NikoshBAN" pitchFamily="2" charset="0"/>
                        </a:rPr>
                        <m:t>𝑑𝑆</m:t>
                      </m:r>
                    </m:oMath>
                  </a14:m>
                  <a:r>
                    <a:rPr lang="bn-IN" sz="1400" dirty="0" smtClean="0"/>
                    <a:t> </a:t>
                  </a:r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এর দিক </a:t>
                  </a:r>
                  <a:endParaRPr lang="en-US" sz="1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1676400"/>
                  <a:ext cx="927177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000" r="-592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37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6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253094" y="76200"/>
            <a:ext cx="165190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643" y="1143000"/>
                <a:ext cx="5823957" cy="163160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সমগ্র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বদ্ধ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𝑆</m:t>
                    </m:r>
                  </m:oMath>
                </a14:m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অতিক্রান্ত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bn-IN" sz="280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66FF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𝜑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8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800" b="0" i="1" smtClean="0">
                            <a:solidFill>
                              <a:srgbClr val="0066FF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</m:e>
                    </m:nary>
                  </m:oMath>
                </a14:m>
                <a:endParaRPr lang="bn-IN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0" dirty="0" err="1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b="0" dirty="0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</m:e>
                    </m:nary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3" y="1143000"/>
                <a:ext cx="5823957" cy="1631601"/>
              </a:xfrm>
              <a:prstGeom prst="rect">
                <a:avLst/>
              </a:prstGeom>
              <a:blipFill rotWithShape="1">
                <a:blip r:embed="rId3"/>
                <a:stretch>
                  <a:fillRect l="-1981" t="-2214" r="-2711" b="-6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96000" y="1676400"/>
            <a:ext cx="2715567" cy="2743200"/>
            <a:chOff x="6096000" y="1676400"/>
            <a:chExt cx="2715567" cy="2743200"/>
          </a:xfrm>
        </p:grpSpPr>
        <p:grpSp>
          <p:nvGrpSpPr>
            <p:cNvPr id="15" name="Group 14"/>
            <p:cNvGrpSpPr/>
            <p:nvPr/>
          </p:nvGrpSpPr>
          <p:grpSpPr>
            <a:xfrm>
              <a:off x="6096000" y="2779649"/>
              <a:ext cx="2715567" cy="1639951"/>
              <a:chOff x="5742633" y="1941449"/>
              <a:chExt cx="2715567" cy="1639951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" name="Freeform 1"/>
              <p:cNvSpPr/>
              <p:nvPr/>
            </p:nvSpPr>
            <p:spPr>
              <a:xfrm>
                <a:off x="5742633" y="1941449"/>
                <a:ext cx="2715567" cy="1639951"/>
              </a:xfrm>
              <a:custGeom>
                <a:avLst/>
                <a:gdLst>
                  <a:gd name="connsiteX0" fmla="*/ 1055749 w 2124306"/>
                  <a:gd name="connsiteY0" fmla="*/ 157016 h 1306943"/>
                  <a:gd name="connsiteX1" fmla="*/ 1249713 w 2124306"/>
                  <a:gd name="connsiteY1" fmla="*/ 46180 h 1306943"/>
                  <a:gd name="connsiteX2" fmla="*/ 1291277 w 2124306"/>
                  <a:gd name="connsiteY2" fmla="*/ 18471 h 1306943"/>
                  <a:gd name="connsiteX3" fmla="*/ 1554513 w 2124306"/>
                  <a:gd name="connsiteY3" fmla="*/ 18471 h 1306943"/>
                  <a:gd name="connsiteX4" fmla="*/ 1637640 w 2124306"/>
                  <a:gd name="connsiteY4" fmla="*/ 60034 h 1306943"/>
                  <a:gd name="connsiteX5" fmla="*/ 1720767 w 2124306"/>
                  <a:gd name="connsiteY5" fmla="*/ 87743 h 1306943"/>
                  <a:gd name="connsiteX6" fmla="*/ 1762331 w 2124306"/>
                  <a:gd name="connsiteY6" fmla="*/ 101598 h 1306943"/>
                  <a:gd name="connsiteX7" fmla="*/ 1845458 w 2124306"/>
                  <a:gd name="connsiteY7" fmla="*/ 157016 h 1306943"/>
                  <a:gd name="connsiteX8" fmla="*/ 1887022 w 2124306"/>
                  <a:gd name="connsiteY8" fmla="*/ 184725 h 1306943"/>
                  <a:gd name="connsiteX9" fmla="*/ 1942440 w 2124306"/>
                  <a:gd name="connsiteY9" fmla="*/ 253998 h 1306943"/>
                  <a:gd name="connsiteX10" fmla="*/ 1970149 w 2124306"/>
                  <a:gd name="connsiteY10" fmla="*/ 295562 h 1306943"/>
                  <a:gd name="connsiteX11" fmla="*/ 2011713 w 2124306"/>
                  <a:gd name="connsiteY11" fmla="*/ 323271 h 1306943"/>
                  <a:gd name="connsiteX12" fmla="*/ 2053277 w 2124306"/>
                  <a:gd name="connsiteY12" fmla="*/ 364834 h 1306943"/>
                  <a:gd name="connsiteX13" fmla="*/ 2080986 w 2124306"/>
                  <a:gd name="connsiteY13" fmla="*/ 503380 h 1306943"/>
                  <a:gd name="connsiteX14" fmla="*/ 2108695 w 2124306"/>
                  <a:gd name="connsiteY14" fmla="*/ 974434 h 1306943"/>
                  <a:gd name="connsiteX15" fmla="*/ 2122549 w 2124306"/>
                  <a:gd name="connsiteY15" fmla="*/ 1071416 h 1306943"/>
                  <a:gd name="connsiteX16" fmla="*/ 2080986 w 2124306"/>
                  <a:gd name="connsiteY16" fmla="*/ 1099125 h 1306943"/>
                  <a:gd name="connsiteX17" fmla="*/ 2039422 w 2124306"/>
                  <a:gd name="connsiteY17" fmla="*/ 1140689 h 1306943"/>
                  <a:gd name="connsiteX18" fmla="*/ 1997858 w 2124306"/>
                  <a:gd name="connsiteY18" fmla="*/ 1223816 h 1306943"/>
                  <a:gd name="connsiteX19" fmla="*/ 1914731 w 2124306"/>
                  <a:gd name="connsiteY19" fmla="*/ 1251525 h 1306943"/>
                  <a:gd name="connsiteX20" fmla="*/ 1831604 w 2124306"/>
                  <a:gd name="connsiteY20" fmla="*/ 1279234 h 1306943"/>
                  <a:gd name="connsiteX21" fmla="*/ 1734622 w 2124306"/>
                  <a:gd name="connsiteY21" fmla="*/ 1306943 h 1306943"/>
                  <a:gd name="connsiteX22" fmla="*/ 1429822 w 2124306"/>
                  <a:gd name="connsiteY22" fmla="*/ 1293089 h 1306943"/>
                  <a:gd name="connsiteX23" fmla="*/ 1388258 w 2124306"/>
                  <a:gd name="connsiteY23" fmla="*/ 1279234 h 1306943"/>
                  <a:gd name="connsiteX24" fmla="*/ 1318986 w 2124306"/>
                  <a:gd name="connsiteY24" fmla="*/ 1265380 h 1306943"/>
                  <a:gd name="connsiteX25" fmla="*/ 1166586 w 2124306"/>
                  <a:gd name="connsiteY25" fmla="*/ 1237671 h 1306943"/>
                  <a:gd name="connsiteX26" fmla="*/ 1083458 w 2124306"/>
                  <a:gd name="connsiteY26" fmla="*/ 1209962 h 1306943"/>
                  <a:gd name="connsiteX27" fmla="*/ 972622 w 2124306"/>
                  <a:gd name="connsiteY27" fmla="*/ 1182252 h 1306943"/>
                  <a:gd name="connsiteX28" fmla="*/ 931058 w 2124306"/>
                  <a:gd name="connsiteY28" fmla="*/ 1154543 h 1306943"/>
                  <a:gd name="connsiteX29" fmla="*/ 834077 w 2124306"/>
                  <a:gd name="connsiteY29" fmla="*/ 1112980 h 1306943"/>
                  <a:gd name="connsiteX30" fmla="*/ 792513 w 2124306"/>
                  <a:gd name="connsiteY30" fmla="*/ 1071416 h 1306943"/>
                  <a:gd name="connsiteX31" fmla="*/ 709386 w 2124306"/>
                  <a:gd name="connsiteY31" fmla="*/ 1015998 h 1306943"/>
                  <a:gd name="connsiteX32" fmla="*/ 667822 w 2124306"/>
                  <a:gd name="connsiteY32" fmla="*/ 988289 h 1306943"/>
                  <a:gd name="connsiteX33" fmla="*/ 626258 w 2124306"/>
                  <a:gd name="connsiteY33" fmla="*/ 974434 h 1306943"/>
                  <a:gd name="connsiteX34" fmla="*/ 584695 w 2124306"/>
                  <a:gd name="connsiteY34" fmla="*/ 946725 h 1306943"/>
                  <a:gd name="connsiteX35" fmla="*/ 418440 w 2124306"/>
                  <a:gd name="connsiteY35" fmla="*/ 905162 h 1306943"/>
                  <a:gd name="connsiteX36" fmla="*/ 335313 w 2124306"/>
                  <a:gd name="connsiteY36" fmla="*/ 877452 h 1306943"/>
                  <a:gd name="connsiteX37" fmla="*/ 293749 w 2124306"/>
                  <a:gd name="connsiteY37" fmla="*/ 863598 h 1306943"/>
                  <a:gd name="connsiteX38" fmla="*/ 266040 w 2124306"/>
                  <a:gd name="connsiteY38" fmla="*/ 822034 h 1306943"/>
                  <a:gd name="connsiteX39" fmla="*/ 196767 w 2124306"/>
                  <a:gd name="connsiteY39" fmla="*/ 780471 h 1306943"/>
                  <a:gd name="connsiteX40" fmla="*/ 155204 w 2124306"/>
                  <a:gd name="connsiteY40" fmla="*/ 725052 h 1306943"/>
                  <a:gd name="connsiteX41" fmla="*/ 99786 w 2124306"/>
                  <a:gd name="connsiteY41" fmla="*/ 641925 h 1306943"/>
                  <a:gd name="connsiteX42" fmla="*/ 58222 w 2124306"/>
                  <a:gd name="connsiteY42" fmla="*/ 628071 h 1306943"/>
                  <a:gd name="connsiteX43" fmla="*/ 16658 w 2124306"/>
                  <a:gd name="connsiteY43" fmla="*/ 572652 h 1306943"/>
                  <a:gd name="connsiteX44" fmla="*/ 16658 w 2124306"/>
                  <a:gd name="connsiteY44" fmla="*/ 267852 h 1306943"/>
                  <a:gd name="connsiteX45" fmla="*/ 99786 w 2124306"/>
                  <a:gd name="connsiteY45" fmla="*/ 240143 h 1306943"/>
                  <a:gd name="connsiteX46" fmla="*/ 182913 w 2124306"/>
                  <a:gd name="connsiteY46" fmla="*/ 212434 h 1306943"/>
                  <a:gd name="connsiteX47" fmla="*/ 224477 w 2124306"/>
                  <a:gd name="connsiteY47" fmla="*/ 198580 h 1306943"/>
                  <a:gd name="connsiteX48" fmla="*/ 279895 w 2124306"/>
                  <a:gd name="connsiteY48" fmla="*/ 184725 h 1306943"/>
                  <a:gd name="connsiteX49" fmla="*/ 363022 w 2124306"/>
                  <a:gd name="connsiteY49" fmla="*/ 157016 h 1306943"/>
                  <a:gd name="connsiteX50" fmla="*/ 1055749 w 2124306"/>
                  <a:gd name="connsiteY50" fmla="*/ 157016 h 130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24306" h="1306943">
                    <a:moveTo>
                      <a:pt x="1055749" y="157016"/>
                    </a:moveTo>
                    <a:cubicBezTo>
                      <a:pt x="1203531" y="138543"/>
                      <a:pt x="1151025" y="79074"/>
                      <a:pt x="1249713" y="46180"/>
                    </a:cubicBezTo>
                    <a:cubicBezTo>
                      <a:pt x="1263568" y="36944"/>
                      <a:pt x="1276384" y="25918"/>
                      <a:pt x="1291277" y="18471"/>
                    </a:cubicBezTo>
                    <a:cubicBezTo>
                      <a:pt x="1369953" y="-20867"/>
                      <a:pt x="1486184" y="14200"/>
                      <a:pt x="1554513" y="18471"/>
                    </a:cubicBezTo>
                    <a:cubicBezTo>
                      <a:pt x="1706084" y="68992"/>
                      <a:pt x="1476511" y="-11579"/>
                      <a:pt x="1637640" y="60034"/>
                    </a:cubicBezTo>
                    <a:cubicBezTo>
                      <a:pt x="1664330" y="71896"/>
                      <a:pt x="1693058" y="78507"/>
                      <a:pt x="1720767" y="87743"/>
                    </a:cubicBezTo>
                    <a:cubicBezTo>
                      <a:pt x="1734622" y="92361"/>
                      <a:pt x="1750180" y="93497"/>
                      <a:pt x="1762331" y="101598"/>
                    </a:cubicBezTo>
                    <a:lnTo>
                      <a:pt x="1845458" y="157016"/>
                    </a:lnTo>
                    <a:lnTo>
                      <a:pt x="1887022" y="184725"/>
                    </a:lnTo>
                    <a:cubicBezTo>
                      <a:pt x="1913995" y="265642"/>
                      <a:pt x="1879773" y="191330"/>
                      <a:pt x="1942440" y="253998"/>
                    </a:cubicBezTo>
                    <a:cubicBezTo>
                      <a:pt x="1954214" y="265772"/>
                      <a:pt x="1958375" y="283788"/>
                      <a:pt x="1970149" y="295562"/>
                    </a:cubicBezTo>
                    <a:cubicBezTo>
                      <a:pt x="1981923" y="307336"/>
                      <a:pt x="1998921" y="312611"/>
                      <a:pt x="2011713" y="323271"/>
                    </a:cubicBezTo>
                    <a:cubicBezTo>
                      <a:pt x="2026765" y="335814"/>
                      <a:pt x="2039422" y="350980"/>
                      <a:pt x="2053277" y="364834"/>
                    </a:cubicBezTo>
                    <a:cubicBezTo>
                      <a:pt x="2064019" y="407802"/>
                      <a:pt x="2078644" y="460044"/>
                      <a:pt x="2080986" y="503380"/>
                    </a:cubicBezTo>
                    <a:cubicBezTo>
                      <a:pt x="2106864" y="982125"/>
                      <a:pt x="2048364" y="793451"/>
                      <a:pt x="2108695" y="974434"/>
                    </a:cubicBezTo>
                    <a:cubicBezTo>
                      <a:pt x="2113313" y="1006761"/>
                      <a:pt x="2129633" y="1039538"/>
                      <a:pt x="2122549" y="1071416"/>
                    </a:cubicBezTo>
                    <a:cubicBezTo>
                      <a:pt x="2118937" y="1087670"/>
                      <a:pt x="2093778" y="1088465"/>
                      <a:pt x="2080986" y="1099125"/>
                    </a:cubicBezTo>
                    <a:cubicBezTo>
                      <a:pt x="2065934" y="1111668"/>
                      <a:pt x="2053277" y="1126834"/>
                      <a:pt x="2039422" y="1140689"/>
                    </a:cubicBezTo>
                    <a:cubicBezTo>
                      <a:pt x="2031873" y="1163335"/>
                      <a:pt x="2020474" y="1209681"/>
                      <a:pt x="1997858" y="1223816"/>
                    </a:cubicBezTo>
                    <a:cubicBezTo>
                      <a:pt x="1973090" y="1239296"/>
                      <a:pt x="1942440" y="1242289"/>
                      <a:pt x="1914731" y="1251525"/>
                    </a:cubicBezTo>
                    <a:cubicBezTo>
                      <a:pt x="1914721" y="1251528"/>
                      <a:pt x="1831615" y="1279231"/>
                      <a:pt x="1831604" y="1279234"/>
                    </a:cubicBezTo>
                    <a:cubicBezTo>
                      <a:pt x="1762018" y="1296631"/>
                      <a:pt x="1794250" y="1287068"/>
                      <a:pt x="1734622" y="1306943"/>
                    </a:cubicBezTo>
                    <a:cubicBezTo>
                      <a:pt x="1633022" y="1302325"/>
                      <a:pt x="1531203" y="1301199"/>
                      <a:pt x="1429822" y="1293089"/>
                    </a:cubicBezTo>
                    <a:cubicBezTo>
                      <a:pt x="1415264" y="1291924"/>
                      <a:pt x="1402426" y="1282776"/>
                      <a:pt x="1388258" y="1279234"/>
                    </a:cubicBezTo>
                    <a:cubicBezTo>
                      <a:pt x="1365413" y="1273523"/>
                      <a:pt x="1341973" y="1270488"/>
                      <a:pt x="1318986" y="1265380"/>
                    </a:cubicBezTo>
                    <a:cubicBezTo>
                      <a:pt x="1201398" y="1239249"/>
                      <a:pt x="1334705" y="1261687"/>
                      <a:pt x="1166586" y="1237671"/>
                    </a:cubicBezTo>
                    <a:cubicBezTo>
                      <a:pt x="1138877" y="1228435"/>
                      <a:pt x="1112099" y="1215690"/>
                      <a:pt x="1083458" y="1209962"/>
                    </a:cubicBezTo>
                    <a:cubicBezTo>
                      <a:pt x="1057108" y="1204692"/>
                      <a:pt x="1001024" y="1196453"/>
                      <a:pt x="972622" y="1182252"/>
                    </a:cubicBezTo>
                    <a:cubicBezTo>
                      <a:pt x="957729" y="1174805"/>
                      <a:pt x="945951" y="1161990"/>
                      <a:pt x="931058" y="1154543"/>
                    </a:cubicBezTo>
                    <a:cubicBezTo>
                      <a:pt x="870757" y="1124393"/>
                      <a:pt x="901347" y="1161030"/>
                      <a:pt x="834077" y="1112980"/>
                    </a:cubicBezTo>
                    <a:cubicBezTo>
                      <a:pt x="818133" y="1101592"/>
                      <a:pt x="807979" y="1083445"/>
                      <a:pt x="792513" y="1071416"/>
                    </a:cubicBezTo>
                    <a:cubicBezTo>
                      <a:pt x="766226" y="1050970"/>
                      <a:pt x="737095" y="1034471"/>
                      <a:pt x="709386" y="1015998"/>
                    </a:cubicBezTo>
                    <a:cubicBezTo>
                      <a:pt x="695531" y="1006762"/>
                      <a:pt x="683619" y="993555"/>
                      <a:pt x="667822" y="988289"/>
                    </a:cubicBezTo>
                    <a:cubicBezTo>
                      <a:pt x="653967" y="983671"/>
                      <a:pt x="639320" y="980965"/>
                      <a:pt x="626258" y="974434"/>
                    </a:cubicBezTo>
                    <a:cubicBezTo>
                      <a:pt x="611365" y="966987"/>
                      <a:pt x="599911" y="953488"/>
                      <a:pt x="584695" y="946725"/>
                    </a:cubicBezTo>
                    <a:cubicBezTo>
                      <a:pt x="518829" y="917451"/>
                      <a:pt x="488146" y="916779"/>
                      <a:pt x="418440" y="905162"/>
                    </a:cubicBezTo>
                    <a:lnTo>
                      <a:pt x="335313" y="877452"/>
                    </a:lnTo>
                    <a:lnTo>
                      <a:pt x="293749" y="863598"/>
                    </a:lnTo>
                    <a:cubicBezTo>
                      <a:pt x="284513" y="849743"/>
                      <a:pt x="279042" y="832436"/>
                      <a:pt x="266040" y="822034"/>
                    </a:cubicBezTo>
                    <a:cubicBezTo>
                      <a:pt x="170402" y="745523"/>
                      <a:pt x="272087" y="870855"/>
                      <a:pt x="196767" y="780471"/>
                    </a:cubicBezTo>
                    <a:cubicBezTo>
                      <a:pt x="181985" y="762732"/>
                      <a:pt x="168446" y="743969"/>
                      <a:pt x="155204" y="725052"/>
                    </a:cubicBezTo>
                    <a:cubicBezTo>
                      <a:pt x="136107" y="697770"/>
                      <a:pt x="131379" y="652456"/>
                      <a:pt x="99786" y="641925"/>
                    </a:cubicBezTo>
                    <a:lnTo>
                      <a:pt x="58222" y="628071"/>
                    </a:lnTo>
                    <a:cubicBezTo>
                      <a:pt x="44367" y="609598"/>
                      <a:pt x="26985" y="593305"/>
                      <a:pt x="16658" y="572652"/>
                    </a:cubicBezTo>
                    <a:cubicBezTo>
                      <a:pt x="-20776" y="497784"/>
                      <a:pt x="16561" y="268130"/>
                      <a:pt x="16658" y="267852"/>
                    </a:cubicBezTo>
                    <a:cubicBezTo>
                      <a:pt x="26307" y="240284"/>
                      <a:pt x="72077" y="249379"/>
                      <a:pt x="99786" y="240143"/>
                    </a:cubicBezTo>
                    <a:lnTo>
                      <a:pt x="182913" y="212434"/>
                    </a:lnTo>
                    <a:cubicBezTo>
                      <a:pt x="196768" y="207816"/>
                      <a:pt x="210309" y="202122"/>
                      <a:pt x="224477" y="198580"/>
                    </a:cubicBezTo>
                    <a:cubicBezTo>
                      <a:pt x="242950" y="193962"/>
                      <a:pt x="261657" y="190197"/>
                      <a:pt x="279895" y="184725"/>
                    </a:cubicBezTo>
                    <a:cubicBezTo>
                      <a:pt x="307871" y="176332"/>
                      <a:pt x="363022" y="157016"/>
                      <a:pt x="363022" y="157016"/>
                    </a:cubicBezTo>
                    <a:cubicBezTo>
                      <a:pt x="820134" y="175301"/>
                      <a:pt x="907967" y="175489"/>
                      <a:pt x="1055749" y="157016"/>
                    </a:cubicBezTo>
                    <a:close/>
                  </a:path>
                </a:pathLst>
              </a:cu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7819659" y="2907268"/>
                    <a:ext cx="363881" cy="369332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9659" y="2907268"/>
                    <a:ext cx="363881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372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 rot="21398649">
              <a:off x="7058967" y="2955705"/>
              <a:ext cx="457200" cy="307777"/>
              <a:chOff x="7056634" y="2968864"/>
              <a:chExt cx="457200" cy="307777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7058967" y="3005272"/>
                <a:ext cx="394816" cy="231577"/>
              </a:xfrm>
              <a:custGeom>
                <a:avLst/>
                <a:gdLst>
                  <a:gd name="connsiteX0" fmla="*/ 0 w 304907"/>
                  <a:gd name="connsiteY0" fmla="*/ 0 h 110836"/>
                  <a:gd name="connsiteX1" fmla="*/ 41564 w 304907"/>
                  <a:gd name="connsiteY1" fmla="*/ 69273 h 110836"/>
                  <a:gd name="connsiteX2" fmla="*/ 83128 w 304907"/>
                  <a:gd name="connsiteY2" fmla="*/ 83127 h 110836"/>
                  <a:gd name="connsiteX3" fmla="*/ 249382 w 304907"/>
                  <a:gd name="connsiteY3" fmla="*/ 110836 h 110836"/>
                  <a:gd name="connsiteX4" fmla="*/ 304800 w 304907"/>
                  <a:gd name="connsiteY4" fmla="*/ 0 h 11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07" h="110836">
                    <a:moveTo>
                      <a:pt x="0" y="0"/>
                    </a:moveTo>
                    <a:cubicBezTo>
                      <a:pt x="13855" y="23091"/>
                      <a:pt x="22523" y="50232"/>
                      <a:pt x="41564" y="69273"/>
                    </a:cubicBezTo>
                    <a:cubicBezTo>
                      <a:pt x="51891" y="79600"/>
                      <a:pt x="69086" y="79115"/>
                      <a:pt x="83128" y="83127"/>
                    </a:cubicBezTo>
                    <a:cubicBezTo>
                      <a:pt x="154331" y="103471"/>
                      <a:pt x="159416" y="99591"/>
                      <a:pt x="249382" y="110836"/>
                    </a:cubicBezTo>
                    <a:cubicBezTo>
                      <a:pt x="309923" y="20024"/>
                      <a:pt x="304800" y="61011"/>
                      <a:pt x="304800" y="0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7056634" y="2968864"/>
                    <a:ext cx="457200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𝑑𝑆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6634" y="2968864"/>
                    <a:ext cx="457200" cy="307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786" r="-5063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7086600" y="2514600"/>
              <a:ext cx="493662" cy="372796"/>
              <a:chOff x="6730312" y="1147183"/>
              <a:chExt cx="493662" cy="372796"/>
            </a:xfrm>
          </p:grpSpPr>
          <p:sp>
            <p:nvSpPr>
              <p:cNvPr id="12" name="Arc 11"/>
              <p:cNvSpPr/>
              <p:nvPr/>
            </p:nvSpPr>
            <p:spPr>
              <a:xfrm rot="512995">
                <a:off x="6730312" y="1147183"/>
                <a:ext cx="493662" cy="369332"/>
              </a:xfrm>
              <a:prstGeom prst="arc">
                <a:avLst>
                  <a:gd name="adj1" fmla="val 13773309"/>
                  <a:gd name="adj2" fmla="val 2035790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823437" y="1150647"/>
                    <a:ext cx="3741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3437" y="1150647"/>
                    <a:ext cx="37414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333" r="-20968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6781800" y="1981200"/>
              <a:ext cx="1409109" cy="1600200"/>
              <a:chOff x="6754167" y="4495800"/>
              <a:chExt cx="1409109" cy="16002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6754167" y="4495800"/>
                <a:ext cx="1280207" cy="16002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7772400" y="4572000"/>
                    <a:ext cx="39087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2400" y="4572000"/>
                    <a:ext cx="390876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333" r="-20313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6934200" y="1676400"/>
              <a:ext cx="927177" cy="1331849"/>
              <a:chOff x="6019800" y="1676400"/>
              <a:chExt cx="927177" cy="133184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6324600" y="1865249"/>
                <a:ext cx="0" cy="11430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6019800" y="1676400"/>
                    <a:ext cx="92717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𝑑𝑆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এর দিক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9800" y="1676400"/>
                    <a:ext cx="927177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000" r="-5921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TextBox 20"/>
          <p:cNvSpPr txBox="1"/>
          <p:nvPr/>
        </p:nvSpPr>
        <p:spPr>
          <a:xfrm>
            <a:off x="119643" y="2971800"/>
            <a:ext cx="53667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2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কোন ধরণের রাশি? এর একক কি? 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643" y="4174588"/>
            <a:ext cx="666215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গসীয়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চার্জের চারিদিকে কল্পিত বদ্ধ তলকে গসীয় তল বলে।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419101" y="177225"/>
            <a:ext cx="32384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গসের সূত্র বা উপপাদ্যঃ</a:t>
            </a:r>
            <a:endParaRPr lang="bn-IN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8243" y="2565973"/>
                <a:ext cx="4680957" cy="269182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ব্যাখ্যাঃ</a:t>
                </a:r>
              </a:p>
              <a:p>
                <a:r>
                  <a:rPr lang="bn-IN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𝑆</m:t>
                    </m:r>
                  </m:oMath>
                </a14:m>
                <a:r>
                  <a:rPr lang="bn-IN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তলে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পরিমাণ চার্জ আছে। </a:t>
                </a:r>
                <a:endParaRPr lang="en-US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গসের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সূত্রানুসারে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bn-IN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এর</a:t>
                </a:r>
                <a:r>
                  <a:rPr lang="bn-IN" sz="2800" dirty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bn-IN" sz="2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bn-IN" sz="2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0" dirty="0" smtClean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         বা,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brk/>
                          </m:r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𝑆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bn-IN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IN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bn-IN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bn-IN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endParaRPr lang="bn-IN" sz="28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3" y="2565973"/>
                <a:ext cx="4680957" cy="2691827"/>
              </a:xfrm>
              <a:prstGeom prst="rect">
                <a:avLst/>
              </a:prstGeom>
              <a:blipFill rotWithShape="1">
                <a:blip r:embed="rId3"/>
                <a:stretch>
                  <a:fillRect l="-2332" t="-1570"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1000" y="1018178"/>
                <a:ext cx="6324599" cy="134402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sz="32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বদ্ধ</a:t>
                </a:r>
                <a:r>
                  <a:rPr lang="en-US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bn-IN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অতিক্রান্ত</a:t>
                </a:r>
                <a:r>
                  <a:rPr lang="en-US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ঐ তল দ্বারা বেষ্টিত মোট চার্জের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bn-IN" sz="320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bn-IN" sz="320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গুণ</a:t>
                </a:r>
                <a:r>
                  <a:rPr lang="bn-IN" sz="32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18178"/>
                <a:ext cx="6324599" cy="1344022"/>
              </a:xfrm>
              <a:prstGeom prst="rect">
                <a:avLst/>
              </a:prstGeom>
              <a:blipFill rotWithShape="1">
                <a:blip r:embed="rId4"/>
                <a:stretch>
                  <a:fillRect l="-2305" t="-4889" r="-28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096000" y="1676400"/>
            <a:ext cx="2715567" cy="2743200"/>
            <a:chOff x="6096000" y="1676400"/>
            <a:chExt cx="2715567" cy="2743200"/>
          </a:xfrm>
        </p:grpSpPr>
        <p:grpSp>
          <p:nvGrpSpPr>
            <p:cNvPr id="15" name="Group 14"/>
            <p:cNvGrpSpPr/>
            <p:nvPr/>
          </p:nvGrpSpPr>
          <p:grpSpPr>
            <a:xfrm>
              <a:off x="6096000" y="2779649"/>
              <a:ext cx="2715567" cy="1639951"/>
              <a:chOff x="5742633" y="1941449"/>
              <a:chExt cx="2715567" cy="1639951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" name="Freeform 1"/>
              <p:cNvSpPr/>
              <p:nvPr/>
            </p:nvSpPr>
            <p:spPr>
              <a:xfrm>
                <a:off x="5742633" y="1941449"/>
                <a:ext cx="2715567" cy="1639951"/>
              </a:xfrm>
              <a:custGeom>
                <a:avLst/>
                <a:gdLst>
                  <a:gd name="connsiteX0" fmla="*/ 1055749 w 2124306"/>
                  <a:gd name="connsiteY0" fmla="*/ 157016 h 1306943"/>
                  <a:gd name="connsiteX1" fmla="*/ 1249713 w 2124306"/>
                  <a:gd name="connsiteY1" fmla="*/ 46180 h 1306943"/>
                  <a:gd name="connsiteX2" fmla="*/ 1291277 w 2124306"/>
                  <a:gd name="connsiteY2" fmla="*/ 18471 h 1306943"/>
                  <a:gd name="connsiteX3" fmla="*/ 1554513 w 2124306"/>
                  <a:gd name="connsiteY3" fmla="*/ 18471 h 1306943"/>
                  <a:gd name="connsiteX4" fmla="*/ 1637640 w 2124306"/>
                  <a:gd name="connsiteY4" fmla="*/ 60034 h 1306943"/>
                  <a:gd name="connsiteX5" fmla="*/ 1720767 w 2124306"/>
                  <a:gd name="connsiteY5" fmla="*/ 87743 h 1306943"/>
                  <a:gd name="connsiteX6" fmla="*/ 1762331 w 2124306"/>
                  <a:gd name="connsiteY6" fmla="*/ 101598 h 1306943"/>
                  <a:gd name="connsiteX7" fmla="*/ 1845458 w 2124306"/>
                  <a:gd name="connsiteY7" fmla="*/ 157016 h 1306943"/>
                  <a:gd name="connsiteX8" fmla="*/ 1887022 w 2124306"/>
                  <a:gd name="connsiteY8" fmla="*/ 184725 h 1306943"/>
                  <a:gd name="connsiteX9" fmla="*/ 1942440 w 2124306"/>
                  <a:gd name="connsiteY9" fmla="*/ 253998 h 1306943"/>
                  <a:gd name="connsiteX10" fmla="*/ 1970149 w 2124306"/>
                  <a:gd name="connsiteY10" fmla="*/ 295562 h 1306943"/>
                  <a:gd name="connsiteX11" fmla="*/ 2011713 w 2124306"/>
                  <a:gd name="connsiteY11" fmla="*/ 323271 h 1306943"/>
                  <a:gd name="connsiteX12" fmla="*/ 2053277 w 2124306"/>
                  <a:gd name="connsiteY12" fmla="*/ 364834 h 1306943"/>
                  <a:gd name="connsiteX13" fmla="*/ 2080986 w 2124306"/>
                  <a:gd name="connsiteY13" fmla="*/ 503380 h 1306943"/>
                  <a:gd name="connsiteX14" fmla="*/ 2108695 w 2124306"/>
                  <a:gd name="connsiteY14" fmla="*/ 974434 h 1306943"/>
                  <a:gd name="connsiteX15" fmla="*/ 2122549 w 2124306"/>
                  <a:gd name="connsiteY15" fmla="*/ 1071416 h 1306943"/>
                  <a:gd name="connsiteX16" fmla="*/ 2080986 w 2124306"/>
                  <a:gd name="connsiteY16" fmla="*/ 1099125 h 1306943"/>
                  <a:gd name="connsiteX17" fmla="*/ 2039422 w 2124306"/>
                  <a:gd name="connsiteY17" fmla="*/ 1140689 h 1306943"/>
                  <a:gd name="connsiteX18" fmla="*/ 1997858 w 2124306"/>
                  <a:gd name="connsiteY18" fmla="*/ 1223816 h 1306943"/>
                  <a:gd name="connsiteX19" fmla="*/ 1914731 w 2124306"/>
                  <a:gd name="connsiteY19" fmla="*/ 1251525 h 1306943"/>
                  <a:gd name="connsiteX20" fmla="*/ 1831604 w 2124306"/>
                  <a:gd name="connsiteY20" fmla="*/ 1279234 h 1306943"/>
                  <a:gd name="connsiteX21" fmla="*/ 1734622 w 2124306"/>
                  <a:gd name="connsiteY21" fmla="*/ 1306943 h 1306943"/>
                  <a:gd name="connsiteX22" fmla="*/ 1429822 w 2124306"/>
                  <a:gd name="connsiteY22" fmla="*/ 1293089 h 1306943"/>
                  <a:gd name="connsiteX23" fmla="*/ 1388258 w 2124306"/>
                  <a:gd name="connsiteY23" fmla="*/ 1279234 h 1306943"/>
                  <a:gd name="connsiteX24" fmla="*/ 1318986 w 2124306"/>
                  <a:gd name="connsiteY24" fmla="*/ 1265380 h 1306943"/>
                  <a:gd name="connsiteX25" fmla="*/ 1166586 w 2124306"/>
                  <a:gd name="connsiteY25" fmla="*/ 1237671 h 1306943"/>
                  <a:gd name="connsiteX26" fmla="*/ 1083458 w 2124306"/>
                  <a:gd name="connsiteY26" fmla="*/ 1209962 h 1306943"/>
                  <a:gd name="connsiteX27" fmla="*/ 972622 w 2124306"/>
                  <a:gd name="connsiteY27" fmla="*/ 1182252 h 1306943"/>
                  <a:gd name="connsiteX28" fmla="*/ 931058 w 2124306"/>
                  <a:gd name="connsiteY28" fmla="*/ 1154543 h 1306943"/>
                  <a:gd name="connsiteX29" fmla="*/ 834077 w 2124306"/>
                  <a:gd name="connsiteY29" fmla="*/ 1112980 h 1306943"/>
                  <a:gd name="connsiteX30" fmla="*/ 792513 w 2124306"/>
                  <a:gd name="connsiteY30" fmla="*/ 1071416 h 1306943"/>
                  <a:gd name="connsiteX31" fmla="*/ 709386 w 2124306"/>
                  <a:gd name="connsiteY31" fmla="*/ 1015998 h 1306943"/>
                  <a:gd name="connsiteX32" fmla="*/ 667822 w 2124306"/>
                  <a:gd name="connsiteY32" fmla="*/ 988289 h 1306943"/>
                  <a:gd name="connsiteX33" fmla="*/ 626258 w 2124306"/>
                  <a:gd name="connsiteY33" fmla="*/ 974434 h 1306943"/>
                  <a:gd name="connsiteX34" fmla="*/ 584695 w 2124306"/>
                  <a:gd name="connsiteY34" fmla="*/ 946725 h 1306943"/>
                  <a:gd name="connsiteX35" fmla="*/ 418440 w 2124306"/>
                  <a:gd name="connsiteY35" fmla="*/ 905162 h 1306943"/>
                  <a:gd name="connsiteX36" fmla="*/ 335313 w 2124306"/>
                  <a:gd name="connsiteY36" fmla="*/ 877452 h 1306943"/>
                  <a:gd name="connsiteX37" fmla="*/ 293749 w 2124306"/>
                  <a:gd name="connsiteY37" fmla="*/ 863598 h 1306943"/>
                  <a:gd name="connsiteX38" fmla="*/ 266040 w 2124306"/>
                  <a:gd name="connsiteY38" fmla="*/ 822034 h 1306943"/>
                  <a:gd name="connsiteX39" fmla="*/ 196767 w 2124306"/>
                  <a:gd name="connsiteY39" fmla="*/ 780471 h 1306943"/>
                  <a:gd name="connsiteX40" fmla="*/ 155204 w 2124306"/>
                  <a:gd name="connsiteY40" fmla="*/ 725052 h 1306943"/>
                  <a:gd name="connsiteX41" fmla="*/ 99786 w 2124306"/>
                  <a:gd name="connsiteY41" fmla="*/ 641925 h 1306943"/>
                  <a:gd name="connsiteX42" fmla="*/ 58222 w 2124306"/>
                  <a:gd name="connsiteY42" fmla="*/ 628071 h 1306943"/>
                  <a:gd name="connsiteX43" fmla="*/ 16658 w 2124306"/>
                  <a:gd name="connsiteY43" fmla="*/ 572652 h 1306943"/>
                  <a:gd name="connsiteX44" fmla="*/ 16658 w 2124306"/>
                  <a:gd name="connsiteY44" fmla="*/ 267852 h 1306943"/>
                  <a:gd name="connsiteX45" fmla="*/ 99786 w 2124306"/>
                  <a:gd name="connsiteY45" fmla="*/ 240143 h 1306943"/>
                  <a:gd name="connsiteX46" fmla="*/ 182913 w 2124306"/>
                  <a:gd name="connsiteY46" fmla="*/ 212434 h 1306943"/>
                  <a:gd name="connsiteX47" fmla="*/ 224477 w 2124306"/>
                  <a:gd name="connsiteY47" fmla="*/ 198580 h 1306943"/>
                  <a:gd name="connsiteX48" fmla="*/ 279895 w 2124306"/>
                  <a:gd name="connsiteY48" fmla="*/ 184725 h 1306943"/>
                  <a:gd name="connsiteX49" fmla="*/ 363022 w 2124306"/>
                  <a:gd name="connsiteY49" fmla="*/ 157016 h 1306943"/>
                  <a:gd name="connsiteX50" fmla="*/ 1055749 w 2124306"/>
                  <a:gd name="connsiteY50" fmla="*/ 157016 h 130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24306" h="1306943">
                    <a:moveTo>
                      <a:pt x="1055749" y="157016"/>
                    </a:moveTo>
                    <a:cubicBezTo>
                      <a:pt x="1203531" y="138543"/>
                      <a:pt x="1151025" y="79074"/>
                      <a:pt x="1249713" y="46180"/>
                    </a:cubicBezTo>
                    <a:cubicBezTo>
                      <a:pt x="1263568" y="36944"/>
                      <a:pt x="1276384" y="25918"/>
                      <a:pt x="1291277" y="18471"/>
                    </a:cubicBezTo>
                    <a:cubicBezTo>
                      <a:pt x="1369953" y="-20867"/>
                      <a:pt x="1486184" y="14200"/>
                      <a:pt x="1554513" y="18471"/>
                    </a:cubicBezTo>
                    <a:cubicBezTo>
                      <a:pt x="1706084" y="68992"/>
                      <a:pt x="1476511" y="-11579"/>
                      <a:pt x="1637640" y="60034"/>
                    </a:cubicBezTo>
                    <a:cubicBezTo>
                      <a:pt x="1664330" y="71896"/>
                      <a:pt x="1693058" y="78507"/>
                      <a:pt x="1720767" y="87743"/>
                    </a:cubicBezTo>
                    <a:cubicBezTo>
                      <a:pt x="1734622" y="92361"/>
                      <a:pt x="1750180" y="93497"/>
                      <a:pt x="1762331" y="101598"/>
                    </a:cubicBezTo>
                    <a:lnTo>
                      <a:pt x="1845458" y="157016"/>
                    </a:lnTo>
                    <a:lnTo>
                      <a:pt x="1887022" y="184725"/>
                    </a:lnTo>
                    <a:cubicBezTo>
                      <a:pt x="1913995" y="265642"/>
                      <a:pt x="1879773" y="191330"/>
                      <a:pt x="1942440" y="253998"/>
                    </a:cubicBezTo>
                    <a:cubicBezTo>
                      <a:pt x="1954214" y="265772"/>
                      <a:pt x="1958375" y="283788"/>
                      <a:pt x="1970149" y="295562"/>
                    </a:cubicBezTo>
                    <a:cubicBezTo>
                      <a:pt x="1981923" y="307336"/>
                      <a:pt x="1998921" y="312611"/>
                      <a:pt x="2011713" y="323271"/>
                    </a:cubicBezTo>
                    <a:cubicBezTo>
                      <a:pt x="2026765" y="335814"/>
                      <a:pt x="2039422" y="350980"/>
                      <a:pt x="2053277" y="364834"/>
                    </a:cubicBezTo>
                    <a:cubicBezTo>
                      <a:pt x="2064019" y="407802"/>
                      <a:pt x="2078644" y="460044"/>
                      <a:pt x="2080986" y="503380"/>
                    </a:cubicBezTo>
                    <a:cubicBezTo>
                      <a:pt x="2106864" y="982125"/>
                      <a:pt x="2048364" y="793451"/>
                      <a:pt x="2108695" y="974434"/>
                    </a:cubicBezTo>
                    <a:cubicBezTo>
                      <a:pt x="2113313" y="1006761"/>
                      <a:pt x="2129633" y="1039538"/>
                      <a:pt x="2122549" y="1071416"/>
                    </a:cubicBezTo>
                    <a:cubicBezTo>
                      <a:pt x="2118937" y="1087670"/>
                      <a:pt x="2093778" y="1088465"/>
                      <a:pt x="2080986" y="1099125"/>
                    </a:cubicBezTo>
                    <a:cubicBezTo>
                      <a:pt x="2065934" y="1111668"/>
                      <a:pt x="2053277" y="1126834"/>
                      <a:pt x="2039422" y="1140689"/>
                    </a:cubicBezTo>
                    <a:cubicBezTo>
                      <a:pt x="2031873" y="1163335"/>
                      <a:pt x="2020474" y="1209681"/>
                      <a:pt x="1997858" y="1223816"/>
                    </a:cubicBezTo>
                    <a:cubicBezTo>
                      <a:pt x="1973090" y="1239296"/>
                      <a:pt x="1942440" y="1242289"/>
                      <a:pt x="1914731" y="1251525"/>
                    </a:cubicBezTo>
                    <a:cubicBezTo>
                      <a:pt x="1914721" y="1251528"/>
                      <a:pt x="1831615" y="1279231"/>
                      <a:pt x="1831604" y="1279234"/>
                    </a:cubicBezTo>
                    <a:cubicBezTo>
                      <a:pt x="1762018" y="1296631"/>
                      <a:pt x="1794250" y="1287068"/>
                      <a:pt x="1734622" y="1306943"/>
                    </a:cubicBezTo>
                    <a:cubicBezTo>
                      <a:pt x="1633022" y="1302325"/>
                      <a:pt x="1531203" y="1301199"/>
                      <a:pt x="1429822" y="1293089"/>
                    </a:cubicBezTo>
                    <a:cubicBezTo>
                      <a:pt x="1415264" y="1291924"/>
                      <a:pt x="1402426" y="1282776"/>
                      <a:pt x="1388258" y="1279234"/>
                    </a:cubicBezTo>
                    <a:cubicBezTo>
                      <a:pt x="1365413" y="1273523"/>
                      <a:pt x="1341973" y="1270488"/>
                      <a:pt x="1318986" y="1265380"/>
                    </a:cubicBezTo>
                    <a:cubicBezTo>
                      <a:pt x="1201398" y="1239249"/>
                      <a:pt x="1334705" y="1261687"/>
                      <a:pt x="1166586" y="1237671"/>
                    </a:cubicBezTo>
                    <a:cubicBezTo>
                      <a:pt x="1138877" y="1228435"/>
                      <a:pt x="1112099" y="1215690"/>
                      <a:pt x="1083458" y="1209962"/>
                    </a:cubicBezTo>
                    <a:cubicBezTo>
                      <a:pt x="1057108" y="1204692"/>
                      <a:pt x="1001024" y="1196453"/>
                      <a:pt x="972622" y="1182252"/>
                    </a:cubicBezTo>
                    <a:cubicBezTo>
                      <a:pt x="957729" y="1174805"/>
                      <a:pt x="945951" y="1161990"/>
                      <a:pt x="931058" y="1154543"/>
                    </a:cubicBezTo>
                    <a:cubicBezTo>
                      <a:pt x="870757" y="1124393"/>
                      <a:pt x="901347" y="1161030"/>
                      <a:pt x="834077" y="1112980"/>
                    </a:cubicBezTo>
                    <a:cubicBezTo>
                      <a:pt x="818133" y="1101592"/>
                      <a:pt x="807979" y="1083445"/>
                      <a:pt x="792513" y="1071416"/>
                    </a:cubicBezTo>
                    <a:cubicBezTo>
                      <a:pt x="766226" y="1050970"/>
                      <a:pt x="737095" y="1034471"/>
                      <a:pt x="709386" y="1015998"/>
                    </a:cubicBezTo>
                    <a:cubicBezTo>
                      <a:pt x="695531" y="1006762"/>
                      <a:pt x="683619" y="993555"/>
                      <a:pt x="667822" y="988289"/>
                    </a:cubicBezTo>
                    <a:cubicBezTo>
                      <a:pt x="653967" y="983671"/>
                      <a:pt x="639320" y="980965"/>
                      <a:pt x="626258" y="974434"/>
                    </a:cubicBezTo>
                    <a:cubicBezTo>
                      <a:pt x="611365" y="966987"/>
                      <a:pt x="599911" y="953488"/>
                      <a:pt x="584695" y="946725"/>
                    </a:cubicBezTo>
                    <a:cubicBezTo>
                      <a:pt x="518829" y="917451"/>
                      <a:pt x="488146" y="916779"/>
                      <a:pt x="418440" y="905162"/>
                    </a:cubicBezTo>
                    <a:lnTo>
                      <a:pt x="335313" y="877452"/>
                    </a:lnTo>
                    <a:lnTo>
                      <a:pt x="293749" y="863598"/>
                    </a:lnTo>
                    <a:cubicBezTo>
                      <a:pt x="284513" y="849743"/>
                      <a:pt x="279042" y="832436"/>
                      <a:pt x="266040" y="822034"/>
                    </a:cubicBezTo>
                    <a:cubicBezTo>
                      <a:pt x="170402" y="745523"/>
                      <a:pt x="272087" y="870855"/>
                      <a:pt x="196767" y="780471"/>
                    </a:cubicBezTo>
                    <a:cubicBezTo>
                      <a:pt x="181985" y="762732"/>
                      <a:pt x="168446" y="743969"/>
                      <a:pt x="155204" y="725052"/>
                    </a:cubicBezTo>
                    <a:cubicBezTo>
                      <a:pt x="136107" y="697770"/>
                      <a:pt x="131379" y="652456"/>
                      <a:pt x="99786" y="641925"/>
                    </a:cubicBezTo>
                    <a:lnTo>
                      <a:pt x="58222" y="628071"/>
                    </a:lnTo>
                    <a:cubicBezTo>
                      <a:pt x="44367" y="609598"/>
                      <a:pt x="26985" y="593305"/>
                      <a:pt x="16658" y="572652"/>
                    </a:cubicBezTo>
                    <a:cubicBezTo>
                      <a:pt x="-20776" y="497784"/>
                      <a:pt x="16561" y="268130"/>
                      <a:pt x="16658" y="267852"/>
                    </a:cubicBezTo>
                    <a:cubicBezTo>
                      <a:pt x="26307" y="240284"/>
                      <a:pt x="72077" y="249379"/>
                      <a:pt x="99786" y="240143"/>
                    </a:cubicBezTo>
                    <a:lnTo>
                      <a:pt x="182913" y="212434"/>
                    </a:lnTo>
                    <a:cubicBezTo>
                      <a:pt x="196768" y="207816"/>
                      <a:pt x="210309" y="202122"/>
                      <a:pt x="224477" y="198580"/>
                    </a:cubicBezTo>
                    <a:cubicBezTo>
                      <a:pt x="242950" y="193962"/>
                      <a:pt x="261657" y="190197"/>
                      <a:pt x="279895" y="184725"/>
                    </a:cubicBezTo>
                    <a:cubicBezTo>
                      <a:pt x="307871" y="176332"/>
                      <a:pt x="363022" y="157016"/>
                      <a:pt x="363022" y="157016"/>
                    </a:cubicBezTo>
                    <a:cubicBezTo>
                      <a:pt x="820134" y="175301"/>
                      <a:pt x="907967" y="175489"/>
                      <a:pt x="1055749" y="157016"/>
                    </a:cubicBezTo>
                    <a:close/>
                  </a:path>
                </a:pathLst>
              </a:cu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7819659" y="2907268"/>
                    <a:ext cx="363881" cy="369332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9659" y="2907268"/>
                    <a:ext cx="363881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372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 rot="21398649">
              <a:off x="7058967" y="2955705"/>
              <a:ext cx="457200" cy="307777"/>
              <a:chOff x="7056634" y="2968864"/>
              <a:chExt cx="457200" cy="307777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7058967" y="3005272"/>
                <a:ext cx="394816" cy="231577"/>
              </a:xfrm>
              <a:custGeom>
                <a:avLst/>
                <a:gdLst>
                  <a:gd name="connsiteX0" fmla="*/ 0 w 304907"/>
                  <a:gd name="connsiteY0" fmla="*/ 0 h 110836"/>
                  <a:gd name="connsiteX1" fmla="*/ 41564 w 304907"/>
                  <a:gd name="connsiteY1" fmla="*/ 69273 h 110836"/>
                  <a:gd name="connsiteX2" fmla="*/ 83128 w 304907"/>
                  <a:gd name="connsiteY2" fmla="*/ 83127 h 110836"/>
                  <a:gd name="connsiteX3" fmla="*/ 249382 w 304907"/>
                  <a:gd name="connsiteY3" fmla="*/ 110836 h 110836"/>
                  <a:gd name="connsiteX4" fmla="*/ 304800 w 304907"/>
                  <a:gd name="connsiteY4" fmla="*/ 0 h 11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07" h="110836">
                    <a:moveTo>
                      <a:pt x="0" y="0"/>
                    </a:moveTo>
                    <a:cubicBezTo>
                      <a:pt x="13855" y="23091"/>
                      <a:pt x="22523" y="50232"/>
                      <a:pt x="41564" y="69273"/>
                    </a:cubicBezTo>
                    <a:cubicBezTo>
                      <a:pt x="51891" y="79600"/>
                      <a:pt x="69086" y="79115"/>
                      <a:pt x="83128" y="83127"/>
                    </a:cubicBezTo>
                    <a:cubicBezTo>
                      <a:pt x="154331" y="103471"/>
                      <a:pt x="159416" y="99591"/>
                      <a:pt x="249382" y="110836"/>
                    </a:cubicBezTo>
                    <a:cubicBezTo>
                      <a:pt x="309923" y="20024"/>
                      <a:pt x="304800" y="61011"/>
                      <a:pt x="304800" y="0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7056634" y="2968864"/>
                    <a:ext cx="457200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𝑑𝑆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6634" y="2968864"/>
                    <a:ext cx="457200" cy="3077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786" r="-5063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7086600" y="2514600"/>
              <a:ext cx="493662" cy="372796"/>
              <a:chOff x="6730312" y="1147183"/>
              <a:chExt cx="493662" cy="372796"/>
            </a:xfrm>
          </p:grpSpPr>
          <p:sp>
            <p:nvSpPr>
              <p:cNvPr id="12" name="Arc 11"/>
              <p:cNvSpPr/>
              <p:nvPr/>
            </p:nvSpPr>
            <p:spPr>
              <a:xfrm rot="512995">
                <a:off x="6730312" y="1147183"/>
                <a:ext cx="493662" cy="369332"/>
              </a:xfrm>
              <a:prstGeom prst="arc">
                <a:avLst>
                  <a:gd name="adj1" fmla="val 13773309"/>
                  <a:gd name="adj2" fmla="val 2035790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823437" y="1150647"/>
                    <a:ext cx="3741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3437" y="1150647"/>
                    <a:ext cx="374140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333" r="-20968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6781800" y="1981200"/>
              <a:ext cx="1409109" cy="1600200"/>
              <a:chOff x="6754167" y="4495800"/>
              <a:chExt cx="1409109" cy="16002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6754167" y="4495800"/>
                <a:ext cx="1280207" cy="16002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7772400" y="4572000"/>
                    <a:ext cx="39087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2400" y="4572000"/>
                    <a:ext cx="390876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333" r="-20313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6934200" y="1676400"/>
              <a:ext cx="927177" cy="1331849"/>
              <a:chOff x="6019800" y="1676400"/>
              <a:chExt cx="927177" cy="133184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6324600" y="1865249"/>
                <a:ext cx="0" cy="11430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6019800" y="1676400"/>
                    <a:ext cx="92717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𝑑𝑆</m:t>
                        </m:r>
                      </m:oMath>
                    </a14:m>
                    <a:r>
                      <a:rPr lang="bn-IN" sz="1400" dirty="0" smtClean="0"/>
                      <a:t> </a:t>
                    </a:r>
                    <a:r>
                      <a:rPr lang="bn-IN" sz="1400" dirty="0" smtClean="0">
                        <a:latin typeface="NikoshBAN" pitchFamily="2" charset="0"/>
                        <a:cs typeface="NikoshBAN" pitchFamily="2" charset="0"/>
                      </a:rPr>
                      <a:t>এর দিক </a:t>
                    </a:r>
                    <a:endParaRPr lang="en-US" sz="1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9800" y="1676400"/>
                    <a:ext cx="927177" cy="30777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000" r="-5921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305800" y="2971800"/>
                <a:ext cx="471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66FF"/>
                          </a:solidFill>
                          <a:latin typeface="Cambria Math"/>
                          <a:cs typeface="NikoshBAN" pitchFamily="2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971800"/>
                <a:ext cx="471283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588" r="-33766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0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6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599" y="381000"/>
            <a:ext cx="2053641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1915" y="2489200"/>
            <a:ext cx="4187885" cy="55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এর একক কি?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1915" y="3276600"/>
            <a:ext cx="4187885" cy="55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গসের সূত্র বিবৃতি ও ব্যাখ্যা কর।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8029</TotalTime>
  <Words>1419</Words>
  <Application>Microsoft Office PowerPoint</Application>
  <PresentationFormat>On-screen Show (4:3)</PresentationFormat>
  <Paragraphs>197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858</cp:revision>
  <dcterms:created xsi:type="dcterms:W3CDTF">2006-08-16T00:00:00Z</dcterms:created>
  <dcterms:modified xsi:type="dcterms:W3CDTF">2021-04-25T05:36:49Z</dcterms:modified>
</cp:coreProperties>
</file>