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9"/>
  </p:notesMasterIdLst>
  <p:sldIdLst>
    <p:sldId id="256" r:id="rId2"/>
    <p:sldId id="260" r:id="rId3"/>
    <p:sldId id="261" r:id="rId4"/>
    <p:sldId id="268" r:id="rId5"/>
    <p:sldId id="257" r:id="rId6"/>
    <p:sldId id="258" r:id="rId7"/>
    <p:sldId id="259" r:id="rId8"/>
    <p:sldId id="262" r:id="rId9"/>
    <p:sldId id="264"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63" r:id="rId24"/>
    <p:sldId id="281" r:id="rId25"/>
    <p:sldId id="282" r:id="rId26"/>
    <p:sldId id="280"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DDF94-942C-492B-B0F9-FA41890FDE03}" type="datetimeFigureOut">
              <a:rPr lang="en-US" smtClean="0"/>
              <a:t>5/1/2021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CCB4FD-AA80-460A-82FD-925B517BED43}" type="slidenum">
              <a:rPr lang="en-US" smtClean="0"/>
              <a:t>‹#›</a:t>
            </a:fld>
            <a:endParaRPr lang="en-US"/>
          </a:p>
        </p:txBody>
      </p:sp>
    </p:spTree>
    <p:extLst>
      <p:ext uri="{BB962C8B-B14F-4D97-AF65-F5344CB8AC3E}">
        <p14:creationId xmlns:p14="http://schemas.microsoft.com/office/powerpoint/2010/main" val="399609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CCB4FD-AA80-460A-82FD-925B517BED43}" type="slidenum">
              <a:rPr lang="en-US" smtClean="0"/>
              <a:t>2</a:t>
            </a:fld>
            <a:endParaRPr lang="en-US"/>
          </a:p>
        </p:txBody>
      </p:sp>
    </p:spTree>
    <p:extLst>
      <p:ext uri="{BB962C8B-B14F-4D97-AF65-F5344CB8AC3E}">
        <p14:creationId xmlns:p14="http://schemas.microsoft.com/office/powerpoint/2010/main" val="252286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D9F4F8-0D7B-4016-BC97-D8DA91E806EA}"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FB8E-6BBA-48AC-86C7-E0AC1012CCEB}" type="slidenum">
              <a:rPr lang="en-US" smtClean="0"/>
              <a:t>‹#›</a:t>
            </a:fld>
            <a:endParaRPr lang="en-US"/>
          </a:p>
        </p:txBody>
      </p:sp>
    </p:spTree>
    <p:extLst>
      <p:ext uri="{BB962C8B-B14F-4D97-AF65-F5344CB8AC3E}">
        <p14:creationId xmlns:p14="http://schemas.microsoft.com/office/powerpoint/2010/main" val="383890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9F4F8-0D7B-4016-BC97-D8DA91E806EA}"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FB8E-6BBA-48AC-86C7-E0AC1012CCEB}" type="slidenum">
              <a:rPr lang="en-US" smtClean="0"/>
              <a:t>‹#›</a:t>
            </a:fld>
            <a:endParaRPr lang="en-US"/>
          </a:p>
        </p:txBody>
      </p:sp>
    </p:spTree>
    <p:extLst>
      <p:ext uri="{BB962C8B-B14F-4D97-AF65-F5344CB8AC3E}">
        <p14:creationId xmlns:p14="http://schemas.microsoft.com/office/powerpoint/2010/main" val="354283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9F4F8-0D7B-4016-BC97-D8DA91E806EA}"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FB8E-6BBA-48AC-86C7-E0AC1012CCE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35108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9F4F8-0D7B-4016-BC97-D8DA91E806EA}"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FB8E-6BBA-48AC-86C7-E0AC1012CCEB}" type="slidenum">
              <a:rPr lang="en-US" smtClean="0"/>
              <a:t>‹#›</a:t>
            </a:fld>
            <a:endParaRPr lang="en-US"/>
          </a:p>
        </p:txBody>
      </p:sp>
    </p:spTree>
    <p:extLst>
      <p:ext uri="{BB962C8B-B14F-4D97-AF65-F5344CB8AC3E}">
        <p14:creationId xmlns:p14="http://schemas.microsoft.com/office/powerpoint/2010/main" val="84508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9F4F8-0D7B-4016-BC97-D8DA91E806EA}"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FB8E-6BBA-48AC-86C7-E0AC1012CCE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3797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9F4F8-0D7B-4016-BC97-D8DA91E806EA}"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FB8E-6BBA-48AC-86C7-E0AC1012CCEB}" type="slidenum">
              <a:rPr lang="en-US" smtClean="0"/>
              <a:t>‹#›</a:t>
            </a:fld>
            <a:endParaRPr lang="en-US"/>
          </a:p>
        </p:txBody>
      </p:sp>
    </p:spTree>
    <p:extLst>
      <p:ext uri="{BB962C8B-B14F-4D97-AF65-F5344CB8AC3E}">
        <p14:creationId xmlns:p14="http://schemas.microsoft.com/office/powerpoint/2010/main" val="1582426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D9F4F8-0D7B-4016-BC97-D8DA91E806EA}"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FB8E-6BBA-48AC-86C7-E0AC1012CCEB}" type="slidenum">
              <a:rPr lang="en-US" smtClean="0"/>
              <a:t>‹#›</a:t>
            </a:fld>
            <a:endParaRPr lang="en-US"/>
          </a:p>
        </p:txBody>
      </p:sp>
    </p:spTree>
    <p:extLst>
      <p:ext uri="{BB962C8B-B14F-4D97-AF65-F5344CB8AC3E}">
        <p14:creationId xmlns:p14="http://schemas.microsoft.com/office/powerpoint/2010/main" val="88153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D9F4F8-0D7B-4016-BC97-D8DA91E806EA}"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FB8E-6BBA-48AC-86C7-E0AC1012CCEB}" type="slidenum">
              <a:rPr lang="en-US" smtClean="0"/>
              <a:t>‹#›</a:t>
            </a:fld>
            <a:endParaRPr lang="en-US"/>
          </a:p>
        </p:txBody>
      </p:sp>
    </p:spTree>
    <p:extLst>
      <p:ext uri="{BB962C8B-B14F-4D97-AF65-F5344CB8AC3E}">
        <p14:creationId xmlns:p14="http://schemas.microsoft.com/office/powerpoint/2010/main" val="22697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D9F4F8-0D7B-4016-BC97-D8DA91E806EA}"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FB8E-6BBA-48AC-86C7-E0AC1012CCEB}" type="slidenum">
              <a:rPr lang="en-US" smtClean="0"/>
              <a:t>‹#›</a:t>
            </a:fld>
            <a:endParaRPr lang="en-US"/>
          </a:p>
        </p:txBody>
      </p:sp>
    </p:spTree>
    <p:extLst>
      <p:ext uri="{BB962C8B-B14F-4D97-AF65-F5344CB8AC3E}">
        <p14:creationId xmlns:p14="http://schemas.microsoft.com/office/powerpoint/2010/main" val="138486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9F4F8-0D7B-4016-BC97-D8DA91E806EA}" type="datetimeFigureOut">
              <a:rPr lang="en-US" smtClean="0"/>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FB8E-6BBA-48AC-86C7-E0AC1012CCEB}" type="slidenum">
              <a:rPr lang="en-US" smtClean="0"/>
              <a:t>‹#›</a:t>
            </a:fld>
            <a:endParaRPr lang="en-US"/>
          </a:p>
        </p:txBody>
      </p:sp>
    </p:spTree>
    <p:extLst>
      <p:ext uri="{BB962C8B-B14F-4D97-AF65-F5344CB8AC3E}">
        <p14:creationId xmlns:p14="http://schemas.microsoft.com/office/powerpoint/2010/main" val="8810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D9F4F8-0D7B-4016-BC97-D8DA91E806EA}" type="datetimeFigureOut">
              <a:rPr lang="en-US" smtClean="0"/>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7FB8E-6BBA-48AC-86C7-E0AC1012CCEB}" type="slidenum">
              <a:rPr lang="en-US" smtClean="0"/>
              <a:t>‹#›</a:t>
            </a:fld>
            <a:endParaRPr lang="en-US"/>
          </a:p>
        </p:txBody>
      </p:sp>
    </p:spTree>
    <p:extLst>
      <p:ext uri="{BB962C8B-B14F-4D97-AF65-F5344CB8AC3E}">
        <p14:creationId xmlns:p14="http://schemas.microsoft.com/office/powerpoint/2010/main" val="283872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D9F4F8-0D7B-4016-BC97-D8DA91E806EA}" type="datetimeFigureOut">
              <a:rPr lang="en-US" smtClean="0"/>
              <a:t>5/1/2021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7FB8E-6BBA-48AC-86C7-E0AC1012CCEB}" type="slidenum">
              <a:rPr lang="en-US" smtClean="0"/>
              <a:t>‹#›</a:t>
            </a:fld>
            <a:endParaRPr lang="en-US"/>
          </a:p>
        </p:txBody>
      </p:sp>
    </p:spTree>
    <p:extLst>
      <p:ext uri="{BB962C8B-B14F-4D97-AF65-F5344CB8AC3E}">
        <p14:creationId xmlns:p14="http://schemas.microsoft.com/office/powerpoint/2010/main" val="114240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D9F4F8-0D7B-4016-BC97-D8DA91E806EA}" type="datetimeFigureOut">
              <a:rPr lang="en-US" smtClean="0"/>
              <a:t>5/1/2021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7FB8E-6BBA-48AC-86C7-E0AC1012CCEB}" type="slidenum">
              <a:rPr lang="en-US" smtClean="0"/>
              <a:t>‹#›</a:t>
            </a:fld>
            <a:endParaRPr lang="en-US"/>
          </a:p>
        </p:txBody>
      </p:sp>
    </p:spTree>
    <p:extLst>
      <p:ext uri="{BB962C8B-B14F-4D97-AF65-F5344CB8AC3E}">
        <p14:creationId xmlns:p14="http://schemas.microsoft.com/office/powerpoint/2010/main" val="381862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9F4F8-0D7B-4016-BC97-D8DA91E806EA}" type="datetimeFigureOut">
              <a:rPr lang="en-US" smtClean="0"/>
              <a:t>5/1/2021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67FB8E-6BBA-48AC-86C7-E0AC1012CCEB}" type="slidenum">
              <a:rPr lang="en-US" smtClean="0"/>
              <a:t>‹#›</a:t>
            </a:fld>
            <a:endParaRPr lang="en-US"/>
          </a:p>
        </p:txBody>
      </p:sp>
    </p:spTree>
    <p:extLst>
      <p:ext uri="{BB962C8B-B14F-4D97-AF65-F5344CB8AC3E}">
        <p14:creationId xmlns:p14="http://schemas.microsoft.com/office/powerpoint/2010/main" val="369633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9F4F8-0D7B-4016-BC97-D8DA91E806EA}" type="datetimeFigureOut">
              <a:rPr lang="en-US" smtClean="0"/>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7FB8E-6BBA-48AC-86C7-E0AC1012CCEB}" type="slidenum">
              <a:rPr lang="en-US" smtClean="0"/>
              <a:t>‹#›</a:t>
            </a:fld>
            <a:endParaRPr lang="en-US"/>
          </a:p>
        </p:txBody>
      </p:sp>
    </p:spTree>
    <p:extLst>
      <p:ext uri="{BB962C8B-B14F-4D97-AF65-F5344CB8AC3E}">
        <p14:creationId xmlns:p14="http://schemas.microsoft.com/office/powerpoint/2010/main" val="6955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9F4F8-0D7B-4016-BC97-D8DA91E806EA}" type="datetimeFigureOut">
              <a:rPr lang="en-US" smtClean="0"/>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7FB8E-6BBA-48AC-86C7-E0AC1012CCEB}" type="slidenum">
              <a:rPr lang="en-US" smtClean="0"/>
              <a:t>‹#›</a:t>
            </a:fld>
            <a:endParaRPr lang="en-US"/>
          </a:p>
        </p:txBody>
      </p:sp>
    </p:spTree>
    <p:extLst>
      <p:ext uri="{BB962C8B-B14F-4D97-AF65-F5344CB8AC3E}">
        <p14:creationId xmlns:p14="http://schemas.microsoft.com/office/powerpoint/2010/main" val="132735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D9F4F8-0D7B-4016-BC97-D8DA91E806EA}" type="datetimeFigureOut">
              <a:rPr lang="en-US" smtClean="0"/>
              <a:t>5/1/2021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67FB8E-6BBA-48AC-86C7-E0AC1012CCEB}" type="slidenum">
              <a:rPr lang="en-US" smtClean="0"/>
              <a:t>‹#›</a:t>
            </a:fld>
            <a:endParaRPr lang="en-US"/>
          </a:p>
        </p:txBody>
      </p:sp>
    </p:spTree>
    <p:extLst>
      <p:ext uri="{BB962C8B-B14F-4D97-AF65-F5344CB8AC3E}">
        <p14:creationId xmlns:p14="http://schemas.microsoft.com/office/powerpoint/2010/main" val="40865592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p:nvSpPr>
        <p:spPr>
          <a:xfrm>
            <a:off x="423080" y="1801504"/>
            <a:ext cx="10754436" cy="2554545"/>
          </a:xfrm>
          <a:prstGeom prst="rect">
            <a:avLst/>
          </a:prstGeom>
          <a:noFill/>
        </p:spPr>
        <p:txBody>
          <a:bodyPr wrap="square" lIns="91440" tIns="45720" rIns="91440" bIns="45720">
            <a:spAutoFit/>
          </a:bodyPr>
          <a:lstStyle/>
          <a:p>
            <a:pPr algn="ctr"/>
            <a:r>
              <a:rPr lang="bn-IN"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আজকের অনলাইন ক্লাসে সবাইকে স্বাগতম </a:t>
            </a:r>
            <a:endPar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46183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420238" y="456872"/>
            <a:ext cx="10890913" cy="769441"/>
          </a:xfrm>
          <a:prstGeom prst="rect">
            <a:avLst/>
          </a:prstGeom>
          <a:noFill/>
        </p:spPr>
        <p:txBody>
          <a:bodyPr wrap="square" rtlCol="0">
            <a:spAutoFit/>
          </a:bodyPr>
          <a:lstStyle/>
          <a:p>
            <a:pPr algn="ctr"/>
            <a:r>
              <a:rPr lang="en-US" sz="4400" dirty="0" err="1" smtClean="0">
                <a:solidFill>
                  <a:srgbClr val="00B0F0"/>
                </a:solidFill>
                <a:latin typeface="NikoshBAN" panose="02000000000000000000" pitchFamily="2" charset="0"/>
                <a:cs typeface="NikoshBAN" panose="02000000000000000000" pitchFamily="2" charset="0"/>
              </a:rPr>
              <a:t>তথ্য</a:t>
            </a:r>
            <a:r>
              <a:rPr lang="en-US" sz="4400" dirty="0" smtClean="0">
                <a:solidFill>
                  <a:srgbClr val="00B0F0"/>
                </a:solidFill>
                <a:latin typeface="NikoshBAN" panose="02000000000000000000" pitchFamily="2" charset="0"/>
                <a:cs typeface="NikoshBAN" panose="02000000000000000000" pitchFamily="2" charset="0"/>
              </a:rPr>
              <a:t> ও </a:t>
            </a:r>
            <a:r>
              <a:rPr lang="en-US" sz="4400" dirty="0" err="1" smtClean="0">
                <a:solidFill>
                  <a:srgbClr val="00B0F0"/>
                </a:solidFill>
                <a:latin typeface="NikoshBAN" panose="02000000000000000000" pitchFamily="2" charset="0"/>
                <a:cs typeface="NikoshBAN" panose="02000000000000000000" pitchFamily="2" charset="0"/>
              </a:rPr>
              <a:t>যোগাযোগ</a:t>
            </a:r>
            <a:r>
              <a:rPr lang="en-US" sz="4400" dirty="0" smtClean="0">
                <a:solidFill>
                  <a:srgbClr val="00B0F0"/>
                </a:solidFill>
                <a:latin typeface="NikoshBAN" panose="02000000000000000000" pitchFamily="2" charset="0"/>
                <a:cs typeface="NikoshBAN" panose="02000000000000000000" pitchFamily="2" charset="0"/>
              </a:rPr>
              <a:t> </a:t>
            </a:r>
            <a:r>
              <a:rPr lang="en-US" sz="4400" dirty="0" err="1" smtClean="0">
                <a:solidFill>
                  <a:srgbClr val="00B0F0"/>
                </a:solidFill>
                <a:latin typeface="NikoshBAN" panose="02000000000000000000" pitchFamily="2" charset="0"/>
                <a:cs typeface="NikoshBAN" panose="02000000000000000000" pitchFamily="2" charset="0"/>
              </a:rPr>
              <a:t>প্রযুক্তির</a:t>
            </a:r>
            <a:r>
              <a:rPr lang="en-US" sz="4400" dirty="0" smtClean="0">
                <a:solidFill>
                  <a:srgbClr val="00B0F0"/>
                </a:solidFill>
                <a:latin typeface="NikoshBAN" panose="02000000000000000000" pitchFamily="2" charset="0"/>
                <a:cs typeface="NikoshBAN" panose="02000000000000000000" pitchFamily="2" charset="0"/>
              </a:rPr>
              <a:t> </a:t>
            </a:r>
            <a:r>
              <a:rPr lang="en-US" sz="4400" dirty="0" err="1" smtClean="0">
                <a:solidFill>
                  <a:srgbClr val="00B0F0"/>
                </a:solidFill>
                <a:latin typeface="NikoshBAN" panose="02000000000000000000" pitchFamily="2" charset="0"/>
                <a:cs typeface="NikoshBAN" panose="02000000000000000000" pitchFamily="2" charset="0"/>
              </a:rPr>
              <a:t>বিকাশে</a:t>
            </a:r>
            <a:r>
              <a:rPr lang="en-US" sz="4400" dirty="0" smtClean="0">
                <a:solidFill>
                  <a:srgbClr val="00B0F0"/>
                </a:solidFill>
                <a:latin typeface="NikoshBAN" panose="02000000000000000000" pitchFamily="2" charset="0"/>
                <a:cs typeface="NikoshBAN" panose="02000000000000000000" pitchFamily="2" charset="0"/>
              </a:rPr>
              <a:t> </a:t>
            </a:r>
            <a:r>
              <a:rPr lang="en-US" sz="4400" dirty="0" err="1" smtClean="0">
                <a:solidFill>
                  <a:srgbClr val="00B0F0"/>
                </a:solidFill>
                <a:latin typeface="NikoshBAN" panose="02000000000000000000" pitchFamily="2" charset="0"/>
                <a:cs typeface="NikoshBAN" panose="02000000000000000000" pitchFamily="2" charset="0"/>
              </a:rPr>
              <a:t>উল্লেখযোগ্য</a:t>
            </a:r>
            <a:r>
              <a:rPr lang="en-US" sz="4400" dirty="0" smtClean="0">
                <a:solidFill>
                  <a:srgbClr val="00B0F0"/>
                </a:solidFill>
                <a:latin typeface="NikoshBAN" panose="02000000000000000000" pitchFamily="2" charset="0"/>
                <a:cs typeface="NikoshBAN" panose="02000000000000000000" pitchFamily="2" charset="0"/>
              </a:rPr>
              <a:t> </a:t>
            </a:r>
            <a:r>
              <a:rPr lang="en-US" sz="4400" dirty="0" err="1" smtClean="0">
                <a:solidFill>
                  <a:srgbClr val="00B0F0"/>
                </a:solidFill>
                <a:latin typeface="NikoshBAN" panose="02000000000000000000" pitchFamily="2" charset="0"/>
                <a:cs typeface="NikoshBAN" panose="02000000000000000000" pitchFamily="2" charset="0"/>
              </a:rPr>
              <a:t>ব্যক্তিত্ব</a:t>
            </a:r>
            <a:r>
              <a:rPr lang="en-US" sz="4400" dirty="0" smtClean="0">
                <a:solidFill>
                  <a:srgbClr val="00B0F0"/>
                </a:solidFill>
                <a:latin typeface="NikoshBAN" panose="02000000000000000000" pitchFamily="2" charset="0"/>
                <a:cs typeface="NikoshBAN" panose="02000000000000000000" pitchFamily="2" charset="0"/>
              </a:rPr>
              <a:t> </a:t>
            </a:r>
            <a:r>
              <a:rPr lang="bn-IN" sz="4400" dirty="0" smtClean="0">
                <a:solidFill>
                  <a:srgbClr val="00B0F0"/>
                </a:solidFill>
                <a:latin typeface="NikoshBAN" panose="02000000000000000000" pitchFamily="2" charset="0"/>
                <a:cs typeface="NikoshBAN" panose="02000000000000000000" pitchFamily="2" charset="0"/>
              </a:rPr>
              <a:t> </a:t>
            </a:r>
            <a:endParaRPr lang="en-US" sz="4400" dirty="0">
              <a:solidFill>
                <a:srgbClr val="00B0F0"/>
              </a:solidFill>
              <a:latin typeface="NikoshBAN" panose="02000000000000000000" pitchFamily="2" charset="0"/>
              <a:cs typeface="NikoshBAN" panose="02000000000000000000" pitchFamily="2" charset="0"/>
            </a:endParaRPr>
          </a:p>
        </p:txBody>
      </p:sp>
      <p:sp>
        <p:nvSpPr>
          <p:cNvPr id="4" name="TextBox 3"/>
          <p:cNvSpPr txBox="1"/>
          <p:nvPr/>
        </p:nvSpPr>
        <p:spPr>
          <a:xfrm>
            <a:off x="395785" y="1610436"/>
            <a:ext cx="2402006" cy="646331"/>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 </a:t>
            </a:r>
            <a:r>
              <a:rPr lang="bn-IN" sz="3600" dirty="0" smtClean="0">
                <a:latin typeface="NikoshBAN" panose="02000000000000000000" pitchFamily="2" charset="0"/>
                <a:cs typeface="NikoshBAN" panose="02000000000000000000" pitchFamily="2" charset="0"/>
              </a:rPr>
              <a:t>চার্লস </a:t>
            </a:r>
            <a:r>
              <a:rPr lang="bn-IN" sz="3200" dirty="0" smtClean="0">
                <a:latin typeface="NikoshBAN" panose="02000000000000000000" pitchFamily="2" charset="0"/>
                <a:cs typeface="NikoshBAN" panose="02000000000000000000" pitchFamily="2" charset="0"/>
              </a:rPr>
              <a:t>ব্যাবেজ </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5136106" y="3901932"/>
            <a:ext cx="4854054"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৯। স্যার টিমোথি জন ‘টিম’ বার্নাস-লি  </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5136106" y="3041579"/>
            <a:ext cx="4239905"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৮</a:t>
            </a:r>
            <a:r>
              <a:rPr lang="bn-IN" sz="3200" dirty="0" smtClean="0">
                <a:latin typeface="NikoshBAN" panose="02000000000000000000" pitchFamily="2" charset="0"/>
                <a:cs typeface="NikoshBAN" panose="02000000000000000000" pitchFamily="2" charset="0"/>
              </a:rPr>
              <a:t>। উইলিয়াম হেনরি ‘বিল’ গেটস  </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5161127" y="2456803"/>
            <a:ext cx="2402006"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৭। স্টিভ জবস </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391235" y="2456804"/>
            <a:ext cx="2747749"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২</a:t>
            </a:r>
            <a:r>
              <a:rPr lang="bn-IN" sz="3200" dirty="0" smtClean="0">
                <a:latin typeface="NikoshBAN" panose="02000000000000000000" pitchFamily="2" charset="0"/>
                <a:cs typeface="NikoshBAN" panose="02000000000000000000" pitchFamily="2" charset="0"/>
              </a:rPr>
              <a:t>। অ্যাডা লাভলেস  </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391235" y="3139933"/>
            <a:ext cx="3552967"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৩</a:t>
            </a:r>
            <a:r>
              <a:rPr lang="bn-IN" sz="3200" dirty="0" smtClean="0">
                <a:latin typeface="NikoshBAN" panose="02000000000000000000" pitchFamily="2" charset="0"/>
                <a:cs typeface="NikoshBAN" panose="02000000000000000000" pitchFamily="2" charset="0"/>
              </a:rPr>
              <a:t>। জেমস ক্লার্ক ম্যাক্সওয়েল  </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420238" y="3901933"/>
            <a:ext cx="2746611"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৪। জগদীশ চন্দ্র বসু </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391236" y="4717381"/>
            <a:ext cx="3252716"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৫</a:t>
            </a:r>
            <a:r>
              <a:rPr lang="bn-IN" sz="3200" dirty="0" smtClean="0">
                <a:latin typeface="NikoshBAN" panose="02000000000000000000" pitchFamily="2" charset="0"/>
                <a:cs typeface="NikoshBAN" panose="02000000000000000000" pitchFamily="2" charset="0"/>
              </a:rPr>
              <a:t>। গুগলিয়েলমো মার্কনি  </a:t>
            </a:r>
            <a:endParaRPr lang="en-US" sz="3200" dirty="0">
              <a:latin typeface="NikoshBAN" panose="02000000000000000000" pitchFamily="2" charset="0"/>
              <a:cs typeface="NikoshBAN" panose="02000000000000000000" pitchFamily="2" charset="0"/>
            </a:endParaRPr>
          </a:p>
        </p:txBody>
      </p:sp>
      <p:sp>
        <p:nvSpPr>
          <p:cNvPr id="12" name="TextBox 11"/>
          <p:cNvSpPr txBox="1"/>
          <p:nvPr/>
        </p:nvSpPr>
        <p:spPr>
          <a:xfrm>
            <a:off x="5161127" y="1580707"/>
            <a:ext cx="4016991"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৬। রেমন্ড স্যামুয়েল টমলিনসন  </a:t>
            </a:r>
            <a:endParaRPr lang="en-US" sz="3200" dirty="0">
              <a:latin typeface="NikoshBAN" panose="02000000000000000000" pitchFamily="2" charset="0"/>
              <a:cs typeface="NikoshBAN" panose="02000000000000000000" pitchFamily="2" charset="0"/>
            </a:endParaRPr>
          </a:p>
        </p:txBody>
      </p:sp>
      <p:sp>
        <p:nvSpPr>
          <p:cNvPr id="13" name="TextBox 12"/>
          <p:cNvSpPr txBox="1"/>
          <p:nvPr/>
        </p:nvSpPr>
        <p:spPr>
          <a:xfrm>
            <a:off x="5136106" y="4717381"/>
            <a:ext cx="2793242"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১০। মার্ক জুকারবার্গ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98775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575" y="1243069"/>
            <a:ext cx="5912129" cy="5016758"/>
          </a:xfrm>
          <a:prstGeom prst="rect">
            <a:avLst/>
          </a:prstGeom>
        </p:spPr>
      </p:pic>
      <p:sp>
        <p:nvSpPr>
          <p:cNvPr id="4" name="TextBox 3"/>
          <p:cNvSpPr txBox="1"/>
          <p:nvPr/>
        </p:nvSpPr>
        <p:spPr>
          <a:xfrm>
            <a:off x="368490" y="750627"/>
            <a:ext cx="5642902" cy="5509200"/>
          </a:xfrm>
          <a:prstGeom prst="rect">
            <a:avLst/>
          </a:prstGeom>
          <a:noFill/>
        </p:spPr>
        <p:txBody>
          <a:bodyPr wrap="square" rtlCol="0">
            <a:spAutoFit/>
          </a:bodyPr>
          <a:lstStyle/>
          <a:p>
            <a:endParaRPr lang="bn-IN" sz="3200" dirty="0">
              <a:latin typeface="NikoshBAN" panose="02000000000000000000" pitchFamily="2" charset="0"/>
              <a:cs typeface="NikoshBAN" panose="02000000000000000000" pitchFamily="2" charset="0"/>
            </a:endParaRPr>
          </a:p>
          <a:p>
            <a:r>
              <a:rPr lang="bn-IN" sz="3200" dirty="0" smtClean="0">
                <a:latin typeface="NikoshBAN" panose="02000000000000000000" pitchFamily="2" charset="0"/>
                <a:cs typeface="NikoshBAN" panose="02000000000000000000" pitchFamily="2" charset="0"/>
              </a:rPr>
              <a:t>আধুনিক কম্পিউটারের বিকাশ বা প্রচলন শুরু হয় চার্লস ব্যাবেজ নামে একজন ইংরেজ প্রকৌশলী গণিতবিদের হাতে। তিনি </a:t>
            </a:r>
            <a:r>
              <a:rPr lang="bn-IN" sz="3200" dirty="0" smtClean="0">
                <a:solidFill>
                  <a:srgbClr val="FF0000"/>
                </a:solidFill>
                <a:latin typeface="NikoshBAN" panose="02000000000000000000" pitchFamily="2" charset="0"/>
                <a:cs typeface="NikoshBAN" panose="02000000000000000000" pitchFamily="2" charset="0"/>
              </a:rPr>
              <a:t>আধুনিক কম্পিউটারের জনক</a:t>
            </a:r>
            <a:r>
              <a:rPr lang="bn-IN" sz="3200" dirty="0" smtClean="0">
                <a:latin typeface="NikoshBAN" panose="02000000000000000000" pitchFamily="2" charset="0"/>
                <a:cs typeface="NikoshBAN" panose="02000000000000000000" pitchFamily="2" charset="0"/>
              </a:rPr>
              <a:t>। কারণ প্রথম তিনি তৈরি করেন ডিফারেন্স ইঞ্জিন। ১৯৯১ সালে লণ্ডনের বিজ্ঞান যাদুঘরে চার্লস ব্যাবেজের বর্ণনা অনুসারে একটি ইঞ্জিন তৈরী করা হয়। দেখা যায় যে, সেটি সঠিকভাবেই কাজ করছে এবং পরবর্তীতে তিনি এনালিটিক্যাল ইঞ্জিন নামে একটি গণনা যন্ত্রের পরিকল্পনা করেন। </a:t>
            </a:r>
            <a:endParaRPr lang="en-US" sz="3200" dirty="0">
              <a:latin typeface="NikoshBAN" panose="02000000000000000000" pitchFamily="2" charset="0"/>
              <a:cs typeface="NikoshBAN" panose="02000000000000000000" pitchFamily="2" charset="0"/>
            </a:endParaRPr>
          </a:p>
        </p:txBody>
      </p:sp>
      <p:sp>
        <p:nvSpPr>
          <p:cNvPr id="2" name="TextBox 1"/>
          <p:cNvSpPr txBox="1"/>
          <p:nvPr/>
        </p:nvSpPr>
        <p:spPr>
          <a:xfrm>
            <a:off x="1855203" y="136477"/>
            <a:ext cx="3167173" cy="928047"/>
          </a:xfrm>
          <a:prstGeom prst="rect">
            <a:avLst/>
          </a:prstGeom>
          <a:noFill/>
        </p:spPr>
        <p:txBody>
          <a:bodyPr wrap="square" rtlCol="0">
            <a:spAutoFit/>
          </a:bodyPr>
          <a:lstStyle/>
          <a:p>
            <a:r>
              <a:rPr lang="bn-IN" sz="5400" b="1" dirty="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চার্লস ব্যাবেজ</a:t>
            </a:r>
            <a:endParaRPr lang="en-US" sz="5400" b="1" dirty="0">
              <a:blipFill dpi="0" rotWithShape="1">
                <a:blip r:embed="rId3">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2430337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470244" y="232063"/>
            <a:ext cx="3766781" cy="923330"/>
          </a:xfrm>
          <a:prstGeom prst="rect">
            <a:avLst/>
          </a:prstGeom>
          <a:noFill/>
        </p:spPr>
        <p:txBody>
          <a:bodyPr wrap="square" rtlCol="0">
            <a:spAutoFit/>
          </a:bodyPr>
          <a:lstStyle/>
          <a:p>
            <a:r>
              <a:rPr lang="en-US" sz="5400" b="1" dirty="0" err="1"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অ্যাডা</a:t>
            </a:r>
            <a:r>
              <a:rPr lang="en-US" sz="5400" b="1" dirty="0"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r>
              <a:rPr lang="en-US" sz="5400" b="1" dirty="0" err="1"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লাভলেস</a:t>
            </a:r>
            <a:r>
              <a:rPr lang="en-US" sz="5400" b="1" dirty="0"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endParaRPr lang="en-US" sz="5400" b="1" dirty="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4" y="354893"/>
            <a:ext cx="5134886" cy="5890486"/>
          </a:xfrm>
          <a:prstGeom prst="rect">
            <a:avLst/>
          </a:prstGeom>
        </p:spPr>
      </p:pic>
      <p:sp>
        <p:nvSpPr>
          <p:cNvPr id="4" name="TextBox 3"/>
          <p:cNvSpPr txBox="1"/>
          <p:nvPr/>
        </p:nvSpPr>
        <p:spPr>
          <a:xfrm>
            <a:off x="320720" y="1155393"/>
            <a:ext cx="6250675" cy="5632311"/>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ইংরেজ কবি লর্ড বায়রনের কন্যা অ্যাডা লাভলেস ১৮৩৩ সালে চার্লস ব্যাবেজের এনালিটিক্যাল ইঞ্জিন কে কাজে লাগানোর জন্য ‘প্রোগ্রামিং- এর ধারনা সামনে নিয়ে আসেন। এজন্য অ্যাডা লাভলেসকে </a:t>
            </a:r>
            <a:r>
              <a:rPr lang="bn-IN" sz="4000" dirty="0" smtClean="0">
                <a:solidFill>
                  <a:srgbClr val="FF0000"/>
                </a:solidFill>
                <a:latin typeface="NikoshBAN" panose="02000000000000000000" pitchFamily="2" charset="0"/>
                <a:cs typeface="NikoshBAN" panose="02000000000000000000" pitchFamily="2" charset="0"/>
              </a:rPr>
              <a:t>প্রোগ্রামিং ধারণার প্রবর্তক</a:t>
            </a:r>
            <a:r>
              <a:rPr lang="bn-IN" sz="4000" dirty="0" smtClean="0">
                <a:latin typeface="NikoshBAN" panose="02000000000000000000" pitchFamily="2" charset="0"/>
                <a:cs typeface="NikoshBAN" panose="02000000000000000000" pitchFamily="2" charset="0"/>
              </a:rPr>
              <a:t> হিসেবে সম্মানিত করা হয়। অ্যাডা লাভলেসই প্রথম এলগরিদম প্রোগ্রামিং-এর ধারণা প্রকাশ করেছিলেন</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98480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37481" y="142429"/>
            <a:ext cx="4258100" cy="769441"/>
          </a:xfrm>
          <a:prstGeom prst="rect">
            <a:avLst/>
          </a:prstGeom>
          <a:noFill/>
        </p:spPr>
        <p:txBody>
          <a:bodyPr wrap="square" rtlCol="0">
            <a:spAutoFit/>
          </a:bodyPr>
          <a:lstStyle/>
          <a:p>
            <a:r>
              <a:rPr lang="bn-IN" sz="4400" dirty="0"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জেমস ক্লার্ক ম্যাক্সওয়েল </a:t>
            </a:r>
            <a:endParaRPr lang="en-US" sz="4400" dirty="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465" y="153101"/>
            <a:ext cx="5147902" cy="6005886"/>
          </a:xfrm>
          <a:prstGeom prst="rect">
            <a:avLst/>
          </a:prstGeom>
        </p:spPr>
      </p:pic>
      <p:sp>
        <p:nvSpPr>
          <p:cNvPr id="4" name="TextBox 3"/>
          <p:cNvSpPr txBox="1"/>
          <p:nvPr/>
        </p:nvSpPr>
        <p:spPr>
          <a:xfrm>
            <a:off x="532263" y="1105469"/>
            <a:ext cx="5868537" cy="346653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বিজ্ঞানী জেমস ক্লার্ক ম্যক্সওয়েল (১৮৩১-১৮৭৯) </a:t>
            </a:r>
            <a:r>
              <a:rPr lang="bn-IN" sz="4400" dirty="0" smtClean="0">
                <a:solidFill>
                  <a:srgbClr val="FF0000"/>
                </a:solidFill>
                <a:latin typeface="NikoshBAN" panose="02000000000000000000" pitchFamily="2" charset="0"/>
                <a:cs typeface="NikoshBAN" panose="02000000000000000000" pitchFamily="2" charset="0"/>
              </a:rPr>
              <a:t>তড়িৎ চৌম্বকীয় বলের</a:t>
            </a:r>
            <a:r>
              <a:rPr lang="bn-IN" sz="4400" dirty="0" smtClean="0">
                <a:latin typeface="NikoshBAN" panose="02000000000000000000" pitchFamily="2" charset="0"/>
                <a:cs typeface="NikoshBAN" panose="02000000000000000000" pitchFamily="2" charset="0"/>
              </a:rPr>
              <a:t> ধারণা প্রকাশ করেন, যা বিনা তারে বার্তা প্রেরণের একটি সম্ভবনাকে তুলে ধরে।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72408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1700387" y="310065"/>
            <a:ext cx="2857965" cy="769441"/>
          </a:xfrm>
          <a:prstGeom prst="rect">
            <a:avLst/>
          </a:prstGeom>
        </p:spPr>
        <p:txBody>
          <a:bodyPr wrap="square">
            <a:spAutoFit/>
          </a:bodyPr>
          <a:lstStyle/>
          <a:p>
            <a:r>
              <a:rPr lang="bn-IN" sz="4400" dirty="0"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জগদীশ চন্দ্র বসু </a:t>
            </a:r>
            <a:endParaRPr lang="en-US" sz="4400" dirty="0">
              <a:blipFill dpi="0" rotWithShape="1">
                <a:blip r:embed="rId2">
                  <a:extLst>
                    <a:ext uri="{28A0092B-C50C-407E-A947-70E740481C1C}">
                      <a14:useLocalDpi xmlns:a14="http://schemas.microsoft.com/office/drawing/2010/main" val="0"/>
                    </a:ext>
                  </a:extLst>
                </a:blip>
                <a:srcRect/>
                <a:stretch>
                  <a:fillRect/>
                </a:stretch>
              </a:blip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513" y="310065"/>
            <a:ext cx="5084920" cy="6356150"/>
          </a:xfrm>
          <a:prstGeom prst="rect">
            <a:avLst/>
          </a:prstGeom>
        </p:spPr>
      </p:pic>
      <p:sp>
        <p:nvSpPr>
          <p:cNvPr id="4" name="TextBox 3"/>
          <p:cNvSpPr txBox="1"/>
          <p:nvPr/>
        </p:nvSpPr>
        <p:spPr>
          <a:xfrm>
            <a:off x="154157" y="1201003"/>
            <a:ext cx="5950424" cy="4154984"/>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১৮৯৫ সালে জগদীশ চদ্র বসু </a:t>
            </a:r>
            <a:r>
              <a:rPr lang="bn-IN" sz="4400" dirty="0" smtClean="0">
                <a:solidFill>
                  <a:srgbClr val="FF0000"/>
                </a:solidFill>
                <a:latin typeface="NikoshBAN" panose="02000000000000000000" pitchFamily="2" charset="0"/>
                <a:cs typeface="NikoshBAN" panose="02000000000000000000" pitchFamily="2" charset="0"/>
              </a:rPr>
              <a:t>অতিক্ষুদ্র তরঙ্গ</a:t>
            </a:r>
            <a:r>
              <a:rPr lang="bn-IN" sz="4400" dirty="0" smtClean="0">
                <a:latin typeface="NikoshBAN" panose="02000000000000000000" pitchFamily="2" charset="0"/>
                <a:cs typeface="NikoshBAN" panose="02000000000000000000" pitchFamily="2" charset="0"/>
              </a:rPr>
              <a:t> ব্যবহার করে এক স্থান থেকে অন্য স্থানে তথ্য প্রেরণে সক্ষম হন। কিন্তু তাঁর এই আবিষ্কার প্রকাশিত না হওয়ায় সার্বজনীন স্বীকৃতি পায়নি।</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044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2805859" y="269122"/>
            <a:ext cx="3986989" cy="769441"/>
          </a:xfrm>
          <a:prstGeom prst="rect">
            <a:avLst/>
          </a:prstGeom>
        </p:spPr>
        <p:txBody>
          <a:bodyPr wrap="none">
            <a:spAutoFit/>
          </a:bodyPr>
          <a:lstStyle/>
          <a:p>
            <a:r>
              <a:rPr lang="bn-IN" sz="4400" dirty="0"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গুগলিয়েলমো মার্কনি  </a:t>
            </a:r>
            <a:endParaRPr lang="en-US" sz="4400" dirty="0">
              <a:blipFill dpi="0" rotWithShape="1">
                <a:blip r:embed="rId2">
                  <a:extLst>
                    <a:ext uri="{28A0092B-C50C-407E-A947-70E740481C1C}">
                      <a14:useLocalDpi xmlns:a14="http://schemas.microsoft.com/office/drawing/2010/main" val="0"/>
                    </a:ext>
                  </a:extLst>
                </a:blip>
                <a:srcRect/>
                <a:stretch>
                  <a:fillRect/>
                </a:stretch>
              </a:blipFil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19749" y="134937"/>
            <a:ext cx="4649338" cy="6436428"/>
          </a:xfrm>
          <a:prstGeom prst="rect">
            <a:avLst/>
          </a:prstGeom>
        </p:spPr>
      </p:pic>
      <p:sp>
        <p:nvSpPr>
          <p:cNvPr id="4" name="Rectangle 3"/>
          <p:cNvSpPr/>
          <p:nvPr/>
        </p:nvSpPr>
        <p:spPr>
          <a:xfrm>
            <a:off x="1097827" y="1038562"/>
            <a:ext cx="5917122" cy="5509200"/>
          </a:xfrm>
          <a:prstGeom prst="rect">
            <a:avLst/>
          </a:prstGeom>
        </p:spPr>
        <p:txBody>
          <a:bodyPr wrap="square">
            <a:spAutoFit/>
          </a:bodyPr>
          <a:lstStyle/>
          <a:p>
            <a:r>
              <a:rPr lang="bn-IN" sz="4400" dirty="0" smtClean="0">
                <a:latin typeface="NikoshBAN" panose="02000000000000000000" pitchFamily="2" charset="0"/>
                <a:cs typeface="NikoshBAN" panose="02000000000000000000" pitchFamily="2" charset="0"/>
              </a:rPr>
              <a:t>ক্ষুদ্র  তরঙ্গ ব্যবহার করে এক স্থান থেকে অন্য স্থানে তথ্য  প্রেরণে সক্ষম বিজ্ঞানী গুগলিয়েলমো মার্কনী এর কাজ প্রথম প্রকাশিত হওয়ায় সার্বজনীন স্বীকৃতি পান ইতালির এই  বিজ্ঞানী। তাই আমরা তাঁকে </a:t>
            </a:r>
            <a:r>
              <a:rPr lang="bn-IN" sz="4400" dirty="0" smtClean="0">
                <a:solidFill>
                  <a:srgbClr val="FF0000"/>
                </a:solidFill>
                <a:latin typeface="NikoshBAN" panose="02000000000000000000" pitchFamily="2" charset="0"/>
                <a:cs typeface="NikoshBAN" panose="02000000000000000000" pitchFamily="2" charset="0"/>
              </a:rPr>
              <a:t>বেতার যন্ত্রের আবিষ্কারক</a:t>
            </a:r>
            <a:r>
              <a:rPr lang="bn-IN" sz="4400" dirty="0" smtClean="0">
                <a:latin typeface="NikoshBAN" panose="02000000000000000000" pitchFamily="2" charset="0"/>
                <a:cs typeface="NikoshBAN" panose="02000000000000000000" pitchFamily="2" charset="0"/>
              </a:rPr>
              <a:t> হিসেবে জানি।  </a:t>
            </a:r>
            <a:endParaRPr lang="en-US" sz="4400" dirty="0"/>
          </a:p>
        </p:txBody>
      </p:sp>
    </p:spTree>
    <p:extLst>
      <p:ext uri="{BB962C8B-B14F-4D97-AF65-F5344CB8AC3E}">
        <p14:creationId xmlns:p14="http://schemas.microsoft.com/office/powerpoint/2010/main" val="840194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2874098" y="187236"/>
            <a:ext cx="4600940" cy="707886"/>
          </a:xfrm>
          <a:prstGeom prst="rect">
            <a:avLst/>
          </a:prstGeom>
        </p:spPr>
        <p:txBody>
          <a:bodyPr wrap="none">
            <a:spAutoFit/>
          </a:bodyPr>
          <a:lstStyle/>
          <a:p>
            <a:r>
              <a:rPr lang="bn-IN" sz="4000" dirty="0"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রেমন্ড স্যামুয়েল টমলিসসন  </a:t>
            </a:r>
            <a:endParaRPr lang="en-US" sz="4000" dirty="0">
              <a:blipFill dpi="0" rotWithShape="1">
                <a:blip r:embed="rId2">
                  <a:extLst>
                    <a:ext uri="{28A0092B-C50C-407E-A947-70E740481C1C}">
                      <a14:useLocalDpi xmlns:a14="http://schemas.microsoft.com/office/drawing/2010/main" val="0"/>
                    </a:ext>
                  </a:extLst>
                </a:blip>
                <a:srcRect/>
                <a:stretch>
                  <a:fillRect/>
                </a:stretch>
              </a:blip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508" y="187236"/>
            <a:ext cx="4494664" cy="2341272"/>
          </a:xfrm>
          <a:prstGeom prst="rect">
            <a:avLst/>
          </a:prstGeom>
        </p:spPr>
      </p:pic>
      <p:sp>
        <p:nvSpPr>
          <p:cNvPr id="5" name="Rectangle 4"/>
          <p:cNvSpPr/>
          <p:nvPr/>
        </p:nvSpPr>
        <p:spPr>
          <a:xfrm>
            <a:off x="663160" y="1235043"/>
            <a:ext cx="6488268" cy="5078313"/>
          </a:xfrm>
          <a:prstGeom prst="rect">
            <a:avLst/>
          </a:prstGeom>
        </p:spPr>
        <p:txBody>
          <a:bodyPr wrap="square">
            <a:spAutoFit/>
          </a:bodyPr>
          <a:lstStyle/>
          <a:p>
            <a:r>
              <a:rPr lang="bn-IN" sz="3600" dirty="0" smtClean="0">
                <a:latin typeface="NikoshBAN" panose="02000000000000000000" pitchFamily="2" charset="0"/>
                <a:cs typeface="NikoshBAN" panose="02000000000000000000" pitchFamily="2" charset="0"/>
              </a:rPr>
              <a:t>বিশ শতকের ষাট-সত্তরের দশকে ইন্টারনেট প্রটোকল ব্যবহার করে আরপানেটের আবিষ্কৃত হয়। বলা যায়, তখন থেকে নেটওয়ার্কের মাধ্যমে কম্পিউটারসমূহের মধ্যে আন্তঃসংযোগ বিকশিত হতে শুরু করে।  ১৯৭১ সালে আরপানেটে ইলেকট্রনিক মাধ্যমে পত্রালাপের সূচনা করেন আমেরিকার প্রোগ্রামার রেমন্ড স্যামুয়েল টমলিনসন। তিনি </a:t>
            </a:r>
            <a:r>
              <a:rPr lang="bn-IN" sz="3600" dirty="0" smtClean="0">
                <a:solidFill>
                  <a:srgbClr val="FF0000"/>
                </a:solidFill>
                <a:latin typeface="NikoshBAN" panose="02000000000000000000" pitchFamily="2" charset="0"/>
                <a:cs typeface="NikoshBAN" panose="02000000000000000000" pitchFamily="2" charset="0"/>
              </a:rPr>
              <a:t>প্রথম ই-মেইল সিষ্টেম </a:t>
            </a:r>
            <a:r>
              <a:rPr lang="bn-IN" sz="3600" dirty="0" smtClean="0">
                <a:latin typeface="NikoshBAN" panose="02000000000000000000" pitchFamily="2" charset="0"/>
                <a:cs typeface="NikoshBAN" panose="02000000000000000000" pitchFamily="2" charset="0"/>
              </a:rPr>
              <a:t>চালু করেন। </a:t>
            </a:r>
            <a:endParaRPr lang="en-US" sz="3600" dirty="0"/>
          </a:p>
        </p:txBody>
      </p:sp>
    </p:spTree>
    <p:extLst>
      <p:ext uri="{BB962C8B-B14F-4D97-AF65-F5344CB8AC3E}">
        <p14:creationId xmlns:p14="http://schemas.microsoft.com/office/powerpoint/2010/main" val="798212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p:cNvSpPr/>
          <p:nvPr/>
        </p:nvSpPr>
        <p:spPr>
          <a:xfrm>
            <a:off x="2761556" y="224153"/>
            <a:ext cx="2584167" cy="769441"/>
          </a:xfrm>
          <a:prstGeom prst="rect">
            <a:avLst/>
          </a:prstGeom>
          <a:solidFill>
            <a:schemeClr val="bg1">
              <a:lumMod val="95000"/>
            </a:schemeClr>
          </a:solidFill>
        </p:spPr>
        <p:txBody>
          <a:bodyPr wrap="square">
            <a:spAutoFit/>
          </a:bodyPr>
          <a:lstStyle/>
          <a:p>
            <a:r>
              <a:rPr lang="en-US" sz="4400" dirty="0" err="1"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স্টিভ</a:t>
            </a:r>
            <a:r>
              <a:rPr lang="en-US" sz="4400" dirty="0"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r>
              <a:rPr lang="en-US" sz="4400" dirty="0" err="1"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জবস</a:t>
            </a:r>
            <a:r>
              <a:rPr lang="bn-IN" sz="4400" dirty="0"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endParaRPr lang="en-US" sz="4400" dirty="0">
              <a:blipFill dpi="0" rotWithShape="1">
                <a:blip r:embed="rId2">
                  <a:extLst>
                    <a:ext uri="{28A0092B-C50C-407E-A947-70E740481C1C}">
                      <a14:useLocalDpi xmlns:a14="http://schemas.microsoft.com/office/drawing/2010/main" val="0"/>
                    </a:ext>
                  </a:extLst>
                </a:blip>
                <a:srcRect/>
                <a:stretch>
                  <a:fillRect/>
                </a:stretch>
              </a:blip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181" y="224153"/>
            <a:ext cx="4390292" cy="6438649"/>
          </a:xfrm>
          <a:prstGeom prst="rect">
            <a:avLst/>
          </a:prstGeom>
        </p:spPr>
      </p:pic>
      <p:sp>
        <p:nvSpPr>
          <p:cNvPr id="6" name="TextBox 5"/>
          <p:cNvSpPr txBox="1"/>
          <p:nvPr/>
        </p:nvSpPr>
        <p:spPr>
          <a:xfrm>
            <a:off x="436098" y="993594"/>
            <a:ext cx="6738425" cy="5909310"/>
          </a:xfrm>
          <a:prstGeom prst="rect">
            <a:avLst/>
          </a:prstGeom>
          <a:noFill/>
        </p:spPr>
        <p:txBody>
          <a:bodyPr wrap="square" rtlCol="0">
            <a:spAutoFit/>
          </a:bodyPr>
          <a:lstStyle/>
          <a:p>
            <a:r>
              <a:rPr lang="en-US" sz="5400" dirty="0" err="1" smtClean="0">
                <a:latin typeface="NikoshBAN" panose="02000000000000000000" pitchFamily="2" charset="0"/>
                <a:cs typeface="NikoshBAN" panose="02000000000000000000" pitchFamily="2" charset="0"/>
              </a:rPr>
              <a:t>স্টিভ</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জবস</a:t>
            </a:r>
            <a:r>
              <a:rPr lang="en-US" sz="5400" dirty="0" smtClean="0">
                <a:latin typeface="NikoshBAN" panose="02000000000000000000" pitchFamily="2" charset="0"/>
                <a:cs typeface="NikoshBAN" panose="02000000000000000000" pitchFamily="2" charset="0"/>
              </a:rPr>
              <a:t> ও </a:t>
            </a:r>
            <a:r>
              <a:rPr lang="en-US" sz="5400" dirty="0" err="1" smtClean="0">
                <a:latin typeface="NikoshBAN" panose="02000000000000000000" pitchFamily="2" charset="0"/>
                <a:cs typeface="NikoshBAN" panose="02000000000000000000" pitchFamily="2" charset="0"/>
              </a:rPr>
              <a:t>তার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দুই</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বন্ধু</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স্টিভ</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জজনিয়াক</a:t>
            </a:r>
            <a:r>
              <a:rPr lang="en-US" sz="5400" dirty="0" smtClean="0">
                <a:latin typeface="NikoshBAN" panose="02000000000000000000" pitchFamily="2" charset="0"/>
                <a:cs typeface="NikoshBAN" panose="02000000000000000000" pitchFamily="2" charset="0"/>
              </a:rPr>
              <a:t> ও </a:t>
            </a:r>
            <a:r>
              <a:rPr lang="en-US" sz="5400" dirty="0" err="1" smtClean="0">
                <a:latin typeface="NikoshBAN" panose="02000000000000000000" pitchFamily="2" charset="0"/>
                <a:cs typeface="NikoshBAN" panose="02000000000000000000" pitchFamily="2" charset="0"/>
              </a:rPr>
              <a:t>রোনাল্ড</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ওয়েনে</a:t>
            </a:r>
            <a:r>
              <a:rPr lang="en-US" sz="5400" dirty="0" smtClean="0">
                <a:latin typeface="NikoshBAN" panose="02000000000000000000" pitchFamily="2" charset="0"/>
                <a:cs typeface="NikoshBAN" panose="02000000000000000000" pitchFamily="2" charset="0"/>
              </a:rPr>
              <a:t> ১৯৭৬ </a:t>
            </a:r>
            <a:r>
              <a:rPr lang="en-US" sz="5400" dirty="0" err="1" smtClean="0">
                <a:latin typeface="NikoshBAN" panose="02000000000000000000" pitchFamily="2" charset="0"/>
                <a:cs typeface="NikoshBAN" panose="02000000000000000000" pitchFamily="2" charset="0"/>
              </a:rPr>
              <a:t>সালের</a:t>
            </a:r>
            <a:r>
              <a:rPr lang="en-US" sz="5400" dirty="0" smtClean="0">
                <a:latin typeface="NikoshBAN" panose="02000000000000000000" pitchFamily="2" charset="0"/>
                <a:cs typeface="NikoshBAN" panose="02000000000000000000" pitchFamily="2" charset="0"/>
              </a:rPr>
              <a:t> ১লা </a:t>
            </a:r>
            <a:r>
              <a:rPr lang="en-US" sz="5400" dirty="0" err="1" smtClean="0">
                <a:latin typeface="NikoshBAN" panose="02000000000000000000" pitchFamily="2" charset="0"/>
                <a:cs typeface="NikoshBAN" panose="02000000000000000000" pitchFamily="2" charset="0"/>
              </a:rPr>
              <a:t>এপ্রিল</a:t>
            </a:r>
            <a:r>
              <a:rPr lang="en-US" sz="5400" dirty="0" smtClean="0">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অ্যাপল</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কম্পিউটার</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নামে</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একটি</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প্রতিষ্ঠান</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চালু</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করেন</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প্রতিষ্ঠানটি</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বর্তমানে</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বিশ্বের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অন্যতম</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বৃহ</a:t>
            </a:r>
            <a:r>
              <a:rPr lang="en-US" sz="5400" dirty="0" smtClean="0">
                <a:latin typeface="NikoshBAN" panose="02000000000000000000" pitchFamily="2" charset="0"/>
                <a:cs typeface="NikoshBAN" panose="02000000000000000000" pitchFamily="2" charset="0"/>
              </a:rPr>
              <a:t>ৎ </a:t>
            </a:r>
            <a:r>
              <a:rPr lang="en-US" sz="5400" dirty="0" err="1" smtClean="0">
                <a:latin typeface="NikoshBAN" panose="02000000000000000000" pitchFamily="2" charset="0"/>
                <a:cs typeface="NikoshBAN" panose="02000000000000000000" pitchFamily="2" charset="0"/>
              </a:rPr>
              <a:t>প্রতিষ্ঠান</a:t>
            </a:r>
            <a:r>
              <a:rPr lang="en-US" sz="54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0402210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820215" y="257575"/>
            <a:ext cx="5069016" cy="707886"/>
          </a:xfrm>
          <a:prstGeom prst="rect">
            <a:avLst/>
          </a:prstGeom>
        </p:spPr>
        <p:txBody>
          <a:bodyPr wrap="none">
            <a:spAutoFit/>
          </a:bodyPr>
          <a:lstStyle/>
          <a:p>
            <a:r>
              <a:rPr lang="bn-IN" sz="4000" dirty="0"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উইলিয়াম হেনরি ‘বিল’ গেটস  </a:t>
            </a:r>
            <a:endParaRPr lang="en-US" sz="4000" dirty="0">
              <a:blipFill dpi="0" rotWithShape="1">
                <a:blip r:embed="rId2">
                  <a:extLst>
                    <a:ext uri="{28A0092B-C50C-407E-A947-70E740481C1C}">
                      <a14:useLocalDpi xmlns:a14="http://schemas.microsoft.com/office/drawing/2010/main" val="0"/>
                    </a:ext>
                  </a:extLst>
                </a:blip>
                <a:srcRect/>
                <a:stretch>
                  <a:fillRect/>
                </a:stretch>
              </a:blip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815" y="257575"/>
            <a:ext cx="5631896" cy="6241699"/>
          </a:xfrm>
          <a:prstGeom prst="rect">
            <a:avLst/>
          </a:prstGeom>
        </p:spPr>
      </p:pic>
      <p:sp>
        <p:nvSpPr>
          <p:cNvPr id="4" name="TextBox 3"/>
          <p:cNvSpPr txBox="1"/>
          <p:nvPr/>
        </p:nvSpPr>
        <p:spPr>
          <a:xfrm>
            <a:off x="436099" y="965461"/>
            <a:ext cx="5303520" cy="5078313"/>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উইলিয়াম হেনরি বিলগেটস ও তার বন্ধুদের প্রতিষ্ঠান মাইক্রোসফট কোম্পানির হাতেই বিকশিত হয় </a:t>
            </a:r>
            <a:r>
              <a:rPr lang="bn-IN" sz="3600" dirty="0">
                <a:solidFill>
                  <a:srgbClr val="FF0000"/>
                </a:solidFill>
                <a:latin typeface="NikoshBAN" panose="02000000000000000000" pitchFamily="2" charset="0"/>
                <a:cs typeface="NikoshBAN" panose="02000000000000000000" pitchFamily="2" charset="0"/>
              </a:rPr>
              <a:t>এম এস ডস ও উইন্ডোস অপারেটিং সিস্টেম </a:t>
            </a:r>
            <a:r>
              <a:rPr lang="bn-IN" sz="3600" dirty="0" smtClean="0">
                <a:latin typeface="NikoshBAN" panose="02000000000000000000" pitchFamily="2" charset="0"/>
                <a:cs typeface="NikoshBAN" panose="02000000000000000000" pitchFamily="2" charset="0"/>
              </a:rPr>
              <a:t>। বর্তমানে পৃথিবীর অধিকাংশ কম্পিউটার পরিচালিত হয় বিল গেটস প্রতিষ্ঠিত মাইক্রোসফট কোম্পানির অপারেটিং সফটওয়্যার দিয়ে।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02348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115" y="121247"/>
            <a:ext cx="4117885" cy="4499989"/>
          </a:xfrm>
          <a:prstGeom prst="rect">
            <a:avLst/>
          </a:prstGeom>
        </p:spPr>
      </p:pic>
      <p:sp>
        <p:nvSpPr>
          <p:cNvPr id="3" name="TextBox 2"/>
          <p:cNvSpPr txBox="1"/>
          <p:nvPr/>
        </p:nvSpPr>
        <p:spPr>
          <a:xfrm>
            <a:off x="1026941" y="121247"/>
            <a:ext cx="6457071" cy="830997"/>
          </a:xfrm>
          <a:prstGeom prst="rect">
            <a:avLst/>
          </a:prstGeom>
          <a:noFill/>
        </p:spPr>
        <p:txBody>
          <a:bodyPr wrap="square" rtlCol="0">
            <a:spAutoFit/>
          </a:bodyPr>
          <a:lstStyle/>
          <a:p>
            <a:r>
              <a:rPr lang="bn-IN" sz="4800" dirty="0" smtClean="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স্যার টিমোথি জন ‘টিম’ বার্নাস-লি </a:t>
            </a:r>
            <a:endParaRPr lang="en-US" sz="4800" dirty="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
        <p:nvSpPr>
          <p:cNvPr id="4" name="TextBox 3"/>
          <p:cNvSpPr txBox="1"/>
          <p:nvPr/>
        </p:nvSpPr>
        <p:spPr>
          <a:xfrm>
            <a:off x="506437" y="1491175"/>
            <a:ext cx="6977575" cy="4524315"/>
          </a:xfrm>
          <a:prstGeom prst="rect">
            <a:avLst/>
          </a:prstGeom>
          <a:noFill/>
        </p:spPr>
        <p:txBody>
          <a:bodyPr wrap="square" rtlCol="0">
            <a:spAutoFit/>
          </a:bodyPr>
          <a:lstStyle/>
          <a:p>
            <a:r>
              <a:rPr lang="bn-IN" sz="4800" dirty="0" smtClean="0">
                <a:solidFill>
                  <a:srgbClr val="FF0000"/>
                </a:solidFill>
                <a:latin typeface="NikoshBAN" panose="02000000000000000000" pitchFamily="2" charset="0"/>
                <a:cs typeface="NikoshBAN" panose="02000000000000000000" pitchFamily="2" charset="0"/>
              </a:rPr>
              <a:t>ওয়ার্ল্ড ওয়াইড ওয়েবের </a:t>
            </a:r>
            <a:r>
              <a:rPr lang="en-US" sz="4800" dirty="0" smtClean="0">
                <a:solidFill>
                  <a:srgbClr val="FF0000"/>
                </a:solidFill>
                <a:latin typeface="Times New Roman" panose="02020603050405020304" pitchFamily="18" charset="0"/>
                <a:cs typeface="Times New Roman" panose="02020603050405020304" pitchFamily="18" charset="0"/>
              </a:rPr>
              <a:t>(www)</a:t>
            </a:r>
            <a:r>
              <a:rPr lang="bn-IN" sz="4800" dirty="0" smtClean="0">
                <a:latin typeface="NikoshBAN" panose="02000000000000000000" pitchFamily="2" charset="0"/>
                <a:cs typeface="NikoshBAN" panose="02000000000000000000" pitchFamily="2" charset="0"/>
              </a:rPr>
              <a:t> জনক ‘টিম’ বার্নাস-লি । তিনি প্রথম </a:t>
            </a:r>
            <a:r>
              <a:rPr lang="bn-IN" sz="4800" dirty="0" smtClean="0">
                <a:solidFill>
                  <a:srgbClr val="FF0000"/>
                </a:solidFill>
                <a:latin typeface="NikoshBAN" panose="02000000000000000000" pitchFamily="2" charset="0"/>
                <a:cs typeface="NikoshBAN" panose="02000000000000000000" pitchFamily="2" charset="0"/>
              </a:rPr>
              <a:t>হাইপারটেক্স ট্রান্সফার প্রটোকল</a:t>
            </a:r>
            <a:r>
              <a:rPr lang="en-US" sz="4800" dirty="0" smtClean="0">
                <a:solidFill>
                  <a:srgbClr val="FF0000"/>
                </a:solidFill>
                <a:latin typeface="NikoshBAN" panose="02000000000000000000" pitchFamily="2" charset="0"/>
                <a:cs typeface="NikoshBAN" panose="02000000000000000000" pitchFamily="2" charset="0"/>
              </a:rPr>
              <a:t> (http)</a:t>
            </a:r>
            <a:r>
              <a:rPr lang="en-US" sz="48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 ব্যবহার করে তথ্য ব্যবস্থাপনার প্রস্তাব করেন এবং তা বাস্তবায়ন করেন।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76033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91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017" y="891399"/>
            <a:ext cx="4229349" cy="4581353"/>
          </a:xfrm>
          <a:prstGeom prst="rect">
            <a:avLst/>
          </a:prstGeom>
        </p:spPr>
      </p:pic>
      <p:sp>
        <p:nvSpPr>
          <p:cNvPr id="2" name="TextBox 1"/>
          <p:cNvSpPr txBox="1"/>
          <p:nvPr/>
        </p:nvSpPr>
        <p:spPr>
          <a:xfrm>
            <a:off x="914399" y="573206"/>
            <a:ext cx="6509983" cy="4524315"/>
          </a:xfrm>
          <a:prstGeom prst="rect">
            <a:avLst/>
          </a:prstGeom>
          <a:noFill/>
        </p:spPr>
        <p:txBody>
          <a:bodyPr wrap="square" rtlCol="0">
            <a:spAutoFit/>
          </a:bodyPr>
          <a:lstStyle/>
          <a:p>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আমার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পরিচিতি</a:t>
            </a:r>
            <a:endParaRPr lang="en-US" sz="4800" dirty="0" smtClean="0">
              <a:latin typeface="NikoshBAN" panose="02000000000000000000" pitchFamily="2" charset="0"/>
              <a:cs typeface="NikoshBAN" panose="02000000000000000000" pitchFamily="2" charset="0"/>
            </a:endParaRPr>
          </a:p>
          <a:p>
            <a:r>
              <a:rPr lang="en-US" sz="4800" dirty="0" err="1" smtClean="0">
                <a:latin typeface="NikoshBAN" panose="02000000000000000000" pitchFamily="2" charset="0"/>
                <a:cs typeface="NikoshBAN" panose="02000000000000000000" pitchFamily="2" charset="0"/>
              </a:rPr>
              <a:t>মোঃ</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সামিউল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ইসলাম</a:t>
            </a:r>
            <a:endParaRPr lang="en-US" sz="4800" dirty="0" smtClean="0">
              <a:latin typeface="NikoshBAN" panose="02000000000000000000" pitchFamily="2" charset="0"/>
              <a:cs typeface="NikoshBAN" panose="02000000000000000000" pitchFamily="2" charset="0"/>
            </a:endParaRPr>
          </a:p>
          <a:p>
            <a:r>
              <a:rPr lang="en-US" sz="4800" dirty="0" err="1" smtClean="0">
                <a:latin typeface="NikoshBAN" panose="02000000000000000000" pitchFamily="2" charset="0"/>
                <a:cs typeface="NikoshBAN" panose="02000000000000000000" pitchFamily="2" charset="0"/>
              </a:rPr>
              <a:t>সহঃশিক্ষক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আই,সি,টি</a:t>
            </a:r>
            <a:r>
              <a:rPr lang="en-US" sz="4800" dirty="0" smtClean="0">
                <a:latin typeface="NikoshBAN" panose="02000000000000000000" pitchFamily="2" charset="0"/>
                <a:cs typeface="NikoshBAN" panose="02000000000000000000" pitchFamily="2" charset="0"/>
              </a:rPr>
              <a:t>) </a:t>
            </a:r>
          </a:p>
          <a:p>
            <a:r>
              <a:rPr lang="en-US" sz="4800" dirty="0" err="1" smtClean="0">
                <a:latin typeface="NikoshBAN" panose="02000000000000000000" pitchFamily="2" charset="0"/>
                <a:cs typeface="NikoshBAN" panose="02000000000000000000" pitchFamily="2" charset="0"/>
              </a:rPr>
              <a:t>গোলাম</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মোস্তফা</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চৌধুরী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একাডেমী</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স্কুল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এন্ড</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কলেজ</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বালা</a:t>
            </a:r>
            <a:r>
              <a:rPr lang="bn-IN" sz="4800" dirty="0" smtClean="0">
                <a:latin typeface="NikoshBAN" panose="02000000000000000000" pitchFamily="2" charset="0"/>
                <a:cs typeface="NikoshBAN" panose="02000000000000000000" pitchFamily="2" charset="0"/>
              </a:rPr>
              <a:t>উ</a:t>
            </a:r>
            <a:r>
              <a:rPr lang="en-US" sz="4800" dirty="0" smtClean="0">
                <a:latin typeface="NikoshBAN" panose="02000000000000000000" pitchFamily="2" charset="0"/>
                <a:cs typeface="NikoshBAN" panose="02000000000000000000" pitchFamily="2" charset="0"/>
              </a:rPr>
              <a:t>ট, </a:t>
            </a:r>
            <a:r>
              <a:rPr lang="en-US" sz="4800" dirty="0" err="1" smtClean="0">
                <a:latin typeface="NikoshBAN" panose="02000000000000000000" pitchFamily="2" charset="0"/>
                <a:cs typeface="NikoshBAN" panose="02000000000000000000" pitchFamily="2" charset="0"/>
              </a:rPr>
              <a:t>জকিগঞ্জ</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সিলেট</a:t>
            </a:r>
            <a:r>
              <a:rPr lang="en-US" sz="4800" dirty="0" smtClean="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8444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2175803" y="179755"/>
            <a:ext cx="5477022" cy="1323439"/>
          </a:xfrm>
          <a:prstGeom prst="rect">
            <a:avLst/>
          </a:prstGeom>
        </p:spPr>
        <p:txBody>
          <a:bodyPr wrap="square">
            <a:spAutoFit/>
          </a:bodyPr>
          <a:lstStyle/>
          <a:p>
            <a:r>
              <a:rPr lang="bn-IN" sz="8000" dirty="0"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মার্ক জুকারবার্গ </a:t>
            </a:r>
            <a:endParaRPr lang="en-US" sz="8000" dirty="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957" y="179755"/>
            <a:ext cx="4707988" cy="6417993"/>
          </a:xfrm>
          <a:prstGeom prst="rect">
            <a:avLst/>
          </a:prstGeom>
        </p:spPr>
      </p:pic>
      <p:sp>
        <p:nvSpPr>
          <p:cNvPr id="6" name="TextBox 5"/>
          <p:cNvSpPr txBox="1"/>
          <p:nvPr/>
        </p:nvSpPr>
        <p:spPr>
          <a:xfrm>
            <a:off x="477672" y="1334769"/>
            <a:ext cx="6509981" cy="5262979"/>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হার্ভার্ড বিশ্ববিদ্যালয়ের শিক্ষার্থী মার্কজুকারবার্গ ও তাঁর চার বন্ধুর হাতে সূচিত হয় ফেয়াবুকের। মার্চ ২০১৫-এর পরিসংখ্যান অনুযায়ী বিশ্বের প্রায় ১৪১৫ মিলিয়ন ব্যবহারকারী ফেসবুক ব্যবহার করে। তিনি </a:t>
            </a:r>
            <a:r>
              <a:rPr lang="bn-IN" sz="4800" dirty="0" smtClean="0">
                <a:solidFill>
                  <a:srgbClr val="FF0000"/>
                </a:solidFill>
                <a:latin typeface="NikoshBAN" panose="02000000000000000000" pitchFamily="2" charset="0"/>
                <a:cs typeface="NikoshBAN" panose="02000000000000000000" pitchFamily="2" charset="0"/>
              </a:rPr>
              <a:t>ফেসবুকের প্রতিষ্ঠাতা</a:t>
            </a:r>
            <a:r>
              <a:rPr lang="bn-IN"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39334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0166" y="225083"/>
            <a:ext cx="10733650" cy="830997"/>
          </a:xfrm>
          <a:prstGeom prst="rect">
            <a:avLst/>
          </a:prstGeom>
          <a:noFill/>
        </p:spPr>
        <p:txBody>
          <a:bodyPr wrap="square" rtlCol="0">
            <a:spAutoFit/>
          </a:bodyPr>
          <a:lstStyle/>
          <a:p>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চল</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সবাই</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একনজরে</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দেখি</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আই</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সি</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টি</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তে</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কার</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কী</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অবদান</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endParaRPr lang="en-US" sz="48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450166" y="1056080"/>
            <a:ext cx="10733650" cy="830997"/>
          </a:xfrm>
          <a:prstGeom prst="rect">
            <a:avLst/>
          </a:prstGeom>
          <a:noFill/>
        </p:spPr>
        <p:txBody>
          <a:bodyPr wrap="square" rtlCol="0">
            <a:spAutoFit/>
          </a:bodyPr>
          <a:lstStyle/>
          <a:p>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endParaRPr lang="en-US" sz="48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450166" y="1302302"/>
            <a:ext cx="2402006"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 চার্লস ব্যাবেজ </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391235" y="2184594"/>
            <a:ext cx="2747749"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২</a:t>
            </a:r>
            <a:r>
              <a:rPr lang="bn-IN" sz="3200" dirty="0" smtClean="0">
                <a:latin typeface="NikoshBAN" panose="02000000000000000000" pitchFamily="2" charset="0"/>
                <a:cs typeface="NikoshBAN" panose="02000000000000000000" pitchFamily="2" charset="0"/>
              </a:rPr>
              <a:t>। অ্যাডা লাভলেস  </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391235" y="2996677"/>
            <a:ext cx="3552967"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৩</a:t>
            </a:r>
            <a:r>
              <a:rPr lang="bn-IN" sz="3200" dirty="0" smtClean="0">
                <a:latin typeface="NikoshBAN" panose="02000000000000000000" pitchFamily="2" charset="0"/>
                <a:cs typeface="NikoshBAN" panose="02000000000000000000" pitchFamily="2" charset="0"/>
              </a:rPr>
              <a:t>। জেমস ক্লার্ক ম্যাক্সওয়েল  </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420238" y="3901933"/>
            <a:ext cx="2746611"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৪। জগদীশ চন্দ্র বসু </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391236" y="4717381"/>
            <a:ext cx="3252716"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৫</a:t>
            </a:r>
            <a:r>
              <a:rPr lang="bn-IN" sz="3200" dirty="0" smtClean="0">
                <a:latin typeface="NikoshBAN" panose="02000000000000000000" pitchFamily="2" charset="0"/>
                <a:cs typeface="NikoshBAN" panose="02000000000000000000" pitchFamily="2" charset="0"/>
              </a:rPr>
              <a:t>। গুগলিয়েলমো মার্কনি  </a:t>
            </a:r>
            <a:endParaRPr lang="en-US" sz="3200" dirty="0">
              <a:latin typeface="NikoshBAN" panose="02000000000000000000" pitchFamily="2" charset="0"/>
              <a:cs typeface="NikoshBAN" panose="02000000000000000000" pitchFamily="2" charset="0"/>
            </a:endParaRPr>
          </a:p>
        </p:txBody>
      </p:sp>
      <p:sp>
        <p:nvSpPr>
          <p:cNvPr id="12" name="TextBox 11"/>
          <p:cNvSpPr txBox="1"/>
          <p:nvPr/>
        </p:nvSpPr>
        <p:spPr>
          <a:xfrm>
            <a:off x="391235" y="5622637"/>
            <a:ext cx="4016991"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৬। রেমন্ড স্যামুয়েল টমলিনসন  </a:t>
            </a:r>
            <a:endParaRPr lang="en-US" sz="3200" dirty="0">
              <a:latin typeface="NikoshBAN" panose="02000000000000000000" pitchFamily="2" charset="0"/>
              <a:cs typeface="NikoshBAN" panose="02000000000000000000" pitchFamily="2" charset="0"/>
            </a:endParaRPr>
          </a:p>
        </p:txBody>
      </p:sp>
      <p:sp>
        <p:nvSpPr>
          <p:cNvPr id="14" name="TextBox 13"/>
          <p:cNvSpPr txBox="1"/>
          <p:nvPr/>
        </p:nvSpPr>
        <p:spPr>
          <a:xfrm>
            <a:off x="5146428" y="1302302"/>
            <a:ext cx="6318739"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ডিফারেন্স ইঞ্জিন / আধুনিক কম্পিউটারের জনক </a:t>
            </a:r>
            <a:endParaRPr lang="en-US" sz="3200" dirty="0">
              <a:latin typeface="NikoshBAN" panose="02000000000000000000" pitchFamily="2" charset="0"/>
              <a:cs typeface="NikoshBAN" panose="02000000000000000000" pitchFamily="2" charset="0"/>
            </a:endParaRPr>
          </a:p>
        </p:txBody>
      </p:sp>
      <p:sp>
        <p:nvSpPr>
          <p:cNvPr id="15" name="TextBox 14"/>
          <p:cNvSpPr txBox="1"/>
          <p:nvPr/>
        </p:nvSpPr>
        <p:spPr>
          <a:xfrm>
            <a:off x="5146428" y="2173274"/>
            <a:ext cx="2402006"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প্রথম প্রোগ্রামার  </a:t>
            </a:r>
            <a:endParaRPr lang="en-US" sz="3200" dirty="0">
              <a:latin typeface="NikoshBAN" panose="02000000000000000000" pitchFamily="2" charset="0"/>
              <a:cs typeface="NikoshBAN" panose="02000000000000000000" pitchFamily="2" charset="0"/>
            </a:endParaRPr>
          </a:p>
        </p:txBody>
      </p:sp>
      <p:sp>
        <p:nvSpPr>
          <p:cNvPr id="16" name="TextBox 15"/>
          <p:cNvSpPr txBox="1"/>
          <p:nvPr/>
        </p:nvSpPr>
        <p:spPr>
          <a:xfrm>
            <a:off x="5146429" y="2996676"/>
            <a:ext cx="5171034"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তড়িৎ চৌম্বকীয় বলের ধারণা প্রদান  </a:t>
            </a:r>
            <a:endParaRPr lang="en-US" sz="3200" dirty="0">
              <a:latin typeface="NikoshBAN" panose="02000000000000000000" pitchFamily="2" charset="0"/>
              <a:cs typeface="NikoshBAN" panose="02000000000000000000" pitchFamily="2" charset="0"/>
            </a:endParaRPr>
          </a:p>
        </p:txBody>
      </p:sp>
      <p:sp>
        <p:nvSpPr>
          <p:cNvPr id="17" name="TextBox 16"/>
          <p:cNvSpPr txBox="1"/>
          <p:nvPr/>
        </p:nvSpPr>
        <p:spPr>
          <a:xfrm>
            <a:off x="5146428" y="3928263"/>
            <a:ext cx="3536907"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ক্ষুদ্র বতার তরঙ্গ ব্যবহার   </a:t>
            </a:r>
            <a:endParaRPr lang="en-US" sz="3200" dirty="0">
              <a:latin typeface="NikoshBAN" panose="02000000000000000000" pitchFamily="2" charset="0"/>
              <a:cs typeface="NikoshBAN" panose="02000000000000000000" pitchFamily="2" charset="0"/>
            </a:endParaRPr>
          </a:p>
        </p:txBody>
      </p:sp>
      <p:sp>
        <p:nvSpPr>
          <p:cNvPr id="18" name="TextBox 17"/>
          <p:cNvSpPr txBox="1"/>
          <p:nvPr/>
        </p:nvSpPr>
        <p:spPr>
          <a:xfrm>
            <a:off x="5146428" y="4717380"/>
            <a:ext cx="3536907"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বেতার যন্ত্রের আবিষ্কারক  </a:t>
            </a:r>
            <a:endParaRPr lang="en-US" sz="3200" dirty="0">
              <a:latin typeface="NikoshBAN" panose="02000000000000000000" pitchFamily="2" charset="0"/>
              <a:cs typeface="NikoshBAN" panose="02000000000000000000" pitchFamily="2" charset="0"/>
            </a:endParaRPr>
          </a:p>
        </p:txBody>
      </p:sp>
      <p:sp>
        <p:nvSpPr>
          <p:cNvPr id="19" name="TextBox 18"/>
          <p:cNvSpPr txBox="1"/>
          <p:nvPr/>
        </p:nvSpPr>
        <p:spPr>
          <a:xfrm>
            <a:off x="5146428" y="5622637"/>
            <a:ext cx="3335218"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ই- মেইলের আবিষ্কারক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08870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 calcmode="lin" valueType="num">
                                      <p:cBhvr>
                                        <p:cTn id="45" dur="1000" fill="hold"/>
                                        <p:tgtEl>
                                          <p:spTgt spid="14"/>
                                        </p:tgtEl>
                                        <p:attrNameLst>
                                          <p:attrName>style.rotation</p:attrName>
                                        </p:attrNameLst>
                                      </p:cBhvr>
                                      <p:tavLst>
                                        <p:tav tm="0">
                                          <p:val>
                                            <p:fltVal val="90"/>
                                          </p:val>
                                        </p:tav>
                                        <p:tav tm="100000">
                                          <p:val>
                                            <p:fltVal val="0"/>
                                          </p:val>
                                        </p:tav>
                                      </p:tavLst>
                                    </p:anim>
                                    <p:animEffect transition="in" filter="fade">
                                      <p:cBhvr>
                                        <p:cTn id="46" dur="1000"/>
                                        <p:tgtEl>
                                          <p:spTgt spid="1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 calcmode="lin" valueType="num">
                                      <p:cBhvr>
                                        <p:cTn id="57" dur="1000" fill="hold"/>
                                        <p:tgtEl>
                                          <p:spTgt spid="16"/>
                                        </p:tgtEl>
                                        <p:attrNameLst>
                                          <p:attrName>style.rotation</p:attrName>
                                        </p:attrNameLst>
                                      </p:cBhvr>
                                      <p:tavLst>
                                        <p:tav tm="0">
                                          <p:val>
                                            <p:fltVal val="90"/>
                                          </p:val>
                                        </p:tav>
                                        <p:tav tm="100000">
                                          <p:val>
                                            <p:fltVal val="0"/>
                                          </p:val>
                                        </p:tav>
                                      </p:tavLst>
                                    </p:anim>
                                    <p:animEffect transition="in" filter="fade">
                                      <p:cBhvr>
                                        <p:cTn id="58" dur="1000"/>
                                        <p:tgtEl>
                                          <p:spTgt spid="16"/>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 calcmode="lin" valueType="num">
                                      <p:cBhvr>
                                        <p:cTn id="63" dur="1000" fill="hold"/>
                                        <p:tgtEl>
                                          <p:spTgt spid="17"/>
                                        </p:tgtEl>
                                        <p:attrNameLst>
                                          <p:attrName>style.rotation</p:attrName>
                                        </p:attrNameLst>
                                      </p:cBhvr>
                                      <p:tavLst>
                                        <p:tav tm="0">
                                          <p:val>
                                            <p:fltVal val="90"/>
                                          </p:val>
                                        </p:tav>
                                        <p:tav tm="100000">
                                          <p:val>
                                            <p:fltVal val="0"/>
                                          </p:val>
                                        </p:tav>
                                      </p:tavLst>
                                    </p:anim>
                                    <p:animEffect transition="in" filter="fade">
                                      <p:cBhvr>
                                        <p:cTn id="64" dur="1000"/>
                                        <p:tgtEl>
                                          <p:spTgt spid="1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 calcmode="lin" valueType="num">
                                      <p:cBhvr>
                                        <p:cTn id="69" dur="1000" fill="hold"/>
                                        <p:tgtEl>
                                          <p:spTgt spid="18"/>
                                        </p:tgtEl>
                                        <p:attrNameLst>
                                          <p:attrName>style.rotation</p:attrName>
                                        </p:attrNameLst>
                                      </p:cBhvr>
                                      <p:tavLst>
                                        <p:tav tm="0">
                                          <p:val>
                                            <p:fltVal val="90"/>
                                          </p:val>
                                        </p:tav>
                                        <p:tav tm="100000">
                                          <p:val>
                                            <p:fltVal val="0"/>
                                          </p:val>
                                        </p:tav>
                                      </p:tavLst>
                                    </p:anim>
                                    <p:animEffect transition="in" filter="fade">
                                      <p:cBhvr>
                                        <p:cTn id="70" dur="1000"/>
                                        <p:tgtEl>
                                          <p:spTgt spid="18"/>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1000" fill="hold"/>
                                        <p:tgtEl>
                                          <p:spTgt spid="19"/>
                                        </p:tgtEl>
                                        <p:attrNameLst>
                                          <p:attrName>ppt_w</p:attrName>
                                        </p:attrNameLst>
                                      </p:cBhvr>
                                      <p:tavLst>
                                        <p:tav tm="0">
                                          <p:val>
                                            <p:fltVal val="0"/>
                                          </p:val>
                                        </p:tav>
                                        <p:tav tm="100000">
                                          <p:val>
                                            <p:strVal val="#ppt_w"/>
                                          </p:val>
                                        </p:tav>
                                      </p:tavLst>
                                    </p:anim>
                                    <p:anim calcmode="lin" valueType="num">
                                      <p:cBhvr>
                                        <p:cTn id="74" dur="1000" fill="hold"/>
                                        <p:tgtEl>
                                          <p:spTgt spid="19"/>
                                        </p:tgtEl>
                                        <p:attrNameLst>
                                          <p:attrName>ppt_h</p:attrName>
                                        </p:attrNameLst>
                                      </p:cBhvr>
                                      <p:tavLst>
                                        <p:tav tm="0">
                                          <p:val>
                                            <p:fltVal val="0"/>
                                          </p:val>
                                        </p:tav>
                                        <p:tav tm="100000">
                                          <p:val>
                                            <p:strVal val="#ppt_h"/>
                                          </p:val>
                                        </p:tav>
                                      </p:tavLst>
                                    </p:anim>
                                    <p:anim calcmode="lin" valueType="num">
                                      <p:cBhvr>
                                        <p:cTn id="75" dur="1000" fill="hold"/>
                                        <p:tgtEl>
                                          <p:spTgt spid="19"/>
                                        </p:tgtEl>
                                        <p:attrNameLst>
                                          <p:attrName>style.rotation</p:attrName>
                                        </p:attrNameLst>
                                      </p:cBhvr>
                                      <p:tavLst>
                                        <p:tav tm="0">
                                          <p:val>
                                            <p:fltVal val="90"/>
                                          </p:val>
                                        </p:tav>
                                        <p:tav tm="100000">
                                          <p:val>
                                            <p:fltVal val="0"/>
                                          </p:val>
                                        </p:tav>
                                      </p:tavLst>
                                    </p:anim>
                                    <p:animEffect transition="in" filter="fade">
                                      <p:cBhvr>
                                        <p:cTn id="7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4"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327614" y="1529556"/>
            <a:ext cx="2402006"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৭। স্টিভ জবস </a:t>
            </a:r>
            <a:endParaRPr lang="en-US" sz="3200" dirty="0">
              <a:latin typeface="NikoshBAN" panose="02000000000000000000" pitchFamily="2" charset="0"/>
              <a:cs typeface="NikoshBAN" panose="02000000000000000000" pitchFamily="2" charset="0"/>
            </a:endParaRPr>
          </a:p>
        </p:txBody>
      </p:sp>
      <p:sp>
        <p:nvSpPr>
          <p:cNvPr id="12" name="TextBox 11"/>
          <p:cNvSpPr txBox="1"/>
          <p:nvPr/>
        </p:nvSpPr>
        <p:spPr>
          <a:xfrm>
            <a:off x="327614" y="2535142"/>
            <a:ext cx="4239905"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৮</a:t>
            </a:r>
            <a:r>
              <a:rPr lang="bn-IN" sz="3200" dirty="0" smtClean="0">
                <a:latin typeface="NikoshBAN" panose="02000000000000000000" pitchFamily="2" charset="0"/>
                <a:cs typeface="NikoshBAN" panose="02000000000000000000" pitchFamily="2" charset="0"/>
              </a:rPr>
              <a:t>। উইলিয়াম হেনরি ‘বিল’ গেটস  </a:t>
            </a:r>
            <a:endParaRPr lang="en-US" sz="3200" dirty="0">
              <a:latin typeface="NikoshBAN" panose="02000000000000000000" pitchFamily="2" charset="0"/>
              <a:cs typeface="NikoshBAN" panose="02000000000000000000" pitchFamily="2" charset="0"/>
            </a:endParaRPr>
          </a:p>
        </p:txBody>
      </p:sp>
      <p:sp>
        <p:nvSpPr>
          <p:cNvPr id="13" name="TextBox 12"/>
          <p:cNvSpPr txBox="1"/>
          <p:nvPr/>
        </p:nvSpPr>
        <p:spPr>
          <a:xfrm>
            <a:off x="327614" y="3676849"/>
            <a:ext cx="4854054"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৯। স্যার টিমোথি জন ‘টিম’ বার্নাস-লি  </a:t>
            </a:r>
            <a:endParaRPr lang="en-US" sz="3200" dirty="0">
              <a:latin typeface="NikoshBAN" panose="02000000000000000000" pitchFamily="2" charset="0"/>
              <a:cs typeface="NikoshBAN" panose="02000000000000000000" pitchFamily="2" charset="0"/>
            </a:endParaRPr>
          </a:p>
        </p:txBody>
      </p:sp>
      <p:sp>
        <p:nvSpPr>
          <p:cNvPr id="14" name="TextBox 13"/>
          <p:cNvSpPr txBox="1"/>
          <p:nvPr/>
        </p:nvSpPr>
        <p:spPr>
          <a:xfrm>
            <a:off x="450166" y="5163316"/>
            <a:ext cx="2793242"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১০। মার্ক জুকারবার্গ  </a:t>
            </a:r>
            <a:endParaRPr lang="en-US" sz="3200" dirty="0">
              <a:latin typeface="NikoshBAN" panose="02000000000000000000" pitchFamily="2" charset="0"/>
              <a:cs typeface="NikoshBAN" panose="02000000000000000000" pitchFamily="2" charset="0"/>
            </a:endParaRPr>
          </a:p>
        </p:txBody>
      </p:sp>
      <p:sp>
        <p:nvSpPr>
          <p:cNvPr id="15" name="TextBox 14"/>
          <p:cNvSpPr txBox="1"/>
          <p:nvPr/>
        </p:nvSpPr>
        <p:spPr>
          <a:xfrm>
            <a:off x="450166" y="225083"/>
            <a:ext cx="10733650" cy="830997"/>
          </a:xfrm>
          <a:prstGeom prst="rect">
            <a:avLst/>
          </a:prstGeom>
          <a:noFill/>
        </p:spPr>
        <p:txBody>
          <a:bodyPr wrap="square" rtlCol="0">
            <a:spAutoFit/>
          </a:bodyPr>
          <a:lstStyle/>
          <a:p>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চল</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সবাই</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একনজরে</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দেখি</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আই</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সি</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টি</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তে</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কার</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কী</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4800" dirty="0" err="1" smtClean="0">
                <a:solidFill>
                  <a:schemeClr val="tx1">
                    <a:lumMod val="95000"/>
                    <a:lumOff val="5000"/>
                  </a:schemeClr>
                </a:solidFill>
                <a:latin typeface="NikoshBAN" panose="02000000000000000000" pitchFamily="2" charset="0"/>
                <a:cs typeface="NikoshBAN" panose="02000000000000000000" pitchFamily="2" charset="0"/>
              </a:rPr>
              <a:t>অবদান</a:t>
            </a:r>
            <a:r>
              <a:rPr lang="en-US" sz="4800" dirty="0" smtClean="0">
                <a:solidFill>
                  <a:schemeClr val="tx1">
                    <a:lumMod val="95000"/>
                    <a:lumOff val="5000"/>
                  </a:schemeClr>
                </a:solidFill>
                <a:latin typeface="NikoshBAN" panose="02000000000000000000" pitchFamily="2" charset="0"/>
                <a:cs typeface="NikoshBAN" panose="02000000000000000000" pitchFamily="2" charset="0"/>
              </a:rPr>
              <a:t> </a:t>
            </a:r>
            <a:endParaRPr lang="en-US" sz="48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6" name="TextBox 15"/>
          <p:cNvSpPr txBox="1"/>
          <p:nvPr/>
        </p:nvSpPr>
        <p:spPr>
          <a:xfrm>
            <a:off x="6318178" y="1529556"/>
            <a:ext cx="3824627"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অ্যাপল কম্পিউটার প্রতিষ্ঠান  </a:t>
            </a:r>
            <a:endParaRPr lang="en-US" sz="3200" dirty="0">
              <a:latin typeface="NikoshBAN" panose="02000000000000000000" pitchFamily="2" charset="0"/>
              <a:cs typeface="NikoshBAN" panose="02000000000000000000" pitchFamily="2" charset="0"/>
            </a:endParaRPr>
          </a:p>
        </p:txBody>
      </p:sp>
      <p:sp>
        <p:nvSpPr>
          <p:cNvPr id="17" name="TextBox 16"/>
          <p:cNvSpPr txBox="1"/>
          <p:nvPr/>
        </p:nvSpPr>
        <p:spPr>
          <a:xfrm>
            <a:off x="6318178" y="2535141"/>
            <a:ext cx="5569022"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এম এস ডস ও উইন্ডোস অপারেটিং সিস্টেম  </a:t>
            </a:r>
            <a:endParaRPr lang="en-US" sz="3200" dirty="0">
              <a:latin typeface="NikoshBAN" panose="02000000000000000000" pitchFamily="2" charset="0"/>
              <a:cs typeface="NikoshBAN" panose="02000000000000000000" pitchFamily="2" charset="0"/>
            </a:endParaRPr>
          </a:p>
        </p:txBody>
      </p:sp>
      <p:sp>
        <p:nvSpPr>
          <p:cNvPr id="18" name="TextBox 17"/>
          <p:cNvSpPr txBox="1"/>
          <p:nvPr/>
        </p:nvSpPr>
        <p:spPr>
          <a:xfrm>
            <a:off x="6318178" y="3676849"/>
            <a:ext cx="5569022" cy="1077218"/>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হাইপারটেক্স  ট্রান্সপার প্রটোকল ও ওয়ার্ল্ড ওয়াইড ওয়েব- এর জনক  </a:t>
            </a:r>
            <a:endParaRPr lang="en-US" sz="3200" dirty="0">
              <a:latin typeface="NikoshBAN" panose="02000000000000000000" pitchFamily="2" charset="0"/>
              <a:cs typeface="NikoshBAN" panose="02000000000000000000" pitchFamily="2" charset="0"/>
            </a:endParaRPr>
          </a:p>
        </p:txBody>
      </p:sp>
      <p:sp>
        <p:nvSpPr>
          <p:cNvPr id="19" name="TextBox 18"/>
          <p:cNvSpPr txBox="1"/>
          <p:nvPr/>
        </p:nvSpPr>
        <p:spPr>
          <a:xfrm>
            <a:off x="6318178" y="5163316"/>
            <a:ext cx="3036837"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ফেসবুকের প্রতিষ্ঠাতা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5173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68737" y="1829794"/>
            <a:ext cx="2702257" cy="369332"/>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একুশ শতকের সম্পদ কী?  </a:t>
            </a:r>
            <a:endParaRPr lang="en-US" dirty="0">
              <a:latin typeface="NikoshBAN" panose="02000000000000000000" pitchFamily="2" charset="0"/>
              <a:cs typeface="NikoshBAN" panose="02000000000000000000" pitchFamily="2" charset="0"/>
            </a:endParaRPr>
          </a:p>
        </p:txBody>
      </p:sp>
      <p:sp>
        <p:nvSpPr>
          <p:cNvPr id="3" name="TextBox 2"/>
          <p:cNvSpPr txBox="1"/>
          <p:nvPr/>
        </p:nvSpPr>
        <p:spPr>
          <a:xfrm>
            <a:off x="3756547" y="1829794"/>
            <a:ext cx="1419367" cy="369332"/>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উত্তরঃ জ্ঞান </a:t>
            </a:r>
            <a:endParaRPr lang="en-US" dirty="0">
              <a:latin typeface="NikoshBAN" panose="02000000000000000000" pitchFamily="2" charset="0"/>
              <a:cs typeface="NikoshBAN" panose="02000000000000000000" pitchFamily="2" charset="0"/>
            </a:endParaRPr>
          </a:p>
        </p:txBody>
      </p:sp>
      <p:sp>
        <p:nvSpPr>
          <p:cNvPr id="4" name="TextBox 3"/>
          <p:cNvSpPr txBox="1"/>
          <p:nvPr/>
        </p:nvSpPr>
        <p:spPr>
          <a:xfrm>
            <a:off x="668737" y="2399978"/>
            <a:ext cx="2088109" cy="372533"/>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পৃথিবীর সম্পদ কী?  </a:t>
            </a:r>
            <a:endParaRPr lang="en-US" dirty="0">
              <a:latin typeface="NikoshBAN" panose="02000000000000000000" pitchFamily="2" charset="0"/>
              <a:cs typeface="NikoshBAN" panose="02000000000000000000" pitchFamily="2" charset="0"/>
            </a:endParaRPr>
          </a:p>
        </p:txBody>
      </p:sp>
      <p:sp>
        <p:nvSpPr>
          <p:cNvPr id="5" name="TextBox 4"/>
          <p:cNvSpPr txBox="1"/>
          <p:nvPr/>
        </p:nvSpPr>
        <p:spPr>
          <a:xfrm>
            <a:off x="3732664" y="2389479"/>
            <a:ext cx="2251882" cy="372533"/>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উত্তরঃ সাধারণ মানুষ   </a:t>
            </a:r>
            <a:endParaRPr lang="en-US" dirty="0">
              <a:latin typeface="NikoshBAN" panose="02000000000000000000" pitchFamily="2" charset="0"/>
              <a:cs typeface="NikoshBAN" panose="02000000000000000000" pitchFamily="2" charset="0"/>
            </a:endParaRPr>
          </a:p>
        </p:txBody>
      </p:sp>
      <p:sp>
        <p:nvSpPr>
          <p:cNvPr id="6" name="TextBox 5"/>
          <p:cNvSpPr txBox="1"/>
          <p:nvPr/>
        </p:nvSpPr>
        <p:spPr>
          <a:xfrm>
            <a:off x="5152031" y="175454"/>
            <a:ext cx="2763670" cy="830997"/>
          </a:xfrm>
          <a:prstGeom prst="rect">
            <a:avLst/>
          </a:prstGeom>
          <a:noFill/>
        </p:spPr>
        <p:txBody>
          <a:bodyPr wrap="square" rtlCol="0">
            <a:spAutoFit/>
          </a:bodyPr>
          <a:lstStyle/>
          <a:p>
            <a:r>
              <a:rPr lang="bn-IN" sz="4800" dirty="0" smtClean="0">
                <a:solidFill>
                  <a:srgbClr val="0070C0"/>
                </a:solidFill>
                <a:latin typeface="NikoshBAN" panose="02000000000000000000" pitchFamily="2" charset="0"/>
                <a:cs typeface="NikoshBAN" panose="02000000000000000000" pitchFamily="2" charset="0"/>
              </a:rPr>
              <a:t>মূল্যায়নঃ   </a:t>
            </a:r>
            <a:endParaRPr lang="en-US" sz="4800" dirty="0">
              <a:solidFill>
                <a:srgbClr val="0070C0"/>
              </a:solidFill>
              <a:latin typeface="NikoshBAN" panose="02000000000000000000" pitchFamily="2" charset="0"/>
              <a:cs typeface="NikoshBAN" panose="02000000000000000000" pitchFamily="2" charset="0"/>
            </a:endParaRPr>
          </a:p>
        </p:txBody>
      </p:sp>
      <p:sp>
        <p:nvSpPr>
          <p:cNvPr id="7" name="TextBox 6"/>
          <p:cNvSpPr txBox="1"/>
          <p:nvPr/>
        </p:nvSpPr>
        <p:spPr>
          <a:xfrm>
            <a:off x="668737" y="969800"/>
            <a:ext cx="5022377"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প্রশ্নগুলোর উত্তর বলার চেষ্টা করঃ  </a:t>
            </a:r>
            <a:endParaRPr lang="en-US" sz="2800" dirty="0">
              <a:latin typeface="NikoshBAN" panose="02000000000000000000" pitchFamily="2" charset="0"/>
              <a:cs typeface="NikoshBAN" panose="02000000000000000000" pitchFamily="2" charset="0"/>
            </a:endParaRPr>
          </a:p>
        </p:txBody>
      </p:sp>
      <p:sp>
        <p:nvSpPr>
          <p:cNvPr id="8" name="TextBox 7"/>
          <p:cNvSpPr txBox="1"/>
          <p:nvPr/>
        </p:nvSpPr>
        <p:spPr>
          <a:xfrm>
            <a:off x="668736" y="3112153"/>
            <a:ext cx="2702257" cy="646331"/>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কোন শতকে সম্পদের ধারনা পাল্টে গেছে?   </a:t>
            </a:r>
            <a:endParaRPr lang="en-US" dirty="0">
              <a:latin typeface="NikoshBAN" panose="02000000000000000000" pitchFamily="2" charset="0"/>
              <a:cs typeface="NikoshBAN" panose="02000000000000000000" pitchFamily="2" charset="0"/>
            </a:endParaRPr>
          </a:p>
        </p:txBody>
      </p:sp>
      <p:sp>
        <p:nvSpPr>
          <p:cNvPr id="9" name="TextBox 8"/>
          <p:cNvSpPr txBox="1"/>
          <p:nvPr/>
        </p:nvSpPr>
        <p:spPr>
          <a:xfrm>
            <a:off x="3756546" y="3135711"/>
            <a:ext cx="2702257" cy="369332"/>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উত্তরঃ একুশ শতকে।   </a:t>
            </a:r>
            <a:endParaRPr lang="en-US" dirty="0">
              <a:latin typeface="NikoshBAN" panose="02000000000000000000" pitchFamily="2" charset="0"/>
              <a:cs typeface="NikoshBAN" panose="02000000000000000000" pitchFamily="2" charset="0"/>
            </a:endParaRPr>
          </a:p>
        </p:txBody>
      </p:sp>
      <p:sp>
        <p:nvSpPr>
          <p:cNvPr id="10" name="TextBox 9"/>
          <p:cNvSpPr txBox="1"/>
          <p:nvPr/>
        </p:nvSpPr>
        <p:spPr>
          <a:xfrm>
            <a:off x="668735" y="3840623"/>
            <a:ext cx="2702257" cy="646331"/>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কখন থেকে মানুষ যন্ত্রনির্ভর অর্থনীতি সৃষ্টি করে?   </a:t>
            </a:r>
            <a:endParaRPr lang="en-US" dirty="0">
              <a:latin typeface="NikoshBAN" panose="02000000000000000000" pitchFamily="2" charset="0"/>
              <a:cs typeface="NikoshBAN" panose="02000000000000000000" pitchFamily="2" charset="0"/>
            </a:endParaRPr>
          </a:p>
        </p:txBody>
      </p:sp>
      <p:sp>
        <p:nvSpPr>
          <p:cNvPr id="11" name="TextBox 10"/>
          <p:cNvSpPr txBox="1"/>
          <p:nvPr/>
        </p:nvSpPr>
        <p:spPr>
          <a:xfrm>
            <a:off x="3756546" y="3895051"/>
            <a:ext cx="2702257" cy="369332"/>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উত্তরঃ শিল্পবিপ্লবের পর।   </a:t>
            </a:r>
            <a:endParaRPr lang="en-US" dirty="0">
              <a:latin typeface="NikoshBAN" panose="02000000000000000000" pitchFamily="2" charset="0"/>
              <a:cs typeface="NikoshBAN" panose="02000000000000000000" pitchFamily="2" charset="0"/>
            </a:endParaRPr>
          </a:p>
        </p:txBody>
      </p:sp>
      <p:sp>
        <p:nvSpPr>
          <p:cNvPr id="12" name="TextBox 11"/>
          <p:cNvSpPr txBox="1"/>
          <p:nvPr/>
        </p:nvSpPr>
        <p:spPr>
          <a:xfrm>
            <a:off x="668734" y="4654391"/>
            <a:ext cx="2702257" cy="646331"/>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একুশ শতকের পৃথিবীর অর্থনীতি কোনটির উপর দাঁড়াতে শুরু করেছে?   </a:t>
            </a:r>
            <a:endParaRPr lang="en-US" dirty="0">
              <a:latin typeface="NikoshBAN" panose="02000000000000000000" pitchFamily="2" charset="0"/>
              <a:cs typeface="NikoshBAN" panose="02000000000000000000" pitchFamily="2" charset="0"/>
            </a:endParaRPr>
          </a:p>
        </p:txBody>
      </p:sp>
      <p:sp>
        <p:nvSpPr>
          <p:cNvPr id="13" name="TextBox 12"/>
          <p:cNvSpPr txBox="1"/>
          <p:nvPr/>
        </p:nvSpPr>
        <p:spPr>
          <a:xfrm>
            <a:off x="3800903" y="4654391"/>
            <a:ext cx="1890212" cy="369332"/>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উত্তরঃ জ্ঞান ভিত্তিক।   </a:t>
            </a:r>
            <a:endParaRPr lang="en-US" dirty="0">
              <a:latin typeface="NikoshBAN" panose="02000000000000000000" pitchFamily="2" charset="0"/>
              <a:cs typeface="NikoshBAN" panose="02000000000000000000" pitchFamily="2" charset="0"/>
            </a:endParaRPr>
          </a:p>
        </p:txBody>
      </p:sp>
      <p:sp>
        <p:nvSpPr>
          <p:cNvPr id="14" name="TextBox 13"/>
          <p:cNvSpPr txBox="1"/>
          <p:nvPr/>
        </p:nvSpPr>
        <p:spPr>
          <a:xfrm>
            <a:off x="3623357" y="5300722"/>
            <a:ext cx="3354217"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উত্তরঃ  মার্ক জুকারবার্গ  </a:t>
            </a:r>
            <a:endParaRPr lang="en-US" sz="2400" dirty="0">
              <a:latin typeface="NikoshBAN" panose="02000000000000000000" pitchFamily="2" charset="0"/>
              <a:cs typeface="NikoshBAN" panose="02000000000000000000" pitchFamily="2" charset="0"/>
            </a:endParaRPr>
          </a:p>
        </p:txBody>
      </p:sp>
      <p:sp>
        <p:nvSpPr>
          <p:cNvPr id="15" name="TextBox 14"/>
          <p:cNvSpPr txBox="1"/>
          <p:nvPr/>
        </p:nvSpPr>
        <p:spPr>
          <a:xfrm>
            <a:off x="668734" y="5337520"/>
            <a:ext cx="2793242" cy="400110"/>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ফেস বুকের প্রতিষ্ঠাতা কে?  </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90914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style.rotation</p:attrName>
                                        </p:attrNameLst>
                                      </p:cBhvr>
                                      <p:tavLst>
                                        <p:tav tm="0">
                                          <p:val>
                                            <p:fltVal val="90"/>
                                          </p:val>
                                        </p:tav>
                                        <p:tav tm="100000">
                                          <p:val>
                                            <p:fltVal val="0"/>
                                          </p:val>
                                        </p:tav>
                                      </p:tavLst>
                                    </p:anim>
                                    <p:animEffect transition="in" filter="fade">
                                      <p:cBhvr>
                                        <p:cTn id="42" dur="1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fltVal val="0"/>
                                          </p:val>
                                        </p:tav>
                                        <p:tav tm="100000">
                                          <p:val>
                                            <p:strVal val="#ppt_w"/>
                                          </p:val>
                                        </p:tav>
                                      </p:tavLst>
                                    </p:anim>
                                    <p:anim calcmode="lin" valueType="num">
                                      <p:cBhvr>
                                        <p:cTn id="48" dur="1000" fill="hold"/>
                                        <p:tgtEl>
                                          <p:spTgt spid="5"/>
                                        </p:tgtEl>
                                        <p:attrNameLst>
                                          <p:attrName>ppt_h</p:attrName>
                                        </p:attrNameLst>
                                      </p:cBhvr>
                                      <p:tavLst>
                                        <p:tav tm="0">
                                          <p:val>
                                            <p:fltVal val="0"/>
                                          </p:val>
                                        </p:tav>
                                        <p:tav tm="100000">
                                          <p:val>
                                            <p:strVal val="#ppt_h"/>
                                          </p:val>
                                        </p:tav>
                                      </p:tavLst>
                                    </p:anim>
                                    <p:anim calcmode="lin" valueType="num">
                                      <p:cBhvr>
                                        <p:cTn id="49" dur="1000" fill="hold"/>
                                        <p:tgtEl>
                                          <p:spTgt spid="5"/>
                                        </p:tgtEl>
                                        <p:attrNameLst>
                                          <p:attrName>style.rotation</p:attrName>
                                        </p:attrNameLst>
                                      </p:cBhvr>
                                      <p:tavLst>
                                        <p:tav tm="0">
                                          <p:val>
                                            <p:fltVal val="90"/>
                                          </p:val>
                                        </p:tav>
                                        <p:tav tm="100000">
                                          <p:val>
                                            <p:fltVal val="0"/>
                                          </p:val>
                                        </p:tav>
                                      </p:tavLst>
                                    </p:anim>
                                    <p:animEffect transition="in" filter="fade">
                                      <p:cBhvr>
                                        <p:cTn id="50" dur="1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ppt_w</p:attrName>
                                        </p:attrNameLst>
                                      </p:cBhvr>
                                      <p:tavLst>
                                        <p:tav tm="0">
                                          <p:val>
                                            <p:fltVal val="0"/>
                                          </p:val>
                                        </p:tav>
                                        <p:tav tm="100000">
                                          <p:val>
                                            <p:strVal val="#ppt_w"/>
                                          </p:val>
                                        </p:tav>
                                      </p:tavLst>
                                    </p:anim>
                                    <p:anim calcmode="lin" valueType="num">
                                      <p:cBhvr>
                                        <p:cTn id="72" dur="1000" fill="hold"/>
                                        <p:tgtEl>
                                          <p:spTgt spid="10"/>
                                        </p:tgtEl>
                                        <p:attrNameLst>
                                          <p:attrName>ppt_h</p:attrName>
                                        </p:attrNameLst>
                                      </p:cBhvr>
                                      <p:tavLst>
                                        <p:tav tm="0">
                                          <p:val>
                                            <p:fltVal val="0"/>
                                          </p:val>
                                        </p:tav>
                                        <p:tav tm="100000">
                                          <p:val>
                                            <p:strVal val="#ppt_h"/>
                                          </p:val>
                                        </p:tav>
                                      </p:tavLst>
                                    </p:anim>
                                    <p:anim calcmode="lin" valueType="num">
                                      <p:cBhvr>
                                        <p:cTn id="73" dur="1000" fill="hold"/>
                                        <p:tgtEl>
                                          <p:spTgt spid="10"/>
                                        </p:tgtEl>
                                        <p:attrNameLst>
                                          <p:attrName>style.rotation</p:attrName>
                                        </p:attrNameLst>
                                      </p:cBhvr>
                                      <p:tavLst>
                                        <p:tav tm="0">
                                          <p:val>
                                            <p:fltVal val="90"/>
                                          </p:val>
                                        </p:tav>
                                        <p:tav tm="100000">
                                          <p:val>
                                            <p:fltVal val="0"/>
                                          </p:val>
                                        </p:tav>
                                      </p:tavLst>
                                    </p:anim>
                                    <p:animEffect transition="in" filter="fade">
                                      <p:cBhvr>
                                        <p:cTn id="74" dur="10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000" fill="hold"/>
                                        <p:tgtEl>
                                          <p:spTgt spid="11"/>
                                        </p:tgtEl>
                                        <p:attrNameLst>
                                          <p:attrName>ppt_w</p:attrName>
                                        </p:attrNameLst>
                                      </p:cBhvr>
                                      <p:tavLst>
                                        <p:tav tm="0">
                                          <p:val>
                                            <p:fltVal val="0"/>
                                          </p:val>
                                        </p:tav>
                                        <p:tav tm="100000">
                                          <p:val>
                                            <p:strVal val="#ppt_w"/>
                                          </p:val>
                                        </p:tav>
                                      </p:tavLst>
                                    </p:anim>
                                    <p:anim calcmode="lin" valueType="num">
                                      <p:cBhvr>
                                        <p:cTn id="80" dur="1000" fill="hold"/>
                                        <p:tgtEl>
                                          <p:spTgt spid="11"/>
                                        </p:tgtEl>
                                        <p:attrNameLst>
                                          <p:attrName>ppt_h</p:attrName>
                                        </p:attrNameLst>
                                      </p:cBhvr>
                                      <p:tavLst>
                                        <p:tav tm="0">
                                          <p:val>
                                            <p:fltVal val="0"/>
                                          </p:val>
                                        </p:tav>
                                        <p:tav tm="100000">
                                          <p:val>
                                            <p:strVal val="#ppt_h"/>
                                          </p:val>
                                        </p:tav>
                                      </p:tavLst>
                                    </p:anim>
                                    <p:anim calcmode="lin" valueType="num">
                                      <p:cBhvr>
                                        <p:cTn id="81" dur="1000" fill="hold"/>
                                        <p:tgtEl>
                                          <p:spTgt spid="11"/>
                                        </p:tgtEl>
                                        <p:attrNameLst>
                                          <p:attrName>style.rotation</p:attrName>
                                        </p:attrNameLst>
                                      </p:cBhvr>
                                      <p:tavLst>
                                        <p:tav tm="0">
                                          <p:val>
                                            <p:fltVal val="90"/>
                                          </p:val>
                                        </p:tav>
                                        <p:tav tm="100000">
                                          <p:val>
                                            <p:fltVal val="0"/>
                                          </p:val>
                                        </p:tav>
                                      </p:tavLst>
                                    </p:anim>
                                    <p:animEffect transition="in" filter="fade">
                                      <p:cBhvr>
                                        <p:cTn id="82" dur="10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1000" fill="hold"/>
                                        <p:tgtEl>
                                          <p:spTgt spid="12"/>
                                        </p:tgtEl>
                                        <p:attrNameLst>
                                          <p:attrName>ppt_w</p:attrName>
                                        </p:attrNameLst>
                                      </p:cBhvr>
                                      <p:tavLst>
                                        <p:tav tm="0">
                                          <p:val>
                                            <p:fltVal val="0"/>
                                          </p:val>
                                        </p:tav>
                                        <p:tav tm="100000">
                                          <p:val>
                                            <p:strVal val="#ppt_w"/>
                                          </p:val>
                                        </p:tav>
                                      </p:tavLst>
                                    </p:anim>
                                    <p:anim calcmode="lin" valueType="num">
                                      <p:cBhvr>
                                        <p:cTn id="88" dur="1000" fill="hold"/>
                                        <p:tgtEl>
                                          <p:spTgt spid="12"/>
                                        </p:tgtEl>
                                        <p:attrNameLst>
                                          <p:attrName>ppt_h</p:attrName>
                                        </p:attrNameLst>
                                      </p:cBhvr>
                                      <p:tavLst>
                                        <p:tav tm="0">
                                          <p:val>
                                            <p:fltVal val="0"/>
                                          </p:val>
                                        </p:tav>
                                        <p:tav tm="100000">
                                          <p:val>
                                            <p:strVal val="#ppt_h"/>
                                          </p:val>
                                        </p:tav>
                                      </p:tavLst>
                                    </p:anim>
                                    <p:anim calcmode="lin" valueType="num">
                                      <p:cBhvr>
                                        <p:cTn id="89" dur="1000" fill="hold"/>
                                        <p:tgtEl>
                                          <p:spTgt spid="12"/>
                                        </p:tgtEl>
                                        <p:attrNameLst>
                                          <p:attrName>style.rotation</p:attrName>
                                        </p:attrNameLst>
                                      </p:cBhvr>
                                      <p:tavLst>
                                        <p:tav tm="0">
                                          <p:val>
                                            <p:fltVal val="90"/>
                                          </p:val>
                                        </p:tav>
                                        <p:tav tm="100000">
                                          <p:val>
                                            <p:fltVal val="0"/>
                                          </p:val>
                                        </p:tav>
                                      </p:tavLst>
                                    </p:anim>
                                    <p:animEffect transition="in" filter="fade">
                                      <p:cBhvr>
                                        <p:cTn id="90" dur="10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1000" fill="hold"/>
                                        <p:tgtEl>
                                          <p:spTgt spid="13"/>
                                        </p:tgtEl>
                                        <p:attrNameLst>
                                          <p:attrName>ppt_w</p:attrName>
                                        </p:attrNameLst>
                                      </p:cBhvr>
                                      <p:tavLst>
                                        <p:tav tm="0">
                                          <p:val>
                                            <p:fltVal val="0"/>
                                          </p:val>
                                        </p:tav>
                                        <p:tav tm="100000">
                                          <p:val>
                                            <p:strVal val="#ppt_w"/>
                                          </p:val>
                                        </p:tav>
                                      </p:tavLst>
                                    </p:anim>
                                    <p:anim calcmode="lin" valueType="num">
                                      <p:cBhvr>
                                        <p:cTn id="96" dur="1000" fill="hold"/>
                                        <p:tgtEl>
                                          <p:spTgt spid="13"/>
                                        </p:tgtEl>
                                        <p:attrNameLst>
                                          <p:attrName>ppt_h</p:attrName>
                                        </p:attrNameLst>
                                      </p:cBhvr>
                                      <p:tavLst>
                                        <p:tav tm="0">
                                          <p:val>
                                            <p:fltVal val="0"/>
                                          </p:val>
                                        </p:tav>
                                        <p:tav tm="100000">
                                          <p:val>
                                            <p:strVal val="#ppt_h"/>
                                          </p:val>
                                        </p:tav>
                                      </p:tavLst>
                                    </p:anim>
                                    <p:anim calcmode="lin" valueType="num">
                                      <p:cBhvr>
                                        <p:cTn id="97" dur="1000" fill="hold"/>
                                        <p:tgtEl>
                                          <p:spTgt spid="13"/>
                                        </p:tgtEl>
                                        <p:attrNameLst>
                                          <p:attrName>style.rotation</p:attrName>
                                        </p:attrNameLst>
                                      </p:cBhvr>
                                      <p:tavLst>
                                        <p:tav tm="0">
                                          <p:val>
                                            <p:fltVal val="90"/>
                                          </p:val>
                                        </p:tav>
                                        <p:tav tm="100000">
                                          <p:val>
                                            <p:fltVal val="0"/>
                                          </p:val>
                                        </p:tav>
                                      </p:tavLst>
                                    </p:anim>
                                    <p:animEffect transition="in" filter="fade">
                                      <p:cBhvr>
                                        <p:cTn id="98" dur="1000"/>
                                        <p:tgtEl>
                                          <p:spTgt spid="13"/>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p:cTn id="103" dur="1000" fill="hold"/>
                                        <p:tgtEl>
                                          <p:spTgt spid="15"/>
                                        </p:tgtEl>
                                        <p:attrNameLst>
                                          <p:attrName>ppt_w</p:attrName>
                                        </p:attrNameLst>
                                      </p:cBhvr>
                                      <p:tavLst>
                                        <p:tav tm="0">
                                          <p:val>
                                            <p:fltVal val="0"/>
                                          </p:val>
                                        </p:tav>
                                        <p:tav tm="100000">
                                          <p:val>
                                            <p:strVal val="#ppt_w"/>
                                          </p:val>
                                        </p:tav>
                                      </p:tavLst>
                                    </p:anim>
                                    <p:anim calcmode="lin" valueType="num">
                                      <p:cBhvr>
                                        <p:cTn id="104" dur="1000" fill="hold"/>
                                        <p:tgtEl>
                                          <p:spTgt spid="15"/>
                                        </p:tgtEl>
                                        <p:attrNameLst>
                                          <p:attrName>ppt_h</p:attrName>
                                        </p:attrNameLst>
                                      </p:cBhvr>
                                      <p:tavLst>
                                        <p:tav tm="0">
                                          <p:val>
                                            <p:fltVal val="0"/>
                                          </p:val>
                                        </p:tav>
                                        <p:tav tm="100000">
                                          <p:val>
                                            <p:strVal val="#ppt_h"/>
                                          </p:val>
                                        </p:tav>
                                      </p:tavLst>
                                    </p:anim>
                                    <p:anim calcmode="lin" valueType="num">
                                      <p:cBhvr>
                                        <p:cTn id="105" dur="1000" fill="hold"/>
                                        <p:tgtEl>
                                          <p:spTgt spid="15"/>
                                        </p:tgtEl>
                                        <p:attrNameLst>
                                          <p:attrName>style.rotation</p:attrName>
                                        </p:attrNameLst>
                                      </p:cBhvr>
                                      <p:tavLst>
                                        <p:tav tm="0">
                                          <p:val>
                                            <p:fltVal val="90"/>
                                          </p:val>
                                        </p:tav>
                                        <p:tav tm="100000">
                                          <p:val>
                                            <p:fltVal val="0"/>
                                          </p:val>
                                        </p:tav>
                                      </p:tavLst>
                                    </p:anim>
                                    <p:animEffect transition="in" filter="fade">
                                      <p:cBhvr>
                                        <p:cTn id="106" dur="1000"/>
                                        <p:tgtEl>
                                          <p:spTgt spid="15"/>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43864" y="239150"/>
            <a:ext cx="2644725" cy="923330"/>
          </a:xfrm>
          <a:prstGeom prst="rect">
            <a:avLst/>
          </a:prstGeom>
          <a:noFill/>
        </p:spPr>
        <p:txBody>
          <a:bodyPr wrap="square" rtlCol="0">
            <a:spAutoFit/>
          </a:bodyPr>
          <a:lstStyle/>
          <a:p>
            <a:pPr algn="ctr"/>
            <a:r>
              <a:rPr lang="en-US" sz="5400" dirty="0" err="1" smtClean="0">
                <a:solidFill>
                  <a:schemeClr val="tx2"/>
                </a:solidFill>
                <a:latin typeface="NikoshBAN" panose="02000000000000000000" pitchFamily="2" charset="0"/>
                <a:cs typeface="NikoshBAN" panose="02000000000000000000" pitchFamily="2" charset="0"/>
              </a:rPr>
              <a:t>বাড়ীর</a:t>
            </a:r>
            <a:r>
              <a:rPr lang="en-US" sz="5400" dirty="0" smtClean="0">
                <a:solidFill>
                  <a:schemeClr val="tx2"/>
                </a:solidFill>
                <a:latin typeface="NikoshBAN" panose="02000000000000000000" pitchFamily="2" charset="0"/>
                <a:cs typeface="NikoshBAN" panose="02000000000000000000" pitchFamily="2" charset="0"/>
              </a:rPr>
              <a:t> </a:t>
            </a:r>
            <a:r>
              <a:rPr lang="en-US" sz="5400" dirty="0" err="1" smtClean="0">
                <a:solidFill>
                  <a:schemeClr val="tx2"/>
                </a:solidFill>
                <a:latin typeface="NikoshBAN" panose="02000000000000000000" pitchFamily="2" charset="0"/>
                <a:cs typeface="NikoshBAN" panose="02000000000000000000" pitchFamily="2" charset="0"/>
              </a:rPr>
              <a:t>কাজ</a:t>
            </a:r>
            <a:r>
              <a:rPr lang="en-US" sz="5400" dirty="0" smtClean="0">
                <a:solidFill>
                  <a:schemeClr val="tx2"/>
                </a:solidFill>
                <a:latin typeface="NikoshBAN" panose="02000000000000000000" pitchFamily="2" charset="0"/>
                <a:cs typeface="NikoshBAN" panose="02000000000000000000" pitchFamily="2" charset="0"/>
              </a:rPr>
              <a:t> </a:t>
            </a:r>
            <a:endParaRPr lang="en-US" sz="5400" dirty="0">
              <a:solidFill>
                <a:schemeClr val="tx2"/>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744" y="433529"/>
            <a:ext cx="6858000" cy="6858000"/>
          </a:xfrm>
          <a:prstGeom prst="rect">
            <a:avLst/>
          </a:prstGeom>
        </p:spPr>
      </p:pic>
    </p:spTree>
    <p:extLst>
      <p:ext uri="{BB962C8B-B14F-4D97-AF65-F5344CB8AC3E}">
        <p14:creationId xmlns:p14="http://schemas.microsoft.com/office/powerpoint/2010/main" val="1569972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4134000" y="204153"/>
            <a:ext cx="3914854" cy="584775"/>
          </a:xfrm>
          <a:prstGeom prst="rect">
            <a:avLst/>
          </a:prstGeom>
        </p:spPr>
        <p:txBody>
          <a:bodyPr wrap="none">
            <a:spAutoFit/>
          </a:bodyPr>
          <a:lstStyle/>
          <a:p>
            <a:r>
              <a:rPr lang="bn-IN" sz="3200" dirty="0">
                <a:solidFill>
                  <a:schemeClr val="tx1">
                    <a:lumMod val="85000"/>
                    <a:lumOff val="15000"/>
                  </a:schemeClr>
                </a:solidFill>
                <a:latin typeface="NikoshBAN" panose="02000000000000000000" pitchFamily="2" charset="0"/>
                <a:cs typeface="NikoshBAN" panose="02000000000000000000" pitchFamily="2" charset="0"/>
              </a:rPr>
              <a:t>প্রশ্নগুলোর উত্তর </a:t>
            </a:r>
            <a:r>
              <a:rPr lang="bn-IN" sz="3200" dirty="0" smtClean="0">
                <a:solidFill>
                  <a:schemeClr val="tx1">
                    <a:lumMod val="85000"/>
                    <a:lumOff val="15000"/>
                  </a:schemeClr>
                </a:solidFill>
                <a:latin typeface="NikoshBAN" panose="02000000000000000000" pitchFamily="2" charset="0"/>
                <a:cs typeface="NikoshBAN" panose="02000000000000000000" pitchFamily="2" charset="0"/>
              </a:rPr>
              <a:t>খাতায় লিখ   </a:t>
            </a:r>
            <a:endParaRPr lang="en-US" sz="3200" dirty="0">
              <a:solidFill>
                <a:schemeClr val="tx1">
                  <a:lumMod val="85000"/>
                  <a:lumOff val="1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576776" y="824000"/>
            <a:ext cx="3348110" cy="47939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আধুনিক কম্পিউটারের জনক কে?   </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576776" y="1408775"/>
            <a:ext cx="4160113" cy="461263"/>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বিশ্বের প্রথম কম্পিউটার  প্রোগ্রামার কে?  </a:t>
            </a:r>
            <a:endParaRPr lang="en-US" sz="2400" dirty="0">
              <a:latin typeface="NikoshBAN" panose="02000000000000000000" pitchFamily="2" charset="0"/>
              <a:cs typeface="NikoshBAN" panose="02000000000000000000" pitchFamily="2" charset="0"/>
            </a:endParaRPr>
          </a:p>
        </p:txBody>
      </p:sp>
      <p:sp>
        <p:nvSpPr>
          <p:cNvPr id="5" name="Rectangle 4"/>
          <p:cNvSpPr/>
          <p:nvPr/>
        </p:nvSpPr>
        <p:spPr>
          <a:xfrm>
            <a:off x="576776" y="2077616"/>
            <a:ext cx="3714478" cy="400110"/>
          </a:xfrm>
          <a:prstGeom prst="rect">
            <a:avLst/>
          </a:prstGeom>
        </p:spPr>
        <p:txBody>
          <a:bodyPr wrap="none">
            <a:spAutoFit/>
          </a:bodyPr>
          <a:lstStyle/>
          <a:p>
            <a:r>
              <a:rPr lang="bn-IN" sz="2000" dirty="0" smtClean="0">
                <a:latin typeface="NikoshBAN" panose="02000000000000000000" pitchFamily="2" charset="0"/>
                <a:cs typeface="NikoshBAN" panose="02000000000000000000" pitchFamily="2" charset="0"/>
              </a:rPr>
              <a:t>তড়িৎ চৌম্বকীয় বলের ধারণা প্রথম কে দেন?  </a:t>
            </a:r>
            <a:endParaRPr lang="en-US" sz="2000" dirty="0"/>
          </a:p>
        </p:txBody>
      </p:sp>
      <p:sp>
        <p:nvSpPr>
          <p:cNvPr id="6" name="Rectangle 5"/>
          <p:cNvSpPr/>
          <p:nvPr/>
        </p:nvSpPr>
        <p:spPr>
          <a:xfrm>
            <a:off x="576776" y="2785903"/>
            <a:ext cx="3156633" cy="461665"/>
          </a:xfrm>
          <a:prstGeom prst="rect">
            <a:avLst/>
          </a:prstGeom>
        </p:spPr>
        <p:txBody>
          <a:bodyPr wrap="none">
            <a:spAutoFit/>
          </a:bodyPr>
          <a:lstStyle/>
          <a:p>
            <a:r>
              <a:rPr lang="bn-IN" sz="2400" dirty="0" smtClean="0">
                <a:latin typeface="NikoshBAN" panose="02000000000000000000" pitchFamily="2" charset="0"/>
                <a:cs typeface="NikoshBAN" panose="02000000000000000000" pitchFamily="2" charset="0"/>
              </a:rPr>
              <a:t>বেতার যন্ত্রের আবিষ্কারক কে ?  </a:t>
            </a:r>
            <a:endParaRPr lang="en-US" sz="2400" dirty="0"/>
          </a:p>
        </p:txBody>
      </p:sp>
      <p:sp>
        <p:nvSpPr>
          <p:cNvPr id="7" name="Rectangle 6"/>
          <p:cNvSpPr/>
          <p:nvPr/>
        </p:nvSpPr>
        <p:spPr>
          <a:xfrm>
            <a:off x="576776" y="3472874"/>
            <a:ext cx="4503156" cy="400110"/>
          </a:xfrm>
          <a:prstGeom prst="rect">
            <a:avLst/>
          </a:prstGeom>
        </p:spPr>
        <p:txBody>
          <a:bodyPr wrap="none">
            <a:spAutoFit/>
          </a:bodyPr>
          <a:lstStyle/>
          <a:p>
            <a:r>
              <a:rPr lang="bn-IN" sz="2000" dirty="0">
                <a:latin typeface="NikoshBAN" panose="02000000000000000000" pitchFamily="2" charset="0"/>
                <a:cs typeface="NikoshBAN" panose="02000000000000000000" pitchFamily="2" charset="0"/>
              </a:rPr>
              <a:t>রেমন্ড স্যামুয়েল </a:t>
            </a:r>
            <a:r>
              <a:rPr lang="bn-IN" sz="2000" dirty="0" smtClean="0">
                <a:latin typeface="NikoshBAN" panose="02000000000000000000" pitchFamily="2" charset="0"/>
                <a:cs typeface="NikoshBAN" panose="02000000000000000000" pitchFamily="2" charset="0"/>
              </a:rPr>
              <a:t>টমলিনসন কি বিষয়ে অবদান রাখেন?  </a:t>
            </a:r>
            <a:endParaRPr lang="en-US" sz="2000" dirty="0"/>
          </a:p>
        </p:txBody>
      </p:sp>
      <p:sp>
        <p:nvSpPr>
          <p:cNvPr id="8" name="TextBox 7"/>
          <p:cNvSpPr txBox="1"/>
          <p:nvPr/>
        </p:nvSpPr>
        <p:spPr>
          <a:xfrm>
            <a:off x="576775" y="4177978"/>
            <a:ext cx="5303520"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অ্যাপল কম্পিউটার নামে প্রতিষ্ঠান চালু কে করেন?  </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536879" y="4883080"/>
            <a:ext cx="6145275" cy="400110"/>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 উইলিয়াম হেনরি ‘বিল’ গেটস কী তৈরী করেন?  </a:t>
            </a:r>
            <a:endParaRPr lang="en-US" sz="2000" dirty="0">
              <a:latin typeface="NikoshBAN" panose="02000000000000000000" pitchFamily="2" charset="0"/>
              <a:cs typeface="NikoshBAN" panose="02000000000000000000" pitchFamily="2" charset="0"/>
            </a:endParaRPr>
          </a:p>
        </p:txBody>
      </p:sp>
      <p:sp>
        <p:nvSpPr>
          <p:cNvPr id="10" name="TextBox 9"/>
          <p:cNvSpPr txBox="1"/>
          <p:nvPr/>
        </p:nvSpPr>
        <p:spPr>
          <a:xfrm>
            <a:off x="536878" y="5675433"/>
            <a:ext cx="5343417" cy="381978"/>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স্যার টিমোথি জন ‘টিম’ </a:t>
            </a:r>
            <a:r>
              <a:rPr lang="bn-IN" dirty="0">
                <a:latin typeface="NikoshBAN" panose="02000000000000000000" pitchFamily="2" charset="0"/>
                <a:cs typeface="NikoshBAN" panose="02000000000000000000" pitchFamily="2" charset="0"/>
              </a:rPr>
              <a:t>বার্নাস-লি কি বিষয়ে অবদান রাখেন?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9225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7691224" y="858033"/>
            <a:ext cx="3123028"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উত্তরঃ চার্লস ব্যাবেজ </a:t>
            </a:r>
            <a:endParaRPr lang="en-US" sz="2400" dirty="0">
              <a:latin typeface="NikoshBAN" panose="02000000000000000000" pitchFamily="2" charset="0"/>
              <a:cs typeface="NikoshBAN" panose="02000000000000000000" pitchFamily="2" charset="0"/>
            </a:endParaRPr>
          </a:p>
        </p:txBody>
      </p:sp>
      <p:sp>
        <p:nvSpPr>
          <p:cNvPr id="3" name="TextBox 2"/>
          <p:cNvSpPr txBox="1"/>
          <p:nvPr/>
        </p:nvSpPr>
        <p:spPr>
          <a:xfrm>
            <a:off x="576776" y="824000"/>
            <a:ext cx="3348110" cy="47939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আধুনিক কম্পিউটারের জনক কে?  </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576776" y="1408775"/>
            <a:ext cx="4160113" cy="461263"/>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বিশ্বের প্রথম কম্পিউটার  প্রোগ্রামার কে?  </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7691224" y="1555662"/>
            <a:ext cx="3123028"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উত্তরঃ অ্যাডা </a:t>
            </a:r>
            <a:r>
              <a:rPr lang="bn-IN" sz="2400" dirty="0">
                <a:latin typeface="NikoshBAN" panose="02000000000000000000" pitchFamily="2" charset="0"/>
                <a:cs typeface="NikoshBAN" panose="02000000000000000000" pitchFamily="2" charset="0"/>
              </a:rPr>
              <a:t>লাভলেস</a:t>
            </a:r>
            <a:endParaRPr lang="en-US" sz="2400" dirty="0">
              <a:latin typeface="NikoshBAN" panose="02000000000000000000" pitchFamily="2" charset="0"/>
              <a:cs typeface="NikoshBAN" panose="02000000000000000000" pitchFamily="2" charset="0"/>
            </a:endParaRPr>
          </a:p>
        </p:txBody>
      </p:sp>
      <p:sp>
        <p:nvSpPr>
          <p:cNvPr id="6" name="Rectangle 5"/>
          <p:cNvSpPr/>
          <p:nvPr/>
        </p:nvSpPr>
        <p:spPr>
          <a:xfrm>
            <a:off x="576776" y="2077616"/>
            <a:ext cx="3714478" cy="400110"/>
          </a:xfrm>
          <a:prstGeom prst="rect">
            <a:avLst/>
          </a:prstGeom>
        </p:spPr>
        <p:txBody>
          <a:bodyPr wrap="none">
            <a:spAutoFit/>
          </a:bodyPr>
          <a:lstStyle/>
          <a:p>
            <a:r>
              <a:rPr lang="bn-IN" sz="2000" dirty="0" smtClean="0">
                <a:latin typeface="NikoshBAN" panose="02000000000000000000" pitchFamily="2" charset="0"/>
                <a:cs typeface="NikoshBAN" panose="02000000000000000000" pitchFamily="2" charset="0"/>
              </a:rPr>
              <a:t>তড়িৎ চৌম্বকীয় বলের ধারণা প্রথম কে দেন?  </a:t>
            </a:r>
            <a:endParaRPr lang="en-US" sz="2000" dirty="0"/>
          </a:p>
        </p:txBody>
      </p:sp>
      <p:sp>
        <p:nvSpPr>
          <p:cNvPr id="7" name="Rectangle 6"/>
          <p:cNvSpPr/>
          <p:nvPr/>
        </p:nvSpPr>
        <p:spPr>
          <a:xfrm>
            <a:off x="7691224" y="2077616"/>
            <a:ext cx="3100529" cy="461665"/>
          </a:xfrm>
          <a:prstGeom prst="rect">
            <a:avLst/>
          </a:prstGeom>
        </p:spPr>
        <p:txBody>
          <a:bodyPr wrap="none">
            <a:spAutoFit/>
          </a:bodyPr>
          <a:lstStyle/>
          <a:p>
            <a:r>
              <a:rPr lang="bn-IN" sz="2400" dirty="0" smtClean="0">
                <a:latin typeface="NikoshBAN" panose="02000000000000000000" pitchFamily="2" charset="0"/>
                <a:cs typeface="NikoshBAN" panose="02000000000000000000" pitchFamily="2" charset="0"/>
              </a:rPr>
              <a:t>উত্তরঃ জেমস ক্লার্ক ম্যাক্সওয়েল </a:t>
            </a:r>
            <a:endParaRPr lang="en-US" sz="2400" dirty="0"/>
          </a:p>
        </p:txBody>
      </p:sp>
      <p:sp>
        <p:nvSpPr>
          <p:cNvPr id="8" name="Rectangle 7"/>
          <p:cNvSpPr/>
          <p:nvPr/>
        </p:nvSpPr>
        <p:spPr>
          <a:xfrm>
            <a:off x="576776" y="2785903"/>
            <a:ext cx="3156633" cy="461665"/>
          </a:xfrm>
          <a:prstGeom prst="rect">
            <a:avLst/>
          </a:prstGeom>
        </p:spPr>
        <p:txBody>
          <a:bodyPr wrap="none">
            <a:spAutoFit/>
          </a:bodyPr>
          <a:lstStyle/>
          <a:p>
            <a:r>
              <a:rPr lang="bn-IN" sz="2400" dirty="0" smtClean="0">
                <a:latin typeface="NikoshBAN" panose="02000000000000000000" pitchFamily="2" charset="0"/>
                <a:cs typeface="NikoshBAN" panose="02000000000000000000" pitchFamily="2" charset="0"/>
              </a:rPr>
              <a:t>বেতার যন্ত্রের আবিষ্কারক কে ?  </a:t>
            </a:r>
            <a:endParaRPr lang="en-US" sz="2400" dirty="0"/>
          </a:p>
        </p:txBody>
      </p:sp>
      <p:sp>
        <p:nvSpPr>
          <p:cNvPr id="9" name="Rectangle 8"/>
          <p:cNvSpPr/>
          <p:nvPr/>
        </p:nvSpPr>
        <p:spPr>
          <a:xfrm>
            <a:off x="7691224" y="2680521"/>
            <a:ext cx="2908168" cy="461665"/>
          </a:xfrm>
          <a:prstGeom prst="rect">
            <a:avLst/>
          </a:prstGeom>
        </p:spPr>
        <p:txBody>
          <a:bodyPr wrap="none">
            <a:spAutoFit/>
          </a:bodyPr>
          <a:lstStyle/>
          <a:p>
            <a:r>
              <a:rPr lang="bn-IN" sz="2400" dirty="0" smtClean="0">
                <a:latin typeface="NikoshBAN" panose="02000000000000000000" pitchFamily="2" charset="0"/>
                <a:cs typeface="NikoshBAN" panose="02000000000000000000" pitchFamily="2" charset="0"/>
              </a:rPr>
              <a:t>উত্তরঃ গুগলিয়েলমো মার্কনি  </a:t>
            </a:r>
            <a:endParaRPr lang="en-US" sz="2400" dirty="0"/>
          </a:p>
        </p:txBody>
      </p:sp>
      <p:sp>
        <p:nvSpPr>
          <p:cNvPr id="10" name="Rectangle 9"/>
          <p:cNvSpPr/>
          <p:nvPr/>
        </p:nvSpPr>
        <p:spPr>
          <a:xfrm>
            <a:off x="576776" y="3367494"/>
            <a:ext cx="285656" cy="584775"/>
          </a:xfrm>
          <a:prstGeom prst="rect">
            <a:avLst/>
          </a:prstGeom>
        </p:spPr>
        <p:txBody>
          <a:bodyPr wrap="none">
            <a:spAutoFit/>
          </a:bodyPr>
          <a:lstStyle/>
          <a:p>
            <a:r>
              <a:rPr lang="bn-IN" sz="3200" dirty="0" smtClean="0">
                <a:latin typeface="NikoshBAN" panose="02000000000000000000" pitchFamily="2" charset="0"/>
                <a:cs typeface="NikoshBAN" panose="02000000000000000000" pitchFamily="2" charset="0"/>
              </a:rPr>
              <a:t> </a:t>
            </a:r>
            <a:endParaRPr lang="en-US" sz="3200" dirty="0"/>
          </a:p>
        </p:txBody>
      </p:sp>
      <p:sp>
        <p:nvSpPr>
          <p:cNvPr id="11" name="Rectangle 10"/>
          <p:cNvSpPr/>
          <p:nvPr/>
        </p:nvSpPr>
        <p:spPr>
          <a:xfrm>
            <a:off x="576776" y="3472874"/>
            <a:ext cx="4503156" cy="400110"/>
          </a:xfrm>
          <a:prstGeom prst="rect">
            <a:avLst/>
          </a:prstGeom>
        </p:spPr>
        <p:txBody>
          <a:bodyPr wrap="none">
            <a:spAutoFit/>
          </a:bodyPr>
          <a:lstStyle/>
          <a:p>
            <a:r>
              <a:rPr lang="bn-IN" sz="2000" dirty="0">
                <a:latin typeface="NikoshBAN" panose="02000000000000000000" pitchFamily="2" charset="0"/>
                <a:cs typeface="NikoshBAN" panose="02000000000000000000" pitchFamily="2" charset="0"/>
              </a:rPr>
              <a:t>রেমন্ড স্যামুয়েল </a:t>
            </a:r>
            <a:r>
              <a:rPr lang="bn-IN" sz="2000" dirty="0" smtClean="0">
                <a:latin typeface="NikoshBAN" panose="02000000000000000000" pitchFamily="2" charset="0"/>
                <a:cs typeface="NikoshBAN" panose="02000000000000000000" pitchFamily="2" charset="0"/>
              </a:rPr>
              <a:t>টমলিনসন কি বিষয়ে অবদান রাখেন?  </a:t>
            </a:r>
            <a:endParaRPr lang="en-US" sz="2000" dirty="0"/>
          </a:p>
        </p:txBody>
      </p:sp>
      <p:sp>
        <p:nvSpPr>
          <p:cNvPr id="12" name="Rectangle 11"/>
          <p:cNvSpPr/>
          <p:nvPr/>
        </p:nvSpPr>
        <p:spPr>
          <a:xfrm>
            <a:off x="7691224" y="3475215"/>
            <a:ext cx="2739853" cy="461665"/>
          </a:xfrm>
          <a:prstGeom prst="rect">
            <a:avLst/>
          </a:prstGeom>
        </p:spPr>
        <p:txBody>
          <a:bodyPr wrap="none">
            <a:spAutoFit/>
          </a:bodyPr>
          <a:lstStyle/>
          <a:p>
            <a:r>
              <a:rPr lang="bn-IN" sz="2400" dirty="0">
                <a:latin typeface="NikoshBAN" panose="02000000000000000000" pitchFamily="2" charset="0"/>
                <a:cs typeface="NikoshBAN" panose="02000000000000000000" pitchFamily="2" charset="0"/>
              </a:rPr>
              <a:t>উত্তরঃ  </a:t>
            </a:r>
            <a:r>
              <a:rPr lang="bn-IN" sz="2400" dirty="0" smtClean="0">
                <a:latin typeface="NikoshBAN" panose="02000000000000000000" pitchFamily="2" charset="0"/>
                <a:cs typeface="NikoshBAN" panose="02000000000000000000" pitchFamily="2" charset="0"/>
              </a:rPr>
              <a:t>ই- মেইল সিস্টেম   </a:t>
            </a:r>
            <a:endParaRPr lang="en-US" sz="2400" dirty="0"/>
          </a:p>
        </p:txBody>
      </p:sp>
      <p:sp>
        <p:nvSpPr>
          <p:cNvPr id="13" name="Rectangle 12"/>
          <p:cNvSpPr/>
          <p:nvPr/>
        </p:nvSpPr>
        <p:spPr>
          <a:xfrm>
            <a:off x="4134000" y="204153"/>
            <a:ext cx="4432624" cy="584775"/>
          </a:xfrm>
          <a:prstGeom prst="rect">
            <a:avLst/>
          </a:prstGeom>
        </p:spPr>
        <p:txBody>
          <a:bodyPr wrap="none">
            <a:spAutoFit/>
          </a:bodyPr>
          <a:lstStyle/>
          <a:p>
            <a:r>
              <a:rPr lang="bn-IN" sz="3200" dirty="0">
                <a:solidFill>
                  <a:schemeClr val="tx1">
                    <a:lumMod val="85000"/>
                    <a:lumOff val="15000"/>
                  </a:schemeClr>
                </a:solidFill>
                <a:latin typeface="NikoshBAN" panose="02000000000000000000" pitchFamily="2" charset="0"/>
                <a:cs typeface="NikoshBAN" panose="02000000000000000000" pitchFamily="2" charset="0"/>
              </a:rPr>
              <a:t>প্রশ্নগুলোর উত্তর বলার চেষ্টা করঃ  </a:t>
            </a:r>
            <a:endParaRPr lang="en-US" sz="3200" dirty="0">
              <a:solidFill>
                <a:schemeClr val="tx1">
                  <a:lumMod val="85000"/>
                  <a:lumOff val="15000"/>
                </a:schemeClr>
              </a:solidFill>
              <a:latin typeface="NikoshBAN" panose="02000000000000000000" pitchFamily="2" charset="0"/>
              <a:cs typeface="NikoshBAN" panose="02000000000000000000" pitchFamily="2" charset="0"/>
            </a:endParaRPr>
          </a:p>
        </p:txBody>
      </p:sp>
      <p:sp>
        <p:nvSpPr>
          <p:cNvPr id="14" name="TextBox 13"/>
          <p:cNvSpPr txBox="1"/>
          <p:nvPr/>
        </p:nvSpPr>
        <p:spPr>
          <a:xfrm>
            <a:off x="576775" y="4177978"/>
            <a:ext cx="5303520"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অ্যাপল কম্পিউটার নামে প্রতিষ্ঠান চালু কে করেন?  </a:t>
            </a:r>
            <a:endParaRPr lang="en-US" sz="2400" dirty="0">
              <a:latin typeface="NikoshBAN" panose="02000000000000000000" pitchFamily="2" charset="0"/>
              <a:cs typeface="NikoshBAN" panose="02000000000000000000" pitchFamily="2" charset="0"/>
            </a:endParaRPr>
          </a:p>
        </p:txBody>
      </p:sp>
      <p:sp>
        <p:nvSpPr>
          <p:cNvPr id="15" name="TextBox 14"/>
          <p:cNvSpPr txBox="1"/>
          <p:nvPr/>
        </p:nvSpPr>
        <p:spPr>
          <a:xfrm>
            <a:off x="7691224" y="4177977"/>
            <a:ext cx="3123028"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উত্তরঃ  স্টিভ জবস </a:t>
            </a:r>
            <a:endParaRPr lang="en-US" sz="2400" dirty="0">
              <a:latin typeface="NikoshBAN" panose="02000000000000000000" pitchFamily="2" charset="0"/>
              <a:cs typeface="NikoshBAN" panose="02000000000000000000" pitchFamily="2" charset="0"/>
            </a:endParaRPr>
          </a:p>
        </p:txBody>
      </p:sp>
      <p:sp>
        <p:nvSpPr>
          <p:cNvPr id="16" name="TextBox 15"/>
          <p:cNvSpPr txBox="1"/>
          <p:nvPr/>
        </p:nvSpPr>
        <p:spPr>
          <a:xfrm>
            <a:off x="536879" y="4883080"/>
            <a:ext cx="6145275" cy="400110"/>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 উইলিয়াম হেনরি ‘বিল’ গেটস কী তৈরী করেন?  </a:t>
            </a:r>
            <a:endParaRPr lang="en-US" sz="2000" dirty="0">
              <a:latin typeface="NikoshBAN" panose="02000000000000000000" pitchFamily="2" charset="0"/>
              <a:cs typeface="NikoshBAN" panose="02000000000000000000" pitchFamily="2" charset="0"/>
            </a:endParaRPr>
          </a:p>
        </p:txBody>
      </p:sp>
      <p:sp>
        <p:nvSpPr>
          <p:cNvPr id="17" name="TextBox 16"/>
          <p:cNvSpPr txBox="1"/>
          <p:nvPr/>
        </p:nvSpPr>
        <p:spPr>
          <a:xfrm>
            <a:off x="7691224" y="4839255"/>
            <a:ext cx="3252828" cy="830997"/>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উত্তরঃ এম এস ডস ও উইন্ডোস অপারেটিং সিস্টেম  </a:t>
            </a:r>
            <a:endParaRPr lang="en-US" sz="2400" dirty="0">
              <a:latin typeface="NikoshBAN" panose="02000000000000000000" pitchFamily="2" charset="0"/>
              <a:cs typeface="NikoshBAN" panose="02000000000000000000" pitchFamily="2" charset="0"/>
            </a:endParaRPr>
          </a:p>
        </p:txBody>
      </p:sp>
      <p:sp>
        <p:nvSpPr>
          <p:cNvPr id="18" name="TextBox 17"/>
          <p:cNvSpPr txBox="1"/>
          <p:nvPr/>
        </p:nvSpPr>
        <p:spPr>
          <a:xfrm>
            <a:off x="536878" y="5675433"/>
            <a:ext cx="5343417" cy="381978"/>
          </a:xfrm>
          <a:prstGeom prst="rect">
            <a:avLst/>
          </a:prstGeom>
          <a:noFill/>
        </p:spPr>
        <p:txBody>
          <a:bodyPr wrap="square" rtlCol="0">
            <a:spAutoFit/>
          </a:bodyPr>
          <a:lstStyle/>
          <a:p>
            <a:r>
              <a:rPr lang="bn-IN" dirty="0" smtClean="0">
                <a:latin typeface="NikoshBAN" panose="02000000000000000000" pitchFamily="2" charset="0"/>
                <a:cs typeface="NikoshBAN" panose="02000000000000000000" pitchFamily="2" charset="0"/>
              </a:rPr>
              <a:t>স্যার টিমোথি জন ‘টিম’ </a:t>
            </a:r>
            <a:r>
              <a:rPr lang="bn-IN" dirty="0">
                <a:latin typeface="NikoshBAN" panose="02000000000000000000" pitchFamily="2" charset="0"/>
                <a:cs typeface="NikoshBAN" panose="02000000000000000000" pitchFamily="2" charset="0"/>
              </a:rPr>
              <a:t>বার্নাস-লি কি বিষয়ে অবদান রাখেন?  </a:t>
            </a:r>
            <a:endParaRPr lang="en-US" dirty="0">
              <a:latin typeface="NikoshBAN" panose="02000000000000000000" pitchFamily="2" charset="0"/>
              <a:cs typeface="NikoshBAN" panose="02000000000000000000" pitchFamily="2" charset="0"/>
            </a:endParaRPr>
          </a:p>
        </p:txBody>
      </p:sp>
      <p:sp>
        <p:nvSpPr>
          <p:cNvPr id="19" name="Rectangle 18"/>
          <p:cNvSpPr/>
          <p:nvPr/>
        </p:nvSpPr>
        <p:spPr>
          <a:xfrm>
            <a:off x="7648420" y="5716092"/>
            <a:ext cx="3925320" cy="830997"/>
          </a:xfrm>
          <a:prstGeom prst="rect">
            <a:avLst/>
          </a:prstGeom>
        </p:spPr>
        <p:txBody>
          <a:bodyPr wrap="square">
            <a:spAutoFit/>
          </a:bodyPr>
          <a:lstStyle/>
          <a:p>
            <a:r>
              <a:rPr lang="bn-IN" sz="2400" dirty="0" smtClean="0">
                <a:latin typeface="NikoshBAN" panose="02000000000000000000" pitchFamily="2" charset="0"/>
                <a:cs typeface="NikoshBAN" panose="02000000000000000000" pitchFamily="2" charset="0"/>
              </a:rPr>
              <a:t>উত্তরঃ হাইপারটেক্স  </a:t>
            </a:r>
            <a:r>
              <a:rPr lang="bn-IN" sz="2400" dirty="0">
                <a:latin typeface="NikoshBAN" panose="02000000000000000000" pitchFamily="2" charset="0"/>
                <a:cs typeface="NikoshBAN" panose="02000000000000000000" pitchFamily="2" charset="0"/>
              </a:rPr>
              <a:t>ট্রান্সপার প্রটোকল ও ওয়ার্ল্ড ওয়াইড ওয়েব- এর জনক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88247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1000" fill="hold"/>
                                        <p:tgtEl>
                                          <p:spTgt spid="11"/>
                                        </p:tgtEl>
                                        <p:attrNameLst>
                                          <p:attrName>ppt_w</p:attrName>
                                        </p:attrNameLst>
                                      </p:cBhvr>
                                      <p:tavLst>
                                        <p:tav tm="0">
                                          <p:val>
                                            <p:fltVal val="0"/>
                                          </p:val>
                                        </p:tav>
                                        <p:tav tm="100000">
                                          <p:val>
                                            <p:strVal val="#ppt_w"/>
                                          </p:val>
                                        </p:tav>
                                      </p:tavLst>
                                    </p:anim>
                                    <p:anim calcmode="lin" valueType="num">
                                      <p:cBhvr>
                                        <p:cTn id="72" dur="1000" fill="hold"/>
                                        <p:tgtEl>
                                          <p:spTgt spid="11"/>
                                        </p:tgtEl>
                                        <p:attrNameLst>
                                          <p:attrName>ppt_h</p:attrName>
                                        </p:attrNameLst>
                                      </p:cBhvr>
                                      <p:tavLst>
                                        <p:tav tm="0">
                                          <p:val>
                                            <p:fltVal val="0"/>
                                          </p:val>
                                        </p:tav>
                                        <p:tav tm="100000">
                                          <p:val>
                                            <p:strVal val="#ppt_h"/>
                                          </p:val>
                                        </p:tav>
                                      </p:tavLst>
                                    </p:anim>
                                    <p:anim calcmode="lin" valueType="num">
                                      <p:cBhvr>
                                        <p:cTn id="73" dur="1000" fill="hold"/>
                                        <p:tgtEl>
                                          <p:spTgt spid="11"/>
                                        </p:tgtEl>
                                        <p:attrNameLst>
                                          <p:attrName>style.rotation</p:attrName>
                                        </p:attrNameLst>
                                      </p:cBhvr>
                                      <p:tavLst>
                                        <p:tav tm="0">
                                          <p:val>
                                            <p:fltVal val="90"/>
                                          </p:val>
                                        </p:tav>
                                        <p:tav tm="100000">
                                          <p:val>
                                            <p:fltVal val="0"/>
                                          </p:val>
                                        </p:tav>
                                      </p:tavLst>
                                    </p:anim>
                                    <p:animEffect transition="in" filter="fade">
                                      <p:cBhvr>
                                        <p:cTn id="74" dur="10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000" fill="hold"/>
                                        <p:tgtEl>
                                          <p:spTgt spid="12"/>
                                        </p:tgtEl>
                                        <p:attrNameLst>
                                          <p:attrName>ppt_w</p:attrName>
                                        </p:attrNameLst>
                                      </p:cBhvr>
                                      <p:tavLst>
                                        <p:tav tm="0">
                                          <p:val>
                                            <p:fltVal val="0"/>
                                          </p:val>
                                        </p:tav>
                                        <p:tav tm="100000">
                                          <p:val>
                                            <p:strVal val="#ppt_w"/>
                                          </p:val>
                                        </p:tav>
                                      </p:tavLst>
                                    </p:anim>
                                    <p:anim calcmode="lin" valueType="num">
                                      <p:cBhvr>
                                        <p:cTn id="80" dur="1000" fill="hold"/>
                                        <p:tgtEl>
                                          <p:spTgt spid="12"/>
                                        </p:tgtEl>
                                        <p:attrNameLst>
                                          <p:attrName>ppt_h</p:attrName>
                                        </p:attrNameLst>
                                      </p:cBhvr>
                                      <p:tavLst>
                                        <p:tav tm="0">
                                          <p:val>
                                            <p:fltVal val="0"/>
                                          </p:val>
                                        </p:tav>
                                        <p:tav tm="100000">
                                          <p:val>
                                            <p:strVal val="#ppt_h"/>
                                          </p:val>
                                        </p:tav>
                                      </p:tavLst>
                                    </p:anim>
                                    <p:anim calcmode="lin" valueType="num">
                                      <p:cBhvr>
                                        <p:cTn id="81" dur="1000" fill="hold"/>
                                        <p:tgtEl>
                                          <p:spTgt spid="12"/>
                                        </p:tgtEl>
                                        <p:attrNameLst>
                                          <p:attrName>style.rotation</p:attrName>
                                        </p:attrNameLst>
                                      </p:cBhvr>
                                      <p:tavLst>
                                        <p:tav tm="0">
                                          <p:val>
                                            <p:fltVal val="90"/>
                                          </p:val>
                                        </p:tav>
                                        <p:tav tm="100000">
                                          <p:val>
                                            <p:fltVal val="0"/>
                                          </p:val>
                                        </p:tav>
                                      </p:tavLst>
                                    </p:anim>
                                    <p:animEffect transition="in" filter="fade">
                                      <p:cBhvr>
                                        <p:cTn id="82" dur="10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1000" fill="hold"/>
                                        <p:tgtEl>
                                          <p:spTgt spid="14"/>
                                        </p:tgtEl>
                                        <p:attrNameLst>
                                          <p:attrName>ppt_w</p:attrName>
                                        </p:attrNameLst>
                                      </p:cBhvr>
                                      <p:tavLst>
                                        <p:tav tm="0">
                                          <p:val>
                                            <p:fltVal val="0"/>
                                          </p:val>
                                        </p:tav>
                                        <p:tav tm="100000">
                                          <p:val>
                                            <p:strVal val="#ppt_w"/>
                                          </p:val>
                                        </p:tav>
                                      </p:tavLst>
                                    </p:anim>
                                    <p:anim calcmode="lin" valueType="num">
                                      <p:cBhvr>
                                        <p:cTn id="88" dur="1000" fill="hold"/>
                                        <p:tgtEl>
                                          <p:spTgt spid="14"/>
                                        </p:tgtEl>
                                        <p:attrNameLst>
                                          <p:attrName>ppt_h</p:attrName>
                                        </p:attrNameLst>
                                      </p:cBhvr>
                                      <p:tavLst>
                                        <p:tav tm="0">
                                          <p:val>
                                            <p:fltVal val="0"/>
                                          </p:val>
                                        </p:tav>
                                        <p:tav tm="100000">
                                          <p:val>
                                            <p:strVal val="#ppt_h"/>
                                          </p:val>
                                        </p:tav>
                                      </p:tavLst>
                                    </p:anim>
                                    <p:anim calcmode="lin" valueType="num">
                                      <p:cBhvr>
                                        <p:cTn id="89" dur="1000" fill="hold"/>
                                        <p:tgtEl>
                                          <p:spTgt spid="14"/>
                                        </p:tgtEl>
                                        <p:attrNameLst>
                                          <p:attrName>style.rotation</p:attrName>
                                        </p:attrNameLst>
                                      </p:cBhvr>
                                      <p:tavLst>
                                        <p:tav tm="0">
                                          <p:val>
                                            <p:fltVal val="90"/>
                                          </p:val>
                                        </p:tav>
                                        <p:tav tm="100000">
                                          <p:val>
                                            <p:fltVal val="0"/>
                                          </p:val>
                                        </p:tav>
                                      </p:tavLst>
                                    </p:anim>
                                    <p:animEffect transition="in" filter="fade">
                                      <p:cBhvr>
                                        <p:cTn id="90" dur="10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1000" fill="hold"/>
                                        <p:tgtEl>
                                          <p:spTgt spid="16"/>
                                        </p:tgtEl>
                                        <p:attrNameLst>
                                          <p:attrName>ppt_w</p:attrName>
                                        </p:attrNameLst>
                                      </p:cBhvr>
                                      <p:tavLst>
                                        <p:tav tm="0">
                                          <p:val>
                                            <p:fltVal val="0"/>
                                          </p:val>
                                        </p:tav>
                                        <p:tav tm="100000">
                                          <p:val>
                                            <p:strVal val="#ppt_w"/>
                                          </p:val>
                                        </p:tav>
                                      </p:tavLst>
                                    </p:anim>
                                    <p:anim calcmode="lin" valueType="num">
                                      <p:cBhvr>
                                        <p:cTn id="104" dur="1000" fill="hold"/>
                                        <p:tgtEl>
                                          <p:spTgt spid="16"/>
                                        </p:tgtEl>
                                        <p:attrNameLst>
                                          <p:attrName>ppt_h</p:attrName>
                                        </p:attrNameLst>
                                      </p:cBhvr>
                                      <p:tavLst>
                                        <p:tav tm="0">
                                          <p:val>
                                            <p:fltVal val="0"/>
                                          </p:val>
                                        </p:tav>
                                        <p:tav tm="100000">
                                          <p:val>
                                            <p:strVal val="#ppt_h"/>
                                          </p:val>
                                        </p:tav>
                                      </p:tavLst>
                                    </p:anim>
                                    <p:anim calcmode="lin" valueType="num">
                                      <p:cBhvr>
                                        <p:cTn id="105" dur="1000" fill="hold"/>
                                        <p:tgtEl>
                                          <p:spTgt spid="16"/>
                                        </p:tgtEl>
                                        <p:attrNameLst>
                                          <p:attrName>style.rotation</p:attrName>
                                        </p:attrNameLst>
                                      </p:cBhvr>
                                      <p:tavLst>
                                        <p:tav tm="0">
                                          <p:val>
                                            <p:fltVal val="90"/>
                                          </p:val>
                                        </p:tav>
                                        <p:tav tm="100000">
                                          <p:val>
                                            <p:fltVal val="0"/>
                                          </p:val>
                                        </p:tav>
                                      </p:tavLst>
                                    </p:anim>
                                    <p:animEffect transition="in" filter="fade">
                                      <p:cBhvr>
                                        <p:cTn id="106" dur="10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p:cTn id="111" dur="1000" fill="hold"/>
                                        <p:tgtEl>
                                          <p:spTgt spid="17"/>
                                        </p:tgtEl>
                                        <p:attrNameLst>
                                          <p:attrName>ppt_w</p:attrName>
                                        </p:attrNameLst>
                                      </p:cBhvr>
                                      <p:tavLst>
                                        <p:tav tm="0">
                                          <p:val>
                                            <p:fltVal val="0"/>
                                          </p:val>
                                        </p:tav>
                                        <p:tav tm="100000">
                                          <p:val>
                                            <p:strVal val="#ppt_w"/>
                                          </p:val>
                                        </p:tav>
                                      </p:tavLst>
                                    </p:anim>
                                    <p:anim calcmode="lin" valueType="num">
                                      <p:cBhvr>
                                        <p:cTn id="112" dur="1000" fill="hold"/>
                                        <p:tgtEl>
                                          <p:spTgt spid="17"/>
                                        </p:tgtEl>
                                        <p:attrNameLst>
                                          <p:attrName>ppt_h</p:attrName>
                                        </p:attrNameLst>
                                      </p:cBhvr>
                                      <p:tavLst>
                                        <p:tav tm="0">
                                          <p:val>
                                            <p:fltVal val="0"/>
                                          </p:val>
                                        </p:tav>
                                        <p:tav tm="100000">
                                          <p:val>
                                            <p:strVal val="#ppt_h"/>
                                          </p:val>
                                        </p:tav>
                                      </p:tavLst>
                                    </p:anim>
                                    <p:anim calcmode="lin" valueType="num">
                                      <p:cBhvr>
                                        <p:cTn id="113" dur="1000" fill="hold"/>
                                        <p:tgtEl>
                                          <p:spTgt spid="17"/>
                                        </p:tgtEl>
                                        <p:attrNameLst>
                                          <p:attrName>style.rotation</p:attrName>
                                        </p:attrNameLst>
                                      </p:cBhvr>
                                      <p:tavLst>
                                        <p:tav tm="0">
                                          <p:val>
                                            <p:fltVal val="90"/>
                                          </p:val>
                                        </p:tav>
                                        <p:tav tm="100000">
                                          <p:val>
                                            <p:fltVal val="0"/>
                                          </p:val>
                                        </p:tav>
                                      </p:tavLst>
                                    </p:anim>
                                    <p:animEffect transition="in" filter="fade">
                                      <p:cBhvr>
                                        <p:cTn id="114" dur="1000"/>
                                        <p:tgtEl>
                                          <p:spTgt spid="17"/>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18"/>
                                        </p:tgtEl>
                                        <p:attrNameLst>
                                          <p:attrName>style.visibility</p:attrName>
                                        </p:attrNameLst>
                                      </p:cBhvr>
                                      <p:to>
                                        <p:strVal val="visible"/>
                                      </p:to>
                                    </p:set>
                                    <p:anim calcmode="lin" valueType="num">
                                      <p:cBhvr>
                                        <p:cTn id="119" dur="1000" fill="hold"/>
                                        <p:tgtEl>
                                          <p:spTgt spid="18"/>
                                        </p:tgtEl>
                                        <p:attrNameLst>
                                          <p:attrName>ppt_w</p:attrName>
                                        </p:attrNameLst>
                                      </p:cBhvr>
                                      <p:tavLst>
                                        <p:tav tm="0">
                                          <p:val>
                                            <p:fltVal val="0"/>
                                          </p:val>
                                        </p:tav>
                                        <p:tav tm="100000">
                                          <p:val>
                                            <p:strVal val="#ppt_w"/>
                                          </p:val>
                                        </p:tav>
                                      </p:tavLst>
                                    </p:anim>
                                    <p:anim calcmode="lin" valueType="num">
                                      <p:cBhvr>
                                        <p:cTn id="120" dur="1000" fill="hold"/>
                                        <p:tgtEl>
                                          <p:spTgt spid="18"/>
                                        </p:tgtEl>
                                        <p:attrNameLst>
                                          <p:attrName>ppt_h</p:attrName>
                                        </p:attrNameLst>
                                      </p:cBhvr>
                                      <p:tavLst>
                                        <p:tav tm="0">
                                          <p:val>
                                            <p:fltVal val="0"/>
                                          </p:val>
                                        </p:tav>
                                        <p:tav tm="100000">
                                          <p:val>
                                            <p:strVal val="#ppt_h"/>
                                          </p:val>
                                        </p:tav>
                                      </p:tavLst>
                                    </p:anim>
                                    <p:anim calcmode="lin" valueType="num">
                                      <p:cBhvr>
                                        <p:cTn id="121" dur="1000" fill="hold"/>
                                        <p:tgtEl>
                                          <p:spTgt spid="18"/>
                                        </p:tgtEl>
                                        <p:attrNameLst>
                                          <p:attrName>style.rotation</p:attrName>
                                        </p:attrNameLst>
                                      </p:cBhvr>
                                      <p:tavLst>
                                        <p:tav tm="0">
                                          <p:val>
                                            <p:fltVal val="90"/>
                                          </p:val>
                                        </p:tav>
                                        <p:tav tm="100000">
                                          <p:val>
                                            <p:fltVal val="0"/>
                                          </p:val>
                                        </p:tav>
                                      </p:tavLst>
                                    </p:anim>
                                    <p:animEffect transition="in" filter="fade">
                                      <p:cBhvr>
                                        <p:cTn id="122" dur="1000"/>
                                        <p:tgtEl>
                                          <p:spTgt spid="18"/>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19"/>
                                        </p:tgtEl>
                                        <p:attrNameLst>
                                          <p:attrName>style.visibility</p:attrName>
                                        </p:attrNameLst>
                                      </p:cBhvr>
                                      <p:to>
                                        <p:strVal val="visible"/>
                                      </p:to>
                                    </p:set>
                                    <p:anim calcmode="lin" valueType="num">
                                      <p:cBhvr>
                                        <p:cTn id="127" dur="1000" fill="hold"/>
                                        <p:tgtEl>
                                          <p:spTgt spid="19"/>
                                        </p:tgtEl>
                                        <p:attrNameLst>
                                          <p:attrName>ppt_w</p:attrName>
                                        </p:attrNameLst>
                                      </p:cBhvr>
                                      <p:tavLst>
                                        <p:tav tm="0">
                                          <p:val>
                                            <p:fltVal val="0"/>
                                          </p:val>
                                        </p:tav>
                                        <p:tav tm="100000">
                                          <p:val>
                                            <p:strVal val="#ppt_w"/>
                                          </p:val>
                                        </p:tav>
                                      </p:tavLst>
                                    </p:anim>
                                    <p:anim calcmode="lin" valueType="num">
                                      <p:cBhvr>
                                        <p:cTn id="128" dur="1000" fill="hold"/>
                                        <p:tgtEl>
                                          <p:spTgt spid="19"/>
                                        </p:tgtEl>
                                        <p:attrNameLst>
                                          <p:attrName>ppt_h</p:attrName>
                                        </p:attrNameLst>
                                      </p:cBhvr>
                                      <p:tavLst>
                                        <p:tav tm="0">
                                          <p:val>
                                            <p:fltVal val="0"/>
                                          </p:val>
                                        </p:tav>
                                        <p:tav tm="100000">
                                          <p:val>
                                            <p:strVal val="#ppt_h"/>
                                          </p:val>
                                        </p:tav>
                                      </p:tavLst>
                                    </p:anim>
                                    <p:anim calcmode="lin" valueType="num">
                                      <p:cBhvr>
                                        <p:cTn id="129" dur="1000" fill="hold"/>
                                        <p:tgtEl>
                                          <p:spTgt spid="19"/>
                                        </p:tgtEl>
                                        <p:attrNameLst>
                                          <p:attrName>style.rotation</p:attrName>
                                        </p:attrNameLst>
                                      </p:cBhvr>
                                      <p:tavLst>
                                        <p:tav tm="0">
                                          <p:val>
                                            <p:fltVal val="90"/>
                                          </p:val>
                                        </p:tav>
                                        <p:tav tm="100000">
                                          <p:val>
                                            <p:fltVal val="0"/>
                                          </p:val>
                                        </p:tav>
                                      </p:tavLst>
                                    </p:anim>
                                    <p:animEffect transition="in" filter="fade">
                                      <p:cBhvr>
                                        <p:cTn id="1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1" grpId="0"/>
      <p:bldP spid="12" grpId="0"/>
      <p:bldP spid="14" grpId="0"/>
      <p:bldP spid="15" grpId="0"/>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95000"/>
          </a:schemeClr>
        </a:solidFill>
        <a:effectLst/>
      </p:bgPr>
    </p:bg>
    <p:spTree>
      <p:nvGrpSpPr>
        <p:cNvPr id="1" name=""/>
        <p:cNvGrpSpPr/>
        <p:nvPr/>
      </p:nvGrpSpPr>
      <p:grpSpPr>
        <a:xfrm>
          <a:off x="0" y="0"/>
          <a:ext cx="0" cy="0"/>
          <a:chOff x="0" y="0"/>
          <a:chExt cx="0" cy="0"/>
        </a:xfrm>
      </p:grpSpPr>
      <p:sp>
        <p:nvSpPr>
          <p:cNvPr id="4" name="Rectangle 3"/>
          <p:cNvSpPr/>
          <p:nvPr/>
        </p:nvSpPr>
        <p:spPr>
          <a:xfrm>
            <a:off x="423080" y="1801504"/>
            <a:ext cx="10754436" cy="1323439"/>
          </a:xfrm>
          <a:prstGeom prst="rect">
            <a:avLst/>
          </a:prstGeom>
          <a:noFill/>
        </p:spPr>
        <p:txBody>
          <a:bodyPr wrap="square" lIns="91440" tIns="45720" rIns="91440" bIns="45720">
            <a:spAutoFit/>
          </a:bodyPr>
          <a:lstStyle/>
          <a:p>
            <a:pPr algn="ctr"/>
            <a:r>
              <a:rPr lang="bn-IN" sz="80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endPar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3" name="Rectangle 2"/>
          <p:cNvSpPr/>
          <p:nvPr/>
        </p:nvSpPr>
        <p:spPr>
          <a:xfrm>
            <a:off x="582305" y="1947010"/>
            <a:ext cx="10754436" cy="255454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আবারো</a:t>
            </a:r>
            <a:r>
              <a:rPr 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80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সবাইকে</a:t>
            </a:r>
            <a:r>
              <a:rPr 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80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ধন্যবাদ</a:t>
            </a:r>
            <a:r>
              <a:rPr 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80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জানিয়ে</a:t>
            </a:r>
            <a:r>
              <a:rPr 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80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বিদায়</a:t>
            </a:r>
            <a:r>
              <a:rPr 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80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আল্লাহ</a:t>
            </a:r>
            <a:r>
              <a:rPr 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80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হাফেজ</a:t>
            </a:r>
            <a:r>
              <a:rPr 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 </a:t>
            </a:r>
            <a:r>
              <a:rPr lang="bn-IN"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endPar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8446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9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6155" y="177420"/>
            <a:ext cx="6250675" cy="873458"/>
          </a:xfrm>
        </p:spPr>
        <p:txBody>
          <a:bodyPr>
            <a:normAutofit/>
          </a:bodyPr>
          <a:lstStyle/>
          <a:p>
            <a:r>
              <a:rPr lang="en-US" dirty="0" smtClean="0">
                <a:solidFill>
                  <a:srgbClr val="FF0000"/>
                </a:solidFill>
                <a:latin typeface="NikoshBAN" panose="02000000000000000000" pitchFamily="2" charset="0"/>
                <a:cs typeface="NikoshBAN" panose="02000000000000000000" pitchFamily="2" charset="0"/>
              </a:rPr>
              <a:t>				</a:t>
            </a:r>
            <a:r>
              <a:rPr lang="en-US" sz="4900" dirty="0" err="1" smtClean="0">
                <a:solidFill>
                  <a:srgbClr val="FF0000"/>
                </a:solidFill>
                <a:latin typeface="NikoshBAN" panose="02000000000000000000" pitchFamily="2" charset="0"/>
                <a:cs typeface="NikoshBAN" panose="02000000000000000000" pitchFamily="2" charset="0"/>
              </a:rPr>
              <a:t>পাঠ</a:t>
            </a:r>
            <a:r>
              <a:rPr lang="en-US" sz="4900" dirty="0" smtClean="0">
                <a:solidFill>
                  <a:srgbClr val="FF0000"/>
                </a:solidFill>
                <a:latin typeface="NikoshBAN" panose="02000000000000000000" pitchFamily="2" charset="0"/>
                <a:cs typeface="NikoshBAN" panose="02000000000000000000" pitchFamily="2" charset="0"/>
              </a:rPr>
              <a:t> </a:t>
            </a:r>
            <a:r>
              <a:rPr lang="en-US" sz="4900" dirty="0" err="1" smtClean="0">
                <a:solidFill>
                  <a:srgbClr val="FF0000"/>
                </a:solidFill>
                <a:latin typeface="NikoshBAN" panose="02000000000000000000" pitchFamily="2" charset="0"/>
                <a:cs typeface="NikoshBAN" panose="02000000000000000000" pitchFamily="2" charset="0"/>
              </a:rPr>
              <a:t>পরিচিতি</a:t>
            </a:r>
            <a:r>
              <a:rPr lang="en-US" sz="4900" dirty="0" smtClean="0">
                <a:solidFill>
                  <a:srgbClr val="FF0000"/>
                </a:solidFill>
                <a:latin typeface="NikoshBAN" panose="02000000000000000000" pitchFamily="2" charset="0"/>
                <a:cs typeface="NikoshBAN" panose="02000000000000000000" pitchFamily="2" charset="0"/>
              </a:rPr>
              <a:t> </a:t>
            </a:r>
            <a:endParaRPr lang="en-US" dirty="0">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491318" y="1433016"/>
            <a:ext cx="11191165" cy="3785652"/>
          </a:xfrm>
          <a:prstGeom prst="rect">
            <a:avLst/>
          </a:prstGeom>
          <a:noFill/>
        </p:spPr>
        <p:txBody>
          <a:bodyPr wrap="square" rtlCol="0">
            <a:spAutoFit/>
          </a:bodyPr>
          <a:lstStyle/>
          <a:p>
            <a:pPr algn="ctr"/>
            <a:r>
              <a:rPr lang="en-US" sz="6000" dirty="0" err="1" smtClean="0">
                <a:solidFill>
                  <a:srgbClr val="00B050"/>
                </a:solidFill>
                <a:latin typeface="NikoshBAN" panose="02000000000000000000" pitchFamily="2" charset="0"/>
                <a:cs typeface="NikoshBAN" panose="02000000000000000000" pitchFamily="2" charset="0"/>
              </a:rPr>
              <a:t>শ্রেণিঃ</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দশম</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অধ্যায়ঃ</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প্রথম</a:t>
            </a:r>
            <a:endParaRPr lang="en-US" sz="6000" dirty="0" smtClean="0">
              <a:solidFill>
                <a:srgbClr val="00B050"/>
              </a:solidFill>
              <a:latin typeface="NikoshBAN" panose="02000000000000000000" pitchFamily="2" charset="0"/>
              <a:cs typeface="NikoshBAN" panose="02000000000000000000" pitchFamily="2" charset="0"/>
            </a:endParaRPr>
          </a:p>
          <a:p>
            <a:pPr algn="ctr"/>
            <a:r>
              <a:rPr lang="en-US" sz="6000" dirty="0" err="1" smtClean="0">
                <a:solidFill>
                  <a:srgbClr val="00B050"/>
                </a:solidFill>
                <a:latin typeface="NikoshBAN" panose="02000000000000000000" pitchFamily="2" charset="0"/>
                <a:cs typeface="NikoshBAN" panose="02000000000000000000" pitchFamily="2" charset="0"/>
              </a:rPr>
              <a:t>পাঠ</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শিরোনামঃ</a:t>
            </a:r>
            <a:r>
              <a:rPr lang="en-US" sz="6000" dirty="0" smtClean="0">
                <a:solidFill>
                  <a:srgbClr val="00B050"/>
                </a:solidFill>
                <a:latin typeface="NikoshBAN" panose="02000000000000000000" pitchFamily="2" charset="0"/>
                <a:cs typeface="NikoshBAN" panose="02000000000000000000" pitchFamily="2" charset="0"/>
              </a:rPr>
              <a:t> </a:t>
            </a:r>
            <a:r>
              <a:rPr lang="bn-IN"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তথ্য</a:t>
            </a:r>
            <a:r>
              <a:rPr lang="en-US" sz="6000" dirty="0" smtClean="0">
                <a:solidFill>
                  <a:srgbClr val="00B050"/>
                </a:solidFill>
                <a:latin typeface="NikoshBAN" panose="02000000000000000000" pitchFamily="2" charset="0"/>
                <a:cs typeface="NikoshBAN" panose="02000000000000000000" pitchFamily="2" charset="0"/>
              </a:rPr>
              <a:t> ও </a:t>
            </a:r>
            <a:r>
              <a:rPr lang="en-US" sz="6000" dirty="0" err="1" smtClean="0">
                <a:solidFill>
                  <a:srgbClr val="00B050"/>
                </a:solidFill>
                <a:latin typeface="NikoshBAN" panose="02000000000000000000" pitchFamily="2" charset="0"/>
                <a:cs typeface="NikoshBAN" panose="02000000000000000000" pitchFamily="2" charset="0"/>
              </a:rPr>
              <a:t>যোগাযোগ</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প্রযুক্তি</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এবং</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আমাদের</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বাংলাদেশ</a:t>
            </a:r>
            <a:r>
              <a:rPr lang="bn-IN" sz="6000" dirty="0" smtClean="0">
                <a:solidFill>
                  <a:srgbClr val="00B050"/>
                </a:solidFill>
                <a:latin typeface="NikoshBAN" panose="02000000000000000000" pitchFamily="2" charset="0"/>
                <a:cs typeface="NikoshBAN" panose="02000000000000000000" pitchFamily="2" charset="0"/>
              </a:rPr>
              <a:t>,তথ্য ও যোগাযোগ প্রযুক্তির বিকাশে উল্লেখযোগ্য ব্যক্তিত্ব</a:t>
            </a:r>
            <a:endParaRPr lang="en-US" sz="6000" dirty="0">
              <a:solidFill>
                <a:srgbClr val="00B050"/>
              </a:solidFill>
              <a:latin typeface="NikoshBAN" panose="02000000000000000000" pitchFamily="2" charset="0"/>
              <a:cs typeface="NikoshBAN" panose="02000000000000000000" pitchFamily="2" charset="0"/>
            </a:endParaRPr>
          </a:p>
        </p:txBody>
      </p:sp>
      <p:sp>
        <p:nvSpPr>
          <p:cNvPr id="5" name="TextBox 4"/>
          <p:cNvSpPr txBox="1"/>
          <p:nvPr/>
        </p:nvSpPr>
        <p:spPr>
          <a:xfrm>
            <a:off x="491318" y="3330055"/>
            <a:ext cx="10862481" cy="1200329"/>
          </a:xfrm>
          <a:prstGeom prst="rect">
            <a:avLst/>
          </a:prstGeom>
          <a:noFill/>
        </p:spPr>
        <p:txBody>
          <a:bodyPr wrap="square" rtlCol="0">
            <a:spAutoFit/>
          </a:bodyPr>
          <a:lstStyle/>
          <a:p>
            <a:pPr algn="ct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 </a:t>
            </a:r>
          </a:p>
          <a:p>
            <a:r>
              <a:rPr lang="bn-IN"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2602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614148" y="1405718"/>
            <a:ext cx="10918209" cy="3416320"/>
          </a:xfrm>
          <a:prstGeom prst="rect">
            <a:avLst/>
          </a:prstGeom>
        </p:spPr>
        <p:txBody>
          <a:bodyPr wrap="square">
            <a:spAutoFit/>
          </a:bodyPr>
          <a:lstStyle/>
          <a:p>
            <a:pPr algn="ctr"/>
            <a:r>
              <a:rPr lang="bn-IN" sz="5400" dirty="0">
                <a:solidFill>
                  <a:srgbClr val="FF0000"/>
                </a:solidFill>
                <a:latin typeface="NikoshBAN" panose="02000000000000000000" pitchFamily="2" charset="0"/>
                <a:cs typeface="NikoshBAN" panose="02000000000000000000" pitchFamily="2" charset="0"/>
              </a:rPr>
              <a:t>শিখনফলঃ</a:t>
            </a:r>
          </a:p>
          <a:p>
            <a:pPr marL="342900" indent="-342900">
              <a:buFont typeface="+mj-lt"/>
              <a:buAutoNum type="arabicPeriod"/>
            </a:pPr>
            <a:r>
              <a:rPr lang="bn-IN" sz="5400" dirty="0">
                <a:latin typeface="NikoshBAN" panose="02000000000000000000" pitchFamily="2" charset="0"/>
                <a:cs typeface="NikoshBAN" panose="02000000000000000000" pitchFamily="2" charset="0"/>
              </a:rPr>
              <a:t> তথ্য ও যোগাযোগ প্রযুক্তির ব্যাখ্যা করতে পার</a:t>
            </a:r>
            <a:r>
              <a:rPr lang="en-US" sz="5400" dirty="0" err="1">
                <a:latin typeface="NikoshBAN" panose="02000000000000000000" pitchFamily="2" charset="0"/>
                <a:cs typeface="NikoshBAN" panose="02000000000000000000" pitchFamily="2" charset="0"/>
              </a:rPr>
              <a:t>বে</a:t>
            </a:r>
            <a:r>
              <a:rPr lang="en-US" sz="5400" dirty="0">
                <a:latin typeface="NikoshBAN" panose="02000000000000000000" pitchFamily="2" charset="0"/>
                <a:cs typeface="NikoshBAN" panose="02000000000000000000" pitchFamily="2" charset="0"/>
              </a:rPr>
              <a:t>; </a:t>
            </a:r>
            <a:endParaRPr lang="bn-IN" sz="5400" dirty="0">
              <a:latin typeface="NikoshBAN" panose="02000000000000000000" pitchFamily="2" charset="0"/>
              <a:cs typeface="NikoshBAN" panose="02000000000000000000" pitchFamily="2" charset="0"/>
            </a:endParaRPr>
          </a:p>
          <a:p>
            <a:pPr marL="342900" indent="-342900">
              <a:buFont typeface="+mj-lt"/>
              <a:buAutoNum type="arabicPeriod"/>
            </a:pPr>
            <a:r>
              <a:rPr lang="en-US" sz="5400" dirty="0" err="1">
                <a:latin typeface="NikoshBAN" panose="02000000000000000000" pitchFamily="2" charset="0"/>
                <a:cs typeface="NikoshBAN" panose="02000000000000000000" pitchFamily="2" charset="0"/>
              </a:rPr>
              <a:t>তথ্য</a:t>
            </a:r>
            <a:r>
              <a:rPr lang="en-US" sz="5400" dirty="0">
                <a:latin typeface="NikoshBAN" panose="02000000000000000000" pitchFamily="2" charset="0"/>
                <a:cs typeface="NikoshBAN" panose="02000000000000000000" pitchFamily="2" charset="0"/>
              </a:rPr>
              <a:t> ও </a:t>
            </a:r>
            <a:r>
              <a:rPr lang="en-US" sz="5400" dirty="0" err="1">
                <a:latin typeface="NikoshBAN" panose="02000000000000000000" pitchFamily="2" charset="0"/>
                <a:cs typeface="NikoshBAN" panose="02000000000000000000" pitchFamily="2" charset="0"/>
              </a:rPr>
              <a:t>যোগাযোগ</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প্রযুক্তি</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সংশ্লিষ্ট</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ব্যক্তিবর্গের</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অবদান</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বর্ণনা</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করতে</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পারবে</a:t>
            </a:r>
            <a:r>
              <a:rPr lang="en-US" sz="5400" dirty="0">
                <a:latin typeface="NikoshBAN" panose="02000000000000000000" pitchFamily="2" charset="0"/>
                <a:cs typeface="NikoshBAN" panose="02000000000000000000" pitchFamily="2" charset="0"/>
              </a:rPr>
              <a:t>।</a:t>
            </a:r>
            <a:endParaRPr lang="en-US" sz="5400" dirty="0"/>
          </a:p>
        </p:txBody>
      </p:sp>
    </p:spTree>
    <p:extLst>
      <p:ext uri="{BB962C8B-B14F-4D97-AF65-F5344CB8AC3E}">
        <p14:creationId xmlns:p14="http://schemas.microsoft.com/office/powerpoint/2010/main" val="433983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6412" y="1162901"/>
            <a:ext cx="9212239" cy="5492440"/>
          </a:xfrm>
          <a:prstGeom prst="rect">
            <a:avLst/>
          </a:prstGeom>
        </p:spPr>
      </p:pic>
      <p:sp>
        <p:nvSpPr>
          <p:cNvPr id="3" name="TextBox 2"/>
          <p:cNvSpPr txBox="1"/>
          <p:nvPr/>
        </p:nvSpPr>
        <p:spPr>
          <a:xfrm>
            <a:off x="723331" y="286602"/>
            <a:ext cx="9635320" cy="400110"/>
          </a:xfrm>
          <a:prstGeom prst="rect">
            <a:avLst/>
          </a:prstGeom>
          <a:noFill/>
        </p:spPr>
        <p:txBody>
          <a:bodyPr wrap="square" rtlCol="0">
            <a:spAutoFit/>
          </a:bodyPr>
          <a:lstStyle/>
          <a:p>
            <a:r>
              <a:rPr lang="bn-IN" sz="2000" b="1" dirty="0" smtClean="0">
                <a:solidFill>
                  <a:schemeClr val="tx1">
                    <a:lumMod val="85000"/>
                    <a:lumOff val="15000"/>
                  </a:schemeClr>
                </a:solidFill>
              </a:rPr>
              <a:t>                               </a:t>
            </a:r>
            <a:r>
              <a:rPr lang="bn-IN" sz="2000" b="1" dirty="0" smtClean="0">
                <a:solidFill>
                  <a:srgbClr val="00B050"/>
                </a:solidFill>
              </a:rPr>
              <a:t>তথ্য ও যোগাযোগ প্রযুক্তি এবং আমাদের বাংলাদেশ </a:t>
            </a:r>
            <a:endParaRPr lang="en-US" sz="2000" b="1" dirty="0">
              <a:solidFill>
                <a:srgbClr val="00B050"/>
              </a:solidFill>
            </a:endParaRPr>
          </a:p>
        </p:txBody>
      </p:sp>
    </p:spTree>
    <p:extLst>
      <p:ext uri="{BB962C8B-B14F-4D97-AF65-F5344CB8AC3E}">
        <p14:creationId xmlns:p14="http://schemas.microsoft.com/office/powerpoint/2010/main" val="643631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477671" y="723332"/>
            <a:ext cx="7833816" cy="646331"/>
          </a:xfrm>
          <a:prstGeom prst="rect">
            <a:avLst/>
          </a:prstGeom>
          <a:solidFill>
            <a:schemeClr val="bg1"/>
          </a:solidFill>
          <a:ln>
            <a:noFill/>
          </a:ln>
        </p:spPr>
        <p:txBody>
          <a:bodyPr wrap="square" rtlCol="0">
            <a:spAutoFit/>
          </a:bodyPr>
          <a:lstStyle/>
          <a:p>
            <a:r>
              <a:rPr lang="bn-IN" sz="3600" dirty="0" smtClean="0">
                <a:solidFill>
                  <a:srgbClr val="00B050"/>
                </a:solidFill>
                <a:latin typeface="NikoshBAN" panose="02000000000000000000" pitchFamily="2" charset="0"/>
                <a:cs typeface="NikoshBAN" panose="02000000000000000000" pitchFamily="2" charset="0"/>
              </a:rPr>
              <a:t>একুশ শতক এবং তথ্য ও যোগাযোগ প্রযুক্তি </a:t>
            </a:r>
            <a:endParaRPr lang="en-US" sz="3600" dirty="0">
              <a:solidFill>
                <a:srgbClr val="00B050"/>
              </a:solidFill>
              <a:latin typeface="NikoshBAN" panose="02000000000000000000" pitchFamily="2" charset="0"/>
              <a:cs typeface="NikoshBAN" panose="02000000000000000000" pitchFamily="2" charset="0"/>
            </a:endParaRPr>
          </a:p>
        </p:txBody>
      </p:sp>
      <p:sp>
        <p:nvSpPr>
          <p:cNvPr id="7" name="TextBox 6"/>
          <p:cNvSpPr txBox="1"/>
          <p:nvPr/>
        </p:nvSpPr>
        <p:spPr>
          <a:xfrm>
            <a:off x="450375" y="1583140"/>
            <a:ext cx="10768085" cy="1077218"/>
          </a:xfrm>
          <a:prstGeom prst="rect">
            <a:avLst/>
          </a:prstGeom>
          <a:noFill/>
        </p:spPr>
        <p:txBody>
          <a:bodyPr wrap="square" rtlCol="0">
            <a:spAutoFit/>
          </a:bodyPr>
          <a:lstStyle/>
          <a:p>
            <a:r>
              <a:rPr lang="bn-IN" sz="3200" b="1" dirty="0" smtClean="0">
                <a:latin typeface="NikoshBAN" panose="02000000000000000000" pitchFamily="2" charset="0"/>
                <a:cs typeface="NikoshBAN" panose="02000000000000000000" pitchFamily="2" charset="0"/>
              </a:rPr>
              <a:t>বিগত শতাব্দীতে সম্পদের যে ধারণা ছিল,একুশ শতকে এসে সেটি পুরোপুরি পাল্টে গেছে। পৃথিবীর সবাই মেনে নিয়েছে যে, একুশ শতকের সম্পদ হচ্ছে জ্ঞান। </a:t>
            </a:r>
            <a:endParaRPr lang="en-US" sz="3200" b="1" dirty="0">
              <a:latin typeface="NikoshBAN" panose="02000000000000000000" pitchFamily="2" charset="0"/>
              <a:cs typeface="NikoshBAN" panose="02000000000000000000" pitchFamily="2" charset="0"/>
            </a:endParaRPr>
          </a:p>
        </p:txBody>
      </p:sp>
      <p:sp>
        <p:nvSpPr>
          <p:cNvPr id="8" name="TextBox 7"/>
          <p:cNvSpPr txBox="1"/>
          <p:nvPr/>
        </p:nvSpPr>
        <p:spPr>
          <a:xfrm>
            <a:off x="491319" y="2689267"/>
            <a:ext cx="10768085" cy="1569660"/>
          </a:xfrm>
          <a:prstGeom prst="rect">
            <a:avLst/>
          </a:prstGeom>
          <a:noFill/>
        </p:spPr>
        <p:txBody>
          <a:bodyPr wrap="square" rtlCol="0">
            <a:spAutoFit/>
          </a:bodyPr>
          <a:lstStyle/>
          <a:p>
            <a:r>
              <a:rPr lang="bn-IN" sz="3200" b="1" dirty="0" smtClean="0">
                <a:latin typeface="NikoshBAN" panose="02000000000000000000" pitchFamily="2" charset="0"/>
                <a:cs typeface="NikoshBAN" panose="02000000000000000000" pitchFamily="2" charset="0"/>
              </a:rPr>
              <a:t>যার অর্থ কৃষি, খনিজ সম্পদ কিংবা শক্তির উৎস নয়, শিল্প কিংবা বাণিজ্যও নয়- এখন পৃথিবীর সম্পদ হচ্ছে সাধারণ মানুষ। কারণ মানুষ জ্ঞান অন্বেষণ করতে পারে, জ্ঞান ধারণ করতে পারে এবং জ্ঞান ব্যবহার করতে পারে। </a:t>
            </a:r>
            <a:endParaRPr lang="en-US" sz="3200" b="1" dirty="0">
              <a:latin typeface="NikoshBAN" panose="02000000000000000000" pitchFamily="2" charset="0"/>
              <a:cs typeface="NikoshBAN" panose="02000000000000000000" pitchFamily="2" charset="0"/>
            </a:endParaRPr>
          </a:p>
        </p:txBody>
      </p:sp>
      <p:sp>
        <p:nvSpPr>
          <p:cNvPr id="9" name="TextBox 8"/>
          <p:cNvSpPr txBox="1"/>
          <p:nvPr/>
        </p:nvSpPr>
        <p:spPr>
          <a:xfrm>
            <a:off x="491319" y="4287836"/>
            <a:ext cx="10768085" cy="1077218"/>
          </a:xfrm>
          <a:prstGeom prst="rect">
            <a:avLst/>
          </a:prstGeom>
          <a:noFill/>
        </p:spPr>
        <p:txBody>
          <a:bodyPr wrap="square" rtlCol="0">
            <a:spAutoFit/>
          </a:bodyPr>
          <a:lstStyle/>
          <a:p>
            <a:r>
              <a:rPr lang="bn-IN" sz="3200" b="1" dirty="0" smtClean="0">
                <a:latin typeface="NikoshBAN" panose="02000000000000000000" pitchFamily="2" charset="0"/>
                <a:cs typeface="NikoshBAN" panose="02000000000000000000" pitchFamily="2" charset="0"/>
              </a:rPr>
              <a:t>একুশ শতকে এসে আমরা আরো দুটি বিষয় শুরু করেছি- যার একটি হচ্ছে </a:t>
            </a:r>
            <a:r>
              <a:rPr lang="bn-IN" sz="3200" b="1" dirty="0" smtClean="0">
                <a:solidFill>
                  <a:srgbClr val="FF0000"/>
                </a:solidFill>
                <a:latin typeface="NikoshBAN" panose="02000000000000000000" pitchFamily="2" charset="0"/>
                <a:cs typeface="NikoshBAN" panose="02000000000000000000" pitchFamily="2" charset="0"/>
              </a:rPr>
              <a:t>গ্লোবেলাইজেশন </a:t>
            </a:r>
            <a:r>
              <a:rPr lang="bn-IN" sz="3200" b="1" dirty="0" smtClean="0">
                <a:latin typeface="NikoshBAN" panose="02000000000000000000" pitchFamily="2" charset="0"/>
                <a:cs typeface="NikoshBAN" panose="02000000000000000000" pitchFamily="2" charset="0"/>
              </a:rPr>
              <a:t>এবং অন্যটি হচ্ছে </a:t>
            </a:r>
            <a:r>
              <a:rPr lang="bn-IN" sz="3200" b="1" dirty="0" smtClean="0">
                <a:solidFill>
                  <a:srgbClr val="FF0000"/>
                </a:solidFill>
                <a:latin typeface="NikoshBAN" panose="02000000000000000000" pitchFamily="2" charset="0"/>
                <a:cs typeface="NikoshBAN" panose="02000000000000000000" pitchFamily="2" charset="0"/>
              </a:rPr>
              <a:t>ইন্টারনেশলাইজেশন।</a:t>
            </a:r>
            <a:r>
              <a:rPr lang="bn-IN"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2158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96000"/>
          </a:schemeClr>
        </a:solidFill>
        <a:effectLst/>
      </p:bgPr>
    </p:bg>
    <p:spTree>
      <p:nvGrpSpPr>
        <p:cNvPr id="1" name=""/>
        <p:cNvGrpSpPr/>
        <p:nvPr/>
      </p:nvGrpSpPr>
      <p:grpSpPr>
        <a:xfrm>
          <a:off x="0" y="0"/>
          <a:ext cx="0" cy="0"/>
          <a:chOff x="0" y="0"/>
          <a:chExt cx="0" cy="0"/>
        </a:xfrm>
      </p:grpSpPr>
      <p:sp>
        <p:nvSpPr>
          <p:cNvPr id="6" name="TextBox 5"/>
          <p:cNvSpPr txBox="1"/>
          <p:nvPr/>
        </p:nvSpPr>
        <p:spPr>
          <a:xfrm>
            <a:off x="109182" y="1086709"/>
            <a:ext cx="11573302" cy="2246769"/>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গ্লোবেলাইজেশন</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ইন্টারনেশলাইজেশন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বুঝানোর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উদাহারণ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যাক</a:t>
            </a:r>
            <a:r>
              <a:rPr lang="en-US" sz="2800" dirty="0" smtClean="0">
                <a:latin typeface="NikoshBAN" panose="02000000000000000000" pitchFamily="2" charset="0"/>
                <a:cs typeface="NikoshBAN" panose="02000000000000000000" pitchFamily="2" charset="0"/>
              </a:rPr>
              <a:t>। </a:t>
            </a:r>
          </a:p>
          <a:p>
            <a:r>
              <a:rPr lang="en-US" sz="2800" dirty="0" err="1" smtClean="0">
                <a:latin typeface="NikoshBAN" panose="02000000000000000000" pitchFamily="2" charset="0"/>
                <a:cs typeface="NikoshBAN" panose="02000000000000000000" pitchFamily="2" charset="0"/>
              </a:rPr>
              <a:t>আমাদের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দেশের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লক্ষ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লক্ষ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পৃথিবীতে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ছড়িয়ে-ছিটিয়ে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আছে-তারা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অংশটুকুই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বাংলাদেশ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অর্থে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বাংলাদেশের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ছড়িয়ে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বাংলাদেশের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অধিবাসী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দেশের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নাগরিক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আন্তর্জাতিকতা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নতুন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অলিখিত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নিয়ম</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অর্থাৎ সারা পৃথিবীর মানুষ এখন সমান সুযোগ সুবিধা ভোগ করছে। শুধুমাত্র আই সি টির কারনে। </a:t>
            </a:r>
            <a:endParaRPr lang="en-US" sz="2800" dirty="0" smtClean="0">
              <a:latin typeface="NikoshBAN" panose="02000000000000000000" pitchFamily="2" charset="0"/>
              <a:cs typeface="NikoshBAN" panose="02000000000000000000" pitchFamily="2" charset="0"/>
            </a:endParaRPr>
          </a:p>
        </p:txBody>
      </p:sp>
      <p:sp>
        <p:nvSpPr>
          <p:cNvPr id="7" name="TextBox 6"/>
          <p:cNvSpPr txBox="1"/>
          <p:nvPr/>
        </p:nvSpPr>
        <p:spPr>
          <a:xfrm>
            <a:off x="109182" y="4212046"/>
            <a:ext cx="11573302" cy="1384995"/>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পৃথিবীর যে সকল জাতি ঊনবিংশ শতাব্দীতে শিল্প বিপ্লবে অংশ নিয়েছিল, একসময় তারা পৃথিবীকে নিয়ন্ত্রণ করেছে। তেমনিভাবে একুশ শতকে  যাঁরা জ্ঞান ভিত্তিক সমাজ তৈরি করার বিপ্লবে অংশ নেবে তাঁরাই পৃথিবীর চালিকা শক্তি হিসেবে কাজ করবে। </a:t>
            </a:r>
            <a:endParaRPr lang="en-US" sz="2800" dirty="0" smtClean="0">
              <a:latin typeface="NikoshBAN" panose="02000000000000000000" pitchFamily="2" charset="0"/>
              <a:cs typeface="NikoshBAN" panose="02000000000000000000" pitchFamily="2" charset="0"/>
            </a:endParaRPr>
          </a:p>
        </p:txBody>
      </p:sp>
      <p:sp>
        <p:nvSpPr>
          <p:cNvPr id="2" name="TextBox 1"/>
          <p:cNvSpPr txBox="1"/>
          <p:nvPr/>
        </p:nvSpPr>
        <p:spPr>
          <a:xfrm>
            <a:off x="109183" y="370649"/>
            <a:ext cx="5718412" cy="646331"/>
          </a:xfrm>
          <a:prstGeom prst="rect">
            <a:avLst/>
          </a:prstGeom>
          <a:noFill/>
        </p:spPr>
        <p:txBody>
          <a:bodyPr wrap="square" rtlCol="0">
            <a:spAutoFit/>
          </a:bodyPr>
          <a:lstStyle/>
          <a:p>
            <a:r>
              <a:rPr lang="en-US" sz="3600" dirty="0" err="1">
                <a:solidFill>
                  <a:srgbClr val="FF0000"/>
                </a:solidFill>
                <a:latin typeface="NikoshBAN" panose="02000000000000000000" pitchFamily="2" charset="0"/>
                <a:cs typeface="NikoshBAN" panose="02000000000000000000" pitchFamily="2" charset="0"/>
              </a:rPr>
              <a:t>গ্লোবেলাইজেশন</a:t>
            </a:r>
            <a:r>
              <a:rPr lang="en-US" sz="3600" dirty="0">
                <a:solidFill>
                  <a:srgbClr val="FF0000"/>
                </a:solidFill>
                <a:latin typeface="NikoshBAN" panose="02000000000000000000" pitchFamily="2" charset="0"/>
                <a:cs typeface="NikoshBAN" panose="02000000000000000000" pitchFamily="2" charset="0"/>
              </a:rPr>
              <a:t> ও </a:t>
            </a:r>
            <a:r>
              <a:rPr lang="en-US" sz="3600" dirty="0" err="1">
                <a:solidFill>
                  <a:srgbClr val="FF0000"/>
                </a:solidFill>
                <a:latin typeface="NikoshBAN" panose="02000000000000000000" pitchFamily="2" charset="0"/>
                <a:cs typeface="NikoshBAN" panose="02000000000000000000" pitchFamily="2" charset="0"/>
              </a:rPr>
              <a:t>ইন্টারনেশলাইজেশন</a:t>
            </a:r>
            <a:endParaRPr lang="en-US" sz="3600" dirty="0">
              <a:solidFill>
                <a:srgbClr val="FF0000"/>
              </a:solidFill>
            </a:endParaRPr>
          </a:p>
        </p:txBody>
      </p:sp>
    </p:spTree>
    <p:extLst>
      <p:ext uri="{BB962C8B-B14F-4D97-AF65-F5344CB8AC3E}">
        <p14:creationId xmlns:p14="http://schemas.microsoft.com/office/powerpoint/2010/main" val="3002775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586854" y="573206"/>
            <a:ext cx="9826388" cy="1077218"/>
          </a:xfrm>
          <a:prstGeom prst="rect">
            <a:avLst/>
          </a:prstGeom>
          <a:noFill/>
        </p:spPr>
        <p:txBody>
          <a:bodyPr wrap="square" rtlCol="0">
            <a:spAutoFit/>
          </a:bodyPr>
          <a:lstStyle/>
          <a:p>
            <a:r>
              <a:rPr lang="bn-IN" sz="3200" dirty="0" smtClean="0">
                <a:solidFill>
                  <a:srgbClr val="00B050"/>
                </a:solidFill>
                <a:latin typeface="NikoshBAN" panose="02000000000000000000" pitchFamily="2" charset="0"/>
                <a:cs typeface="NikoshBAN" panose="02000000000000000000" pitchFamily="2" charset="0"/>
              </a:rPr>
              <a:t>এই নতুন বিপ্লবে অংশ নিতে হলে বিশেষ এক ধরনের প্রস্তুতি নিতে হবে। যদি  আমরা বেঁচে থাকার সুনির্দিষ্ট দক্ষতাগুলো দেখতে চাই তাহলে সেগুলো হবেঃ </a:t>
            </a:r>
            <a:endParaRPr lang="en-US" sz="32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586854" y="1858370"/>
            <a:ext cx="5036024" cy="584775"/>
          </a:xfrm>
          <a:prstGeom prst="rect">
            <a:avLst/>
          </a:prstGeom>
          <a:noFill/>
        </p:spPr>
        <p:txBody>
          <a:bodyPr wrap="square" rtlCol="0">
            <a:spAutoFit/>
          </a:bodyPr>
          <a:lstStyle/>
          <a:p>
            <a:r>
              <a:rPr lang="bn-IN" sz="3200" dirty="0" smtClean="0">
                <a:solidFill>
                  <a:srgbClr val="00B050"/>
                </a:solidFill>
                <a:latin typeface="NikoshBAN" panose="02000000000000000000" pitchFamily="2" charset="0"/>
                <a:cs typeface="NikoshBAN" panose="02000000000000000000" pitchFamily="2" charset="0"/>
              </a:rPr>
              <a:t>১। পারস্পারিক সহযোগিতার মনোভাব; </a:t>
            </a:r>
            <a:endParaRPr lang="en-US" sz="3200" dirty="0">
              <a:solidFill>
                <a:srgbClr val="00B050"/>
              </a:solidFill>
              <a:latin typeface="NikoshBAN" panose="02000000000000000000" pitchFamily="2" charset="0"/>
              <a:cs typeface="NikoshBAN" panose="02000000000000000000" pitchFamily="2" charset="0"/>
            </a:endParaRPr>
          </a:p>
        </p:txBody>
      </p:sp>
      <p:sp>
        <p:nvSpPr>
          <p:cNvPr id="4" name="TextBox 3"/>
          <p:cNvSpPr txBox="1"/>
          <p:nvPr/>
        </p:nvSpPr>
        <p:spPr>
          <a:xfrm>
            <a:off x="586854" y="2469767"/>
            <a:ext cx="2934268" cy="584775"/>
          </a:xfrm>
          <a:prstGeom prst="rect">
            <a:avLst/>
          </a:prstGeom>
          <a:noFill/>
        </p:spPr>
        <p:txBody>
          <a:bodyPr wrap="square" rtlCol="0">
            <a:spAutoFit/>
          </a:bodyPr>
          <a:lstStyle/>
          <a:p>
            <a:r>
              <a:rPr lang="bn-IN" sz="3200" dirty="0" smtClean="0">
                <a:solidFill>
                  <a:srgbClr val="00B050"/>
                </a:solidFill>
                <a:latin typeface="NikoshBAN" panose="02000000000000000000" pitchFamily="2" charset="0"/>
                <a:cs typeface="NikoshBAN" panose="02000000000000000000" pitchFamily="2" charset="0"/>
              </a:rPr>
              <a:t>২। যোগাযোগ দক্ষতা; </a:t>
            </a:r>
            <a:endParaRPr lang="en-US" sz="3200" dirty="0">
              <a:solidFill>
                <a:srgbClr val="00B050"/>
              </a:solidFill>
              <a:latin typeface="NikoshBAN" panose="02000000000000000000" pitchFamily="2" charset="0"/>
              <a:cs typeface="NikoshBAN" panose="02000000000000000000" pitchFamily="2" charset="0"/>
            </a:endParaRPr>
          </a:p>
        </p:txBody>
      </p:sp>
      <p:sp>
        <p:nvSpPr>
          <p:cNvPr id="5" name="TextBox 4"/>
          <p:cNvSpPr txBox="1"/>
          <p:nvPr/>
        </p:nvSpPr>
        <p:spPr>
          <a:xfrm>
            <a:off x="586854" y="3022501"/>
            <a:ext cx="2456597" cy="584775"/>
          </a:xfrm>
          <a:prstGeom prst="rect">
            <a:avLst/>
          </a:prstGeom>
          <a:noFill/>
        </p:spPr>
        <p:txBody>
          <a:bodyPr wrap="square" rtlCol="0">
            <a:spAutoFit/>
          </a:bodyPr>
          <a:lstStyle/>
          <a:p>
            <a:r>
              <a:rPr lang="bn-IN" sz="3200" dirty="0" smtClean="0">
                <a:solidFill>
                  <a:srgbClr val="00B050"/>
                </a:solidFill>
                <a:latin typeface="NikoshBAN" panose="02000000000000000000" pitchFamily="2" charset="0"/>
                <a:cs typeface="NikoshBAN" panose="02000000000000000000" pitchFamily="2" charset="0"/>
              </a:rPr>
              <a:t>৩। সুনাগরিকত্ব; </a:t>
            </a:r>
            <a:endParaRPr lang="en-US" sz="3200" dirty="0">
              <a:solidFill>
                <a:srgbClr val="00B050"/>
              </a:solidFill>
              <a:latin typeface="NikoshBAN" panose="02000000000000000000" pitchFamily="2" charset="0"/>
              <a:cs typeface="NikoshBAN" panose="02000000000000000000" pitchFamily="2" charset="0"/>
            </a:endParaRPr>
          </a:p>
        </p:txBody>
      </p:sp>
      <p:sp>
        <p:nvSpPr>
          <p:cNvPr id="6" name="TextBox 5"/>
          <p:cNvSpPr txBox="1"/>
          <p:nvPr/>
        </p:nvSpPr>
        <p:spPr>
          <a:xfrm>
            <a:off x="586854" y="3522852"/>
            <a:ext cx="4326340" cy="597658"/>
          </a:xfrm>
          <a:prstGeom prst="rect">
            <a:avLst/>
          </a:prstGeom>
          <a:noFill/>
        </p:spPr>
        <p:txBody>
          <a:bodyPr wrap="square" rtlCol="0">
            <a:spAutoFit/>
          </a:bodyPr>
          <a:lstStyle/>
          <a:p>
            <a:r>
              <a:rPr lang="bn-IN" sz="3200" dirty="0" smtClean="0">
                <a:solidFill>
                  <a:srgbClr val="00B050"/>
                </a:solidFill>
                <a:latin typeface="NikoshBAN" panose="02000000000000000000" pitchFamily="2" charset="0"/>
                <a:cs typeface="NikoshBAN" panose="02000000000000000000" pitchFamily="2" charset="0"/>
              </a:rPr>
              <a:t>৪। সমস্যা সমাধানে পারদর্শীতা; </a:t>
            </a:r>
            <a:endParaRPr lang="en-US" sz="3200" dirty="0">
              <a:solidFill>
                <a:srgbClr val="00B050"/>
              </a:solidFill>
              <a:latin typeface="NikoshBAN" panose="02000000000000000000" pitchFamily="2" charset="0"/>
              <a:cs typeface="NikoshBAN" panose="02000000000000000000" pitchFamily="2" charset="0"/>
            </a:endParaRPr>
          </a:p>
        </p:txBody>
      </p:sp>
      <p:sp>
        <p:nvSpPr>
          <p:cNvPr id="7" name="TextBox 6"/>
          <p:cNvSpPr txBox="1"/>
          <p:nvPr/>
        </p:nvSpPr>
        <p:spPr>
          <a:xfrm>
            <a:off x="586854" y="4123761"/>
            <a:ext cx="2934268" cy="584775"/>
          </a:xfrm>
          <a:prstGeom prst="rect">
            <a:avLst/>
          </a:prstGeom>
          <a:noFill/>
        </p:spPr>
        <p:txBody>
          <a:bodyPr wrap="square" rtlCol="0">
            <a:spAutoFit/>
          </a:bodyPr>
          <a:lstStyle/>
          <a:p>
            <a:r>
              <a:rPr lang="bn-IN" sz="3200" dirty="0" smtClean="0">
                <a:solidFill>
                  <a:srgbClr val="00B050"/>
                </a:solidFill>
                <a:latin typeface="NikoshBAN" panose="02000000000000000000" pitchFamily="2" charset="0"/>
                <a:cs typeface="NikoshBAN" panose="02000000000000000000" pitchFamily="2" charset="0"/>
              </a:rPr>
              <a:t>৫। বিশ্লেষণী দক্ষতা ; </a:t>
            </a:r>
            <a:endParaRPr lang="en-US" sz="3200" dirty="0">
              <a:solidFill>
                <a:srgbClr val="00B050"/>
              </a:solidFill>
              <a:latin typeface="NikoshBAN" panose="02000000000000000000" pitchFamily="2" charset="0"/>
              <a:cs typeface="NikoshBAN" panose="02000000000000000000" pitchFamily="2" charset="0"/>
            </a:endParaRPr>
          </a:p>
        </p:txBody>
      </p:sp>
      <p:sp>
        <p:nvSpPr>
          <p:cNvPr id="8" name="TextBox 7"/>
          <p:cNvSpPr txBox="1"/>
          <p:nvPr/>
        </p:nvSpPr>
        <p:spPr>
          <a:xfrm>
            <a:off x="586854" y="4636994"/>
            <a:ext cx="2818262" cy="584775"/>
          </a:xfrm>
          <a:prstGeom prst="rect">
            <a:avLst/>
          </a:prstGeom>
          <a:noFill/>
        </p:spPr>
        <p:txBody>
          <a:bodyPr wrap="square" rtlCol="0">
            <a:spAutoFit/>
          </a:bodyPr>
          <a:lstStyle/>
          <a:p>
            <a:r>
              <a:rPr lang="bn-IN" sz="3200" dirty="0" smtClean="0">
                <a:solidFill>
                  <a:srgbClr val="00B050"/>
                </a:solidFill>
                <a:latin typeface="NikoshBAN" panose="02000000000000000000" pitchFamily="2" charset="0"/>
                <a:cs typeface="NikoshBAN" panose="02000000000000000000" pitchFamily="2" charset="0"/>
              </a:rPr>
              <a:t>৬। সৃজনশীলতা এবং  </a:t>
            </a:r>
            <a:endParaRPr lang="en-US" sz="3200" dirty="0">
              <a:solidFill>
                <a:srgbClr val="00B050"/>
              </a:solidFill>
              <a:latin typeface="NikoshBAN" panose="02000000000000000000" pitchFamily="2" charset="0"/>
              <a:cs typeface="NikoshBAN" panose="02000000000000000000" pitchFamily="2" charset="0"/>
            </a:endParaRPr>
          </a:p>
        </p:txBody>
      </p:sp>
      <p:sp>
        <p:nvSpPr>
          <p:cNvPr id="9" name="TextBox 8"/>
          <p:cNvSpPr txBox="1"/>
          <p:nvPr/>
        </p:nvSpPr>
        <p:spPr>
          <a:xfrm>
            <a:off x="540223" y="5300142"/>
            <a:ext cx="5729785" cy="584775"/>
          </a:xfrm>
          <a:prstGeom prst="rect">
            <a:avLst/>
          </a:prstGeom>
          <a:noFill/>
        </p:spPr>
        <p:txBody>
          <a:bodyPr wrap="square" rtlCol="0">
            <a:spAutoFit/>
          </a:bodyPr>
          <a:lstStyle/>
          <a:p>
            <a:r>
              <a:rPr lang="bn-IN" sz="3200" dirty="0" smtClean="0">
                <a:solidFill>
                  <a:srgbClr val="00B050"/>
                </a:solidFill>
                <a:latin typeface="NikoshBAN" panose="02000000000000000000" pitchFamily="2" charset="0"/>
                <a:cs typeface="NikoshBAN" panose="02000000000000000000" pitchFamily="2" charset="0"/>
              </a:rPr>
              <a:t>৭। তথ্য ও যোগাযোগ প্রযুক্তিতে পারদর্শীতা ; </a:t>
            </a:r>
            <a:endParaRPr lang="en-US" sz="32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95199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2139" y="1801507"/>
            <a:ext cx="11259402" cy="2554545"/>
          </a:xfrm>
          <a:prstGeom prst="rect">
            <a:avLst/>
          </a:prstGeom>
          <a:noFill/>
        </p:spPr>
        <p:txBody>
          <a:bodyPr wrap="square" rtlCol="0">
            <a:spAutoFit/>
          </a:bodyPr>
          <a:lstStyle/>
          <a:p>
            <a:r>
              <a:rPr lang="bn-IN" sz="3200" dirty="0" smtClean="0">
                <a:solidFill>
                  <a:srgbClr val="0070C0"/>
                </a:solidFill>
                <a:latin typeface="NikoshBAN" panose="02000000000000000000" pitchFamily="2" charset="0"/>
                <a:cs typeface="NikoshBAN" panose="02000000000000000000" pitchFamily="2" charset="0"/>
              </a:rPr>
              <a:t>তাহলে আমরা বুঝতে পারলাম যে বর্তমান যুগে আই সি টি( তথ্য ও যোগাযোগ প্রযুক্তির) গুরুত্ব অপরিসীম। কারণ একজন শিক্ষার্থী যতক্ষন পর্যন্ত এই প্রযুক্তি ব্যবহারে অভ্যস্ত না হবে- ততক্ষন পর্যন্ত সে তথ্য সংগ্রহ, বিশ্লেষণ, সংযোজন, মূল্যায়ন করে নতুন তথ্য সৃষ্টি করতে পারবেনা</a:t>
            </a:r>
            <a:r>
              <a:rPr lang="bn-IN" sz="3200" dirty="0">
                <a:solidFill>
                  <a:srgbClr val="0070C0"/>
                </a:solidFill>
                <a:latin typeface="NikoshBAN" panose="02000000000000000000" pitchFamily="2" charset="0"/>
                <a:cs typeface="NikoshBAN" panose="02000000000000000000" pitchFamily="2" charset="0"/>
              </a:rPr>
              <a:t> </a:t>
            </a:r>
            <a:r>
              <a:rPr lang="bn-IN" sz="3200" dirty="0" smtClean="0">
                <a:solidFill>
                  <a:srgbClr val="0070C0"/>
                </a:solidFill>
                <a:latin typeface="NikoshBAN" panose="02000000000000000000" pitchFamily="2" charset="0"/>
                <a:cs typeface="NikoshBAN" panose="02000000000000000000" pitchFamily="2" charset="0"/>
              </a:rPr>
              <a:t>এবং একবিংশ শতাব্দীর চ্যালেঞ্জ মোকাবেলায় ব্যার্থ হবে। তাই আই সি টি জ্ঞান অর্জন সকলের জন্য অপরিহার্য। </a:t>
            </a:r>
            <a:endParaRPr lang="en-US" sz="32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3082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606</TotalTime>
  <Words>1228</Words>
  <Application>Microsoft Office PowerPoint</Application>
  <PresentationFormat>Widescreen</PresentationFormat>
  <Paragraphs>131</Paragraphs>
  <Slides>27</Slides>
  <Notes>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NikoshBAN</vt:lpstr>
      <vt:lpstr>Times New Roman</vt:lpstr>
      <vt:lpstr>Trebuchet MS</vt:lpstr>
      <vt:lpstr>Vrinda</vt:lpstr>
      <vt:lpstr>Wingdings 3</vt:lpstr>
      <vt:lpstr>Facet</vt:lpstr>
      <vt:lpstr>PowerPoint Presentation</vt:lpstr>
      <vt:lpstr>PowerPoint Presentation</vt:lpstr>
      <vt:lpstr>    পাঠ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hifi</dc:creator>
  <cp:lastModifiedBy>hifi</cp:lastModifiedBy>
  <cp:revision>104</cp:revision>
  <dcterms:created xsi:type="dcterms:W3CDTF">2021-04-25T09:43:10Z</dcterms:created>
  <dcterms:modified xsi:type="dcterms:W3CDTF">2021-05-01T04:19:43Z</dcterms:modified>
</cp:coreProperties>
</file>