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7" r:id="rId2"/>
    <p:sldId id="259" r:id="rId3"/>
    <p:sldId id="260" r:id="rId4"/>
    <p:sldId id="258" r:id="rId5"/>
    <p:sldId id="261" r:id="rId6"/>
    <p:sldId id="262" r:id="rId7"/>
    <p:sldId id="281" r:id="rId8"/>
    <p:sldId id="263" r:id="rId9"/>
    <p:sldId id="264" r:id="rId10"/>
    <p:sldId id="265" r:id="rId11"/>
    <p:sldId id="267" r:id="rId12"/>
    <p:sldId id="268" r:id="rId13"/>
    <p:sldId id="266" r:id="rId14"/>
    <p:sldId id="269" r:id="rId15"/>
    <p:sldId id="270" r:id="rId16"/>
    <p:sldId id="273" r:id="rId17"/>
    <p:sldId id="274" r:id="rId18"/>
    <p:sldId id="272" r:id="rId19"/>
    <p:sldId id="275" r:id="rId20"/>
    <p:sldId id="276" r:id="rId21"/>
    <p:sldId id="277" r:id="rId22"/>
    <p:sldId id="278" r:id="rId23"/>
    <p:sldId id="279"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7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A76CB1-1B70-4299-A551-2A7E1FCB47FC}" type="datetimeFigureOut">
              <a:rPr lang="en-US" smtClean="0"/>
              <a:pPr/>
              <a:t>5/1/2021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E9E4B8-D941-46F9-A77C-04B64B67049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5E9E4B8-D941-46F9-A77C-04B64B67049A}"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CCCE11-24D0-437C-B8C1-CF3D017E20C2}" type="datetimeFigureOut">
              <a:rPr lang="en-US" smtClean="0"/>
              <a:pPr/>
              <a:t>5/1/2021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26F34-4D57-4AEF-94DC-DCF99A98F6A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CCCE11-24D0-437C-B8C1-CF3D017E20C2}" type="datetimeFigureOut">
              <a:rPr lang="en-US" smtClean="0"/>
              <a:pPr/>
              <a:t>5/1/2021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26F34-4D57-4AEF-94DC-DCF99A98F6A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CCCE11-24D0-437C-B8C1-CF3D017E20C2}" type="datetimeFigureOut">
              <a:rPr lang="en-US" smtClean="0"/>
              <a:pPr/>
              <a:t>5/1/2021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26F34-4D57-4AEF-94DC-DCF99A98F6A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CCCE11-24D0-437C-B8C1-CF3D017E20C2}" type="datetimeFigureOut">
              <a:rPr lang="en-US" smtClean="0"/>
              <a:pPr/>
              <a:t>5/1/2021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26F34-4D57-4AEF-94DC-DCF99A98F6A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CCCE11-24D0-437C-B8C1-CF3D017E20C2}" type="datetimeFigureOut">
              <a:rPr lang="en-US" smtClean="0"/>
              <a:pPr/>
              <a:t>5/1/2021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26F34-4D57-4AEF-94DC-DCF99A98F6A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CCCE11-24D0-437C-B8C1-CF3D017E20C2}" type="datetimeFigureOut">
              <a:rPr lang="en-US" smtClean="0"/>
              <a:pPr/>
              <a:t>5/1/2021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A26F34-4D57-4AEF-94DC-DCF99A98F6A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CCCE11-24D0-437C-B8C1-CF3D017E20C2}" type="datetimeFigureOut">
              <a:rPr lang="en-US" smtClean="0"/>
              <a:pPr/>
              <a:t>5/1/2021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A26F34-4D57-4AEF-94DC-DCF99A98F6A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CCCE11-24D0-437C-B8C1-CF3D017E20C2}" type="datetimeFigureOut">
              <a:rPr lang="en-US" smtClean="0"/>
              <a:pPr/>
              <a:t>5/1/2021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A26F34-4D57-4AEF-94DC-DCF99A98F6A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CCCE11-24D0-437C-B8C1-CF3D017E20C2}" type="datetimeFigureOut">
              <a:rPr lang="en-US" smtClean="0"/>
              <a:pPr/>
              <a:t>5/1/2021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26F34-4D57-4AEF-94DC-DCF99A98F6A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CCE11-24D0-437C-B8C1-CF3D017E20C2}" type="datetimeFigureOut">
              <a:rPr lang="en-US" smtClean="0"/>
              <a:pPr/>
              <a:t>5/1/2021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A26F34-4D57-4AEF-94DC-DCF99A98F6A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CCE11-24D0-437C-B8C1-CF3D017E20C2}" type="datetimeFigureOut">
              <a:rPr lang="en-US" smtClean="0"/>
              <a:pPr/>
              <a:t>5/1/2021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A26F34-4D57-4AEF-94DC-DCF99A98F6A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CCCE11-24D0-437C-B8C1-CF3D017E20C2}" type="datetimeFigureOut">
              <a:rPr lang="en-US" smtClean="0"/>
              <a:pPr/>
              <a:t>5/1/2021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A26F34-4D57-4AEF-94DC-DCF99A98F6A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4.jpeg"/><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15.jpeg"/></Relationships>
</file>

<file path=ppt/slides/_rels/slide1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 Id="rId5" Type="http://schemas.openxmlformats.org/officeDocument/2006/relationships/hyperlink" Target="mailto:shakhawath747@gamil.com" TargetMode="Externa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sagor khan\Downloads\a130.jpg"/>
          <p:cNvPicPr>
            <a:picLocks noChangeAspect="1" noChangeArrowheads="1"/>
          </p:cNvPicPr>
          <p:nvPr/>
        </p:nvPicPr>
        <p:blipFill>
          <a:blip r:embed="rId3"/>
          <a:srcRect/>
          <a:stretch>
            <a:fillRect/>
          </a:stretch>
        </p:blipFill>
        <p:spPr bwMode="auto">
          <a:xfrm>
            <a:off x="0" y="5791200"/>
            <a:ext cx="4267200" cy="1066800"/>
          </a:xfrm>
          <a:prstGeom prst="rect">
            <a:avLst/>
          </a:prstGeom>
          <a:noFill/>
        </p:spPr>
      </p:pic>
      <p:pic>
        <p:nvPicPr>
          <p:cNvPr id="1028" name="Picture 4" descr="C:\Users\sagor khan\Downloads\a130.jpg"/>
          <p:cNvPicPr>
            <a:picLocks noChangeAspect="1" noChangeArrowheads="1"/>
          </p:cNvPicPr>
          <p:nvPr/>
        </p:nvPicPr>
        <p:blipFill>
          <a:blip r:embed="rId3"/>
          <a:srcRect/>
          <a:stretch>
            <a:fillRect/>
          </a:stretch>
        </p:blipFill>
        <p:spPr bwMode="auto">
          <a:xfrm rot="16200000">
            <a:off x="6016797" y="3730796"/>
            <a:ext cx="1219199" cy="5035208"/>
          </a:xfrm>
          <a:prstGeom prst="rect">
            <a:avLst/>
          </a:prstGeom>
          <a:noFill/>
        </p:spPr>
      </p:pic>
      <p:sp>
        <p:nvSpPr>
          <p:cNvPr id="27" name="TextBox 26"/>
          <p:cNvSpPr txBox="1"/>
          <p:nvPr/>
        </p:nvSpPr>
        <p:spPr>
          <a:xfrm>
            <a:off x="3124200" y="2590800"/>
            <a:ext cx="1219200" cy="769441"/>
          </a:xfrm>
          <a:prstGeom prst="rect">
            <a:avLst/>
          </a:prstGeom>
          <a:noFill/>
        </p:spPr>
        <p:txBody>
          <a:bodyPr wrap="square" rtlCol="0">
            <a:spAutoFit/>
          </a:bodyPr>
          <a:lstStyle/>
          <a:p>
            <a:r>
              <a:rPr lang="bn-IN" sz="4400" dirty="0" smtClean="0">
                <a:solidFill>
                  <a:srgbClr val="00B050"/>
                </a:solidFill>
              </a:rPr>
              <a:t> </a:t>
            </a:r>
            <a:endParaRPr lang="en-US" sz="4400" dirty="0">
              <a:solidFill>
                <a:srgbClr val="00B050"/>
              </a:solidFill>
            </a:endParaRPr>
          </a:p>
        </p:txBody>
      </p:sp>
      <p:sp>
        <p:nvSpPr>
          <p:cNvPr id="28" name="TextBox 27"/>
          <p:cNvSpPr txBox="1"/>
          <p:nvPr/>
        </p:nvSpPr>
        <p:spPr>
          <a:xfrm>
            <a:off x="5257800" y="2362200"/>
            <a:ext cx="1295400" cy="769441"/>
          </a:xfrm>
          <a:prstGeom prst="rect">
            <a:avLst/>
          </a:prstGeom>
          <a:noFill/>
        </p:spPr>
        <p:txBody>
          <a:bodyPr wrap="square" rtlCol="0">
            <a:spAutoFit/>
          </a:bodyPr>
          <a:lstStyle/>
          <a:p>
            <a:r>
              <a:rPr lang="bn-IN" sz="4400" dirty="0" smtClean="0">
                <a:solidFill>
                  <a:srgbClr val="FF0000"/>
                </a:solidFill>
              </a:rPr>
              <a:t> </a:t>
            </a:r>
            <a:endParaRPr lang="en-US" sz="4400" dirty="0">
              <a:solidFill>
                <a:srgbClr val="FF0000"/>
              </a:solidFill>
            </a:endParaRPr>
          </a:p>
        </p:txBody>
      </p:sp>
      <p:sp>
        <p:nvSpPr>
          <p:cNvPr id="29" name="TextBox 28"/>
          <p:cNvSpPr txBox="1"/>
          <p:nvPr/>
        </p:nvSpPr>
        <p:spPr>
          <a:xfrm>
            <a:off x="7467600" y="2514600"/>
            <a:ext cx="1447800" cy="769441"/>
          </a:xfrm>
          <a:prstGeom prst="rect">
            <a:avLst/>
          </a:prstGeom>
          <a:noFill/>
        </p:spPr>
        <p:txBody>
          <a:bodyPr wrap="square" rtlCol="0">
            <a:spAutoFit/>
          </a:bodyPr>
          <a:lstStyle/>
          <a:p>
            <a:r>
              <a:rPr lang="bn-IN" sz="4400" dirty="0" smtClean="0"/>
              <a:t> </a:t>
            </a:r>
            <a:endParaRPr lang="en-US" sz="4400" dirty="0"/>
          </a:p>
        </p:txBody>
      </p:sp>
      <p:sp>
        <p:nvSpPr>
          <p:cNvPr id="24" name="Rectangle 23"/>
          <p:cNvSpPr/>
          <p:nvPr/>
        </p:nvSpPr>
        <p:spPr>
          <a:xfrm>
            <a:off x="304800" y="304800"/>
            <a:ext cx="8610600" cy="1066800"/>
          </a:xfrm>
          <a:prstGeom prst="rect">
            <a:avLst/>
          </a:prstGeom>
          <a:solidFill>
            <a:srgbClr val="00B050"/>
          </a:solidFill>
          <a:ln>
            <a:solidFill>
              <a:srgbClr val="FF000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err="1" smtClean="0">
                <a:solidFill>
                  <a:schemeClr val="tx1"/>
                </a:solidFill>
              </a:rPr>
              <a:t>আজকের</a:t>
            </a:r>
            <a:r>
              <a:rPr lang="en-US" sz="4000" dirty="0" smtClean="0">
                <a:solidFill>
                  <a:schemeClr val="tx1"/>
                </a:solidFill>
              </a:rPr>
              <a:t> </a:t>
            </a:r>
            <a:r>
              <a:rPr lang="en-US" sz="4000" dirty="0" err="1" smtClean="0">
                <a:solidFill>
                  <a:schemeClr val="tx1"/>
                </a:solidFill>
              </a:rPr>
              <a:t>ক্লাসে</a:t>
            </a:r>
            <a:r>
              <a:rPr lang="en-US" sz="4000" dirty="0" smtClean="0">
                <a:solidFill>
                  <a:schemeClr val="tx1"/>
                </a:solidFill>
              </a:rPr>
              <a:t> </a:t>
            </a:r>
            <a:r>
              <a:rPr lang="en-US" sz="4000" dirty="0" err="1" smtClean="0">
                <a:solidFill>
                  <a:schemeClr val="tx1"/>
                </a:solidFill>
              </a:rPr>
              <a:t>সবাইকে</a:t>
            </a:r>
            <a:r>
              <a:rPr lang="en-US" sz="4000" dirty="0" smtClean="0">
                <a:solidFill>
                  <a:schemeClr val="tx1"/>
                </a:solidFill>
              </a:rPr>
              <a:t> </a:t>
            </a:r>
            <a:endParaRPr lang="en-US" sz="4000" dirty="0">
              <a:solidFill>
                <a:schemeClr val="tx1"/>
              </a:solidFill>
            </a:endParaRPr>
          </a:p>
        </p:txBody>
      </p:sp>
      <p:sp>
        <p:nvSpPr>
          <p:cNvPr id="22" name="Rectangle 21"/>
          <p:cNvSpPr/>
          <p:nvPr/>
        </p:nvSpPr>
        <p:spPr>
          <a:xfrm>
            <a:off x="152400" y="1524000"/>
            <a:ext cx="8839200" cy="4038600"/>
          </a:xfrm>
          <a:prstGeom prst="rect">
            <a:avLst/>
          </a:prstGeom>
          <a:solidFill>
            <a:srgbClr val="FF0000"/>
          </a:solidFill>
          <a:ln>
            <a:solidFill>
              <a:schemeClr val="accent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sagor khan\Downloads\30.jpg"/>
          <p:cNvPicPr>
            <a:picLocks noChangeAspect="1" noChangeArrowheads="1"/>
          </p:cNvPicPr>
          <p:nvPr/>
        </p:nvPicPr>
        <p:blipFill>
          <a:blip r:embed="rId4"/>
          <a:srcRect/>
          <a:stretch>
            <a:fillRect/>
          </a:stretch>
        </p:blipFill>
        <p:spPr bwMode="auto">
          <a:xfrm>
            <a:off x="1066800" y="1600200"/>
            <a:ext cx="7315200" cy="3886200"/>
          </a:xfrm>
          <a:prstGeom prst="rect">
            <a:avLst/>
          </a:prstGeom>
          <a:ln>
            <a:noFill/>
          </a:ln>
          <a:effectLst>
            <a:softEdge rad="112500"/>
          </a:effectLst>
        </p:spPr>
      </p:pic>
      <p:sp>
        <p:nvSpPr>
          <p:cNvPr id="25" name="TextBox 24"/>
          <p:cNvSpPr txBox="1"/>
          <p:nvPr/>
        </p:nvSpPr>
        <p:spPr>
          <a:xfrm rot="19648860">
            <a:off x="2238738" y="2575137"/>
            <a:ext cx="5057333" cy="1015663"/>
          </a:xfrm>
          <a:prstGeom prst="rect">
            <a:avLst/>
          </a:prstGeom>
          <a:noFill/>
        </p:spPr>
        <p:txBody>
          <a:bodyPr wrap="square" rtlCol="0">
            <a:spAutoFit/>
          </a:bodyPr>
          <a:lstStyle/>
          <a:p>
            <a:r>
              <a:rPr lang="en-US" sz="6000" dirty="0" err="1" smtClean="0">
                <a:solidFill>
                  <a:srgbClr val="FF0000"/>
                </a:solidFill>
              </a:rPr>
              <a:t>শুভেচ্ছা</a:t>
            </a:r>
            <a:r>
              <a:rPr lang="en-US" sz="6000" dirty="0" smtClean="0">
                <a:solidFill>
                  <a:srgbClr val="FF0000"/>
                </a:solidFill>
              </a:rPr>
              <a:t> </a:t>
            </a:r>
            <a:endParaRPr lang="en-US" sz="6000" dirty="0">
              <a:solidFill>
                <a:srgbClr val="FF0000"/>
              </a:solidFill>
            </a:endParaRPr>
          </a:p>
        </p:txBody>
      </p:sp>
      <p:sp>
        <p:nvSpPr>
          <p:cNvPr id="11" name="TextBox 10"/>
          <p:cNvSpPr txBox="1"/>
          <p:nvPr/>
        </p:nvSpPr>
        <p:spPr>
          <a:xfrm>
            <a:off x="1828800" y="5943600"/>
            <a:ext cx="5486400" cy="369332"/>
          </a:xfrm>
          <a:prstGeom prst="rect">
            <a:avLst/>
          </a:prstGeom>
          <a:noFill/>
        </p:spPr>
        <p:txBody>
          <a:bodyPr wrap="square" rtlCol="0">
            <a:spAutoFit/>
          </a:bodyPr>
          <a:lstStyle/>
          <a:p>
            <a:r>
              <a:rPr lang="en-US" dirty="0" err="1" smtClean="0"/>
              <a:t>মোহাম্মদ</a:t>
            </a:r>
            <a:r>
              <a:rPr lang="en-US" dirty="0" smtClean="0"/>
              <a:t> </a:t>
            </a:r>
            <a:r>
              <a:rPr lang="en-US" dirty="0" err="1" smtClean="0"/>
              <a:t>সাখাওয়াত</a:t>
            </a:r>
            <a:r>
              <a:rPr lang="en-US" dirty="0" smtClean="0"/>
              <a:t> </a:t>
            </a:r>
            <a:r>
              <a:rPr lang="en-US" dirty="0" err="1" smtClean="0"/>
              <a:t>হোসেন</a:t>
            </a:r>
            <a:r>
              <a:rPr lang="bn-IN" smtClean="0"/>
              <a:t>,,01917636486</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2000"/>
                                        <p:tgtEl>
                                          <p:spTgt spid="27"/>
                                        </p:tgtEl>
                                      </p:cBhvr>
                                    </p:animEffect>
                                    <p:anim calcmode="lin" valueType="num">
                                      <p:cBhvr>
                                        <p:cTn id="8" dur="2000" fill="hold"/>
                                        <p:tgtEl>
                                          <p:spTgt spid="27"/>
                                        </p:tgtEl>
                                        <p:attrNameLst>
                                          <p:attrName>style.rotation</p:attrName>
                                        </p:attrNameLst>
                                      </p:cBhvr>
                                      <p:tavLst>
                                        <p:tav tm="0">
                                          <p:val>
                                            <p:fltVal val="720"/>
                                          </p:val>
                                        </p:tav>
                                        <p:tav tm="100000">
                                          <p:val>
                                            <p:fltVal val="0"/>
                                          </p:val>
                                        </p:tav>
                                      </p:tavLst>
                                    </p:anim>
                                    <p:anim calcmode="lin" valueType="num">
                                      <p:cBhvr>
                                        <p:cTn id="9" dur="2000" fill="hold"/>
                                        <p:tgtEl>
                                          <p:spTgt spid="27"/>
                                        </p:tgtEl>
                                        <p:attrNameLst>
                                          <p:attrName>ppt_h</p:attrName>
                                        </p:attrNameLst>
                                      </p:cBhvr>
                                      <p:tavLst>
                                        <p:tav tm="0">
                                          <p:val>
                                            <p:fltVal val="0"/>
                                          </p:val>
                                        </p:tav>
                                        <p:tav tm="100000">
                                          <p:val>
                                            <p:strVal val="#ppt_h"/>
                                          </p:val>
                                        </p:tav>
                                      </p:tavLst>
                                    </p:anim>
                                    <p:anim calcmode="lin" valueType="num">
                                      <p:cBhvr>
                                        <p:cTn id="10" dur="2000" fill="hold"/>
                                        <p:tgtEl>
                                          <p:spTgt spid="27"/>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fade">
                                      <p:cBhvr>
                                        <p:cTn id="15" dur="2000"/>
                                        <p:tgtEl>
                                          <p:spTgt spid="28"/>
                                        </p:tgtEl>
                                      </p:cBhvr>
                                    </p:animEffect>
                                    <p:anim calcmode="lin" valueType="num">
                                      <p:cBhvr>
                                        <p:cTn id="16" dur="2000" fill="hold"/>
                                        <p:tgtEl>
                                          <p:spTgt spid="28"/>
                                        </p:tgtEl>
                                        <p:attrNameLst>
                                          <p:attrName>style.rotation</p:attrName>
                                        </p:attrNameLst>
                                      </p:cBhvr>
                                      <p:tavLst>
                                        <p:tav tm="0">
                                          <p:val>
                                            <p:fltVal val="720"/>
                                          </p:val>
                                        </p:tav>
                                        <p:tav tm="100000">
                                          <p:val>
                                            <p:fltVal val="0"/>
                                          </p:val>
                                        </p:tav>
                                      </p:tavLst>
                                    </p:anim>
                                    <p:anim calcmode="lin" valueType="num">
                                      <p:cBhvr>
                                        <p:cTn id="17" dur="2000" fill="hold"/>
                                        <p:tgtEl>
                                          <p:spTgt spid="28"/>
                                        </p:tgtEl>
                                        <p:attrNameLst>
                                          <p:attrName>ppt_h</p:attrName>
                                        </p:attrNameLst>
                                      </p:cBhvr>
                                      <p:tavLst>
                                        <p:tav tm="0">
                                          <p:val>
                                            <p:fltVal val="0"/>
                                          </p:val>
                                        </p:tav>
                                        <p:tav tm="100000">
                                          <p:val>
                                            <p:strVal val="#ppt_h"/>
                                          </p:val>
                                        </p:tav>
                                      </p:tavLst>
                                    </p:anim>
                                    <p:anim calcmode="lin" valueType="num">
                                      <p:cBhvr>
                                        <p:cTn id="18" dur="2000" fill="hold"/>
                                        <p:tgtEl>
                                          <p:spTgt spid="28"/>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nodeType="clickEffect">
                                  <p:stCondLst>
                                    <p:cond delay="0"/>
                                  </p:stCondLst>
                                  <p:childTnLst>
                                    <p:set>
                                      <p:cBhvr>
                                        <p:cTn id="22" dur="1" fill="hold">
                                          <p:stCondLst>
                                            <p:cond delay="0"/>
                                          </p:stCondLst>
                                        </p:cTn>
                                        <p:tgtEl>
                                          <p:spTgt spid="29">
                                            <p:txEl>
                                              <p:pRg st="0" end="0"/>
                                            </p:txEl>
                                          </p:spTgt>
                                        </p:tgtEl>
                                        <p:attrNameLst>
                                          <p:attrName>style.visibility</p:attrName>
                                        </p:attrNameLst>
                                      </p:cBhvr>
                                      <p:to>
                                        <p:strVal val="visible"/>
                                      </p:to>
                                    </p:set>
                                    <p:animEffect transition="in" filter="fade">
                                      <p:cBhvr>
                                        <p:cTn id="23" dur="2000"/>
                                        <p:tgtEl>
                                          <p:spTgt spid="29">
                                            <p:txEl>
                                              <p:pRg st="0" end="0"/>
                                            </p:txEl>
                                          </p:spTgt>
                                        </p:tgtEl>
                                      </p:cBhvr>
                                    </p:animEffect>
                                    <p:anim calcmode="lin" valueType="num">
                                      <p:cBhvr>
                                        <p:cTn id="24" dur="2000" fill="hold"/>
                                        <p:tgtEl>
                                          <p:spTgt spid="29">
                                            <p:txEl>
                                              <p:pRg st="0" end="0"/>
                                            </p:txEl>
                                          </p:spTgt>
                                        </p:tgtEl>
                                        <p:attrNameLst>
                                          <p:attrName>style.rotation</p:attrName>
                                        </p:attrNameLst>
                                      </p:cBhvr>
                                      <p:tavLst>
                                        <p:tav tm="0">
                                          <p:val>
                                            <p:fltVal val="720"/>
                                          </p:val>
                                        </p:tav>
                                        <p:tav tm="100000">
                                          <p:val>
                                            <p:fltVal val="0"/>
                                          </p:val>
                                        </p:tav>
                                      </p:tavLst>
                                    </p:anim>
                                    <p:anim calcmode="lin" valueType="num">
                                      <p:cBhvr>
                                        <p:cTn id="25" dur="2000" fill="hold"/>
                                        <p:tgtEl>
                                          <p:spTgt spid="29">
                                            <p:txEl>
                                              <p:pRg st="0" end="0"/>
                                            </p:txEl>
                                          </p:spTgt>
                                        </p:tgtEl>
                                        <p:attrNameLst>
                                          <p:attrName>ppt_h</p:attrName>
                                        </p:attrNameLst>
                                      </p:cBhvr>
                                      <p:tavLst>
                                        <p:tav tm="0">
                                          <p:val>
                                            <p:fltVal val="0"/>
                                          </p:val>
                                        </p:tav>
                                        <p:tav tm="100000">
                                          <p:val>
                                            <p:strVal val="#ppt_h"/>
                                          </p:val>
                                        </p:tav>
                                      </p:tavLst>
                                    </p:anim>
                                    <p:anim calcmode="lin" valueType="num">
                                      <p:cBhvr>
                                        <p:cTn id="26" dur="2000" fill="hold"/>
                                        <p:tgtEl>
                                          <p:spTgt spid="29">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anim calcmode="lin" valueType="num">
                                      <p:cBhvr>
                                        <p:cTn id="31" dur="500" decel="50000" fill="hold">
                                          <p:stCondLst>
                                            <p:cond delay="0"/>
                                          </p:stCondLst>
                                        </p:cTn>
                                        <p:tgtEl>
                                          <p:spTgt spid="24"/>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24"/>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24"/>
                                        </p:tgtEl>
                                        <p:attrNameLst>
                                          <p:attrName>ppt_w</p:attrName>
                                        </p:attrNameLst>
                                      </p:cBhvr>
                                      <p:tavLst>
                                        <p:tav tm="0">
                                          <p:val>
                                            <p:strVal val="#ppt_w*.05"/>
                                          </p:val>
                                        </p:tav>
                                        <p:tav tm="100000">
                                          <p:val>
                                            <p:strVal val="#ppt_w"/>
                                          </p:val>
                                        </p:tav>
                                      </p:tavLst>
                                    </p:anim>
                                    <p:anim calcmode="lin" valueType="num">
                                      <p:cBhvr>
                                        <p:cTn id="34" dur="1000" fill="hold"/>
                                        <p:tgtEl>
                                          <p:spTgt spid="24"/>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24"/>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24"/>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24"/>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24"/>
                                        </p:tgtEl>
                                      </p:cBhvr>
                                    </p:animEffect>
                                  </p:childTnLst>
                                </p:cTn>
                              </p:par>
                            </p:childTnLst>
                          </p:cTn>
                        </p:par>
                      </p:childTnLst>
                    </p:cTn>
                  </p:par>
                  <p:par>
                    <p:cTn id="39" fill="hold">
                      <p:stCondLst>
                        <p:cond delay="indefinite"/>
                      </p:stCondLst>
                      <p:childTnLst>
                        <p:par>
                          <p:cTn id="40" fill="hold">
                            <p:stCondLst>
                              <p:cond delay="0"/>
                            </p:stCondLst>
                            <p:childTnLst>
                              <p:par>
                                <p:cTn id="41" presetID="20" presetClass="entr" presetSubtype="0" fill="hold" nodeType="clickEffect">
                                  <p:stCondLst>
                                    <p:cond delay="0"/>
                                  </p:stCondLst>
                                  <p:childTnLst>
                                    <p:set>
                                      <p:cBhvr>
                                        <p:cTn id="42" dur="1" fill="hold">
                                          <p:stCondLst>
                                            <p:cond delay="0"/>
                                          </p:stCondLst>
                                        </p:cTn>
                                        <p:tgtEl>
                                          <p:spTgt spid="1026"/>
                                        </p:tgtEl>
                                        <p:attrNameLst>
                                          <p:attrName>style.visibility</p:attrName>
                                        </p:attrNameLst>
                                      </p:cBhvr>
                                      <p:to>
                                        <p:strVal val="visible"/>
                                      </p:to>
                                    </p:set>
                                    <p:animEffect transition="in" filter="wedge">
                                      <p:cBhvr>
                                        <p:cTn id="43" dur="2000"/>
                                        <p:tgtEl>
                                          <p:spTgt spid="1026"/>
                                        </p:tgtEl>
                                      </p:cBhvr>
                                    </p:animEffect>
                                  </p:childTnLst>
                                </p:cTn>
                              </p:par>
                            </p:childTnLst>
                          </p:cTn>
                        </p:par>
                      </p:childTnLst>
                    </p:cTn>
                  </p:par>
                  <p:par>
                    <p:cTn id="44" fill="hold">
                      <p:stCondLst>
                        <p:cond delay="indefinite"/>
                      </p:stCondLst>
                      <p:childTnLst>
                        <p:par>
                          <p:cTn id="45" fill="hold">
                            <p:stCondLst>
                              <p:cond delay="0"/>
                            </p:stCondLst>
                            <p:childTnLst>
                              <p:par>
                                <p:cTn id="46" presetID="49" presetClass="entr" presetSubtype="0" decel="100000" fill="hold" grpId="0" nodeType="clickEffect">
                                  <p:stCondLst>
                                    <p:cond delay="0"/>
                                  </p:stCondLst>
                                  <p:childTnLst>
                                    <p:set>
                                      <p:cBhvr>
                                        <p:cTn id="47" dur="1" fill="hold">
                                          <p:stCondLst>
                                            <p:cond delay="0"/>
                                          </p:stCondLst>
                                        </p:cTn>
                                        <p:tgtEl>
                                          <p:spTgt spid="25"/>
                                        </p:tgtEl>
                                        <p:attrNameLst>
                                          <p:attrName>style.visibility</p:attrName>
                                        </p:attrNameLst>
                                      </p:cBhvr>
                                      <p:to>
                                        <p:strVal val="visible"/>
                                      </p:to>
                                    </p:set>
                                    <p:anim calcmode="lin" valueType="num">
                                      <p:cBhvr>
                                        <p:cTn id="48" dur="500" fill="hold"/>
                                        <p:tgtEl>
                                          <p:spTgt spid="25"/>
                                        </p:tgtEl>
                                        <p:attrNameLst>
                                          <p:attrName>ppt_w</p:attrName>
                                        </p:attrNameLst>
                                      </p:cBhvr>
                                      <p:tavLst>
                                        <p:tav tm="0">
                                          <p:val>
                                            <p:fltVal val="0"/>
                                          </p:val>
                                        </p:tav>
                                        <p:tav tm="100000">
                                          <p:val>
                                            <p:strVal val="#ppt_w"/>
                                          </p:val>
                                        </p:tav>
                                      </p:tavLst>
                                    </p:anim>
                                    <p:anim calcmode="lin" valueType="num">
                                      <p:cBhvr>
                                        <p:cTn id="49" dur="500" fill="hold"/>
                                        <p:tgtEl>
                                          <p:spTgt spid="25"/>
                                        </p:tgtEl>
                                        <p:attrNameLst>
                                          <p:attrName>ppt_h</p:attrName>
                                        </p:attrNameLst>
                                      </p:cBhvr>
                                      <p:tavLst>
                                        <p:tav tm="0">
                                          <p:val>
                                            <p:fltVal val="0"/>
                                          </p:val>
                                        </p:tav>
                                        <p:tav tm="100000">
                                          <p:val>
                                            <p:strVal val="#ppt_h"/>
                                          </p:val>
                                        </p:tav>
                                      </p:tavLst>
                                    </p:anim>
                                    <p:anim calcmode="lin" valueType="num">
                                      <p:cBhvr>
                                        <p:cTn id="50" dur="500" fill="hold"/>
                                        <p:tgtEl>
                                          <p:spTgt spid="25"/>
                                        </p:tgtEl>
                                        <p:attrNameLst>
                                          <p:attrName>style.rotation</p:attrName>
                                        </p:attrNameLst>
                                      </p:cBhvr>
                                      <p:tavLst>
                                        <p:tav tm="0">
                                          <p:val>
                                            <p:fltVal val="360"/>
                                          </p:val>
                                        </p:tav>
                                        <p:tav tm="100000">
                                          <p:val>
                                            <p:fltVal val="0"/>
                                          </p:val>
                                        </p:tav>
                                      </p:tavLst>
                                    </p:anim>
                                    <p:animEffect transition="in" filter="fade">
                                      <p:cBhvr>
                                        <p:cTn id="51"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4" grpId="0" animBg="1"/>
      <p:bldP spid="2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a:solidFill>
              <a:srgbClr val="FF000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endParaRPr lang="en-US" dirty="0"/>
          </a:p>
        </p:txBody>
      </p:sp>
      <p:pic>
        <p:nvPicPr>
          <p:cNvPr id="1026" name="Picture 2" descr="C:\Users\sagor khan\Downloads\a130.jpg"/>
          <p:cNvPicPr>
            <a:picLocks noGrp="1" noChangeAspect="1" noChangeArrowheads="1"/>
          </p:cNvPicPr>
          <p:nvPr>
            <p:ph idx="1"/>
          </p:nvPr>
        </p:nvPicPr>
        <p:blipFill>
          <a:blip r:embed="rId3"/>
          <a:srcRect/>
          <a:stretch>
            <a:fillRect/>
          </a:stretch>
        </p:blipFill>
        <p:spPr bwMode="auto">
          <a:xfrm>
            <a:off x="0" y="5943600"/>
            <a:ext cx="5029200" cy="914400"/>
          </a:xfrm>
          <a:prstGeom prst="rect">
            <a:avLst/>
          </a:prstGeom>
          <a:noFill/>
        </p:spPr>
      </p:pic>
      <p:pic>
        <p:nvPicPr>
          <p:cNvPr id="1027" name="Picture 3" descr="C:\Users\sagor khan\Downloads\a130.jpg"/>
          <p:cNvPicPr>
            <a:picLocks noChangeAspect="1" noChangeArrowheads="1"/>
          </p:cNvPicPr>
          <p:nvPr/>
        </p:nvPicPr>
        <p:blipFill>
          <a:blip r:embed="rId3"/>
          <a:srcRect/>
          <a:stretch>
            <a:fillRect/>
          </a:stretch>
        </p:blipFill>
        <p:spPr bwMode="auto">
          <a:xfrm flipH="1">
            <a:off x="4800596" y="5943600"/>
            <a:ext cx="4343399" cy="914400"/>
          </a:xfrm>
          <a:prstGeom prst="rect">
            <a:avLst/>
          </a:prstGeom>
          <a:noFill/>
        </p:spPr>
      </p:pic>
      <p:sp>
        <p:nvSpPr>
          <p:cNvPr id="6" name="Rectangle 5"/>
          <p:cNvSpPr/>
          <p:nvPr/>
        </p:nvSpPr>
        <p:spPr>
          <a:xfrm>
            <a:off x="457200" y="1371600"/>
            <a:ext cx="8458200" cy="43434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33400" y="1524000"/>
            <a:ext cx="3505200" cy="31242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Rectangle 7"/>
          <p:cNvSpPr/>
          <p:nvPr/>
        </p:nvSpPr>
        <p:spPr>
          <a:xfrm>
            <a:off x="5257800" y="1524000"/>
            <a:ext cx="3505200" cy="31242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8" name="Picture 4" descr="C:\Users\sagor khan\Downloads\a203.jpg"/>
          <p:cNvPicPr>
            <a:picLocks noChangeAspect="1" noChangeArrowheads="1"/>
          </p:cNvPicPr>
          <p:nvPr/>
        </p:nvPicPr>
        <p:blipFill>
          <a:blip r:embed="rId4"/>
          <a:srcRect/>
          <a:stretch>
            <a:fillRect/>
          </a:stretch>
        </p:blipFill>
        <p:spPr bwMode="auto">
          <a:xfrm rot="10800000">
            <a:off x="533400" y="1447800"/>
            <a:ext cx="3581400" cy="3256278"/>
          </a:xfrm>
          <a:prstGeom prst="rect">
            <a:avLst/>
          </a:prstGeom>
          <a:ln w="88900" cap="sq" cmpd="thickThin">
            <a:solidFill>
              <a:schemeClr val="tx1"/>
            </a:solidFill>
            <a:prstDash val="solid"/>
            <a:miter lim="800000"/>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pic>
        <p:nvPicPr>
          <p:cNvPr id="1029" name="Picture 5" descr="C:\Users\sagor khan\Downloads\a204.jpg"/>
          <p:cNvPicPr>
            <a:picLocks noChangeAspect="1" noChangeArrowheads="1"/>
          </p:cNvPicPr>
          <p:nvPr/>
        </p:nvPicPr>
        <p:blipFill>
          <a:blip r:embed="rId5"/>
          <a:srcRect/>
          <a:stretch>
            <a:fillRect/>
          </a:stretch>
        </p:blipFill>
        <p:spPr bwMode="auto">
          <a:xfrm>
            <a:off x="5257800" y="1447800"/>
            <a:ext cx="3505200" cy="3276600"/>
          </a:xfrm>
          <a:prstGeom prst="rect">
            <a:avLst/>
          </a:prstGeom>
          <a:ln w="88900" cap="sq" cmpd="thickThin">
            <a:solidFill>
              <a:schemeClr val="tx1"/>
            </a:solidFill>
            <a:prstDash val="solid"/>
            <a:miter lim="800000"/>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
        <p:nvSpPr>
          <p:cNvPr id="11" name="Rounded Rectangle 10"/>
          <p:cNvSpPr/>
          <p:nvPr/>
        </p:nvSpPr>
        <p:spPr>
          <a:xfrm>
            <a:off x="1219200" y="381000"/>
            <a:ext cx="6705600" cy="914400"/>
          </a:xfrm>
          <a:prstGeom prst="roundRect">
            <a:avLst/>
          </a:prstGeom>
          <a:solidFill>
            <a:srgbClr val="FFFF00"/>
          </a:solidFill>
          <a:ln>
            <a:solidFill>
              <a:schemeClr val="tx1"/>
            </a:solidFill>
          </a:ln>
          <a:effectLst/>
          <a:scene3d>
            <a:camera prst="orthographicFront">
              <a:rot lat="0" lon="0" rev="0"/>
            </a:camera>
            <a:lightRig rig="contrasting" dir="t">
              <a:rot lat="0" lon="0" rev="7800000"/>
            </a:lightRig>
          </a:scene3d>
          <a:sp3d>
            <a:bevelT w="139700" h="139700"/>
          </a:sp3d>
        </p:spPr>
        <p:style>
          <a:lnRef idx="2">
            <a:schemeClr val="accent6"/>
          </a:lnRef>
          <a:fillRef idx="1">
            <a:schemeClr val="lt1"/>
          </a:fillRef>
          <a:effectRef idx="0">
            <a:schemeClr val="accent6"/>
          </a:effectRef>
          <a:fontRef idx="minor">
            <a:schemeClr val="dk1"/>
          </a:fontRef>
        </p:style>
        <p:txBody>
          <a:bodyPr rtlCol="0" anchor="ctr"/>
          <a:lstStyle/>
          <a:p>
            <a:pPr algn="ctr"/>
            <a:r>
              <a:rPr lang="bn-IN" sz="2800" dirty="0" smtClean="0"/>
              <a:t>নিচের ছবিগুলো ভাল করে লক্ষ কর </a:t>
            </a:r>
            <a:endParaRPr lang="en-US" sz="2800" dirty="0"/>
          </a:p>
        </p:txBody>
      </p:sp>
      <p:sp>
        <p:nvSpPr>
          <p:cNvPr id="12" name="Rounded Rectangle 11"/>
          <p:cNvSpPr/>
          <p:nvPr/>
        </p:nvSpPr>
        <p:spPr>
          <a:xfrm>
            <a:off x="4038600" y="2514600"/>
            <a:ext cx="1219200" cy="1219200"/>
          </a:xfrm>
          <a:prstGeom prst="roundRect">
            <a:avLst/>
          </a:prstGeom>
          <a:solidFill>
            <a:srgbClr val="FF0000"/>
          </a:solidFill>
          <a:ln>
            <a:solidFill>
              <a:srgbClr val="FF000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dirty="0" smtClean="0"/>
              <a:t>ট</a:t>
            </a:r>
            <a:r>
              <a:rPr lang="bn-IN" sz="2000" dirty="0" smtClean="0"/>
              <a:t>র্চ লাইট </a:t>
            </a:r>
            <a:endParaRPr lang="en-US" sz="2000" dirty="0"/>
          </a:p>
        </p:txBody>
      </p:sp>
      <p:sp>
        <p:nvSpPr>
          <p:cNvPr id="14" name="TextBox 13"/>
          <p:cNvSpPr txBox="1"/>
          <p:nvPr/>
        </p:nvSpPr>
        <p:spPr>
          <a:xfrm>
            <a:off x="2895600" y="5029200"/>
            <a:ext cx="4267200" cy="461665"/>
          </a:xfrm>
          <a:prstGeom prst="rect">
            <a:avLst/>
          </a:prstGeom>
          <a:noFill/>
        </p:spPr>
        <p:txBody>
          <a:bodyPr wrap="square" rtlCol="0">
            <a:spAutoFit/>
          </a:bodyPr>
          <a:lstStyle/>
          <a:p>
            <a:r>
              <a:rPr lang="bn-IN" sz="2400" dirty="0" smtClean="0"/>
              <a:t>চল বিদ্যুতের ব্যবহার </a:t>
            </a:r>
            <a:endParaRPr lang="en-US" sz="2400" dirty="0"/>
          </a:p>
        </p:txBody>
      </p:sp>
      <p:sp>
        <p:nvSpPr>
          <p:cNvPr id="13" name="TextBox 12"/>
          <p:cNvSpPr txBox="1"/>
          <p:nvPr/>
        </p:nvSpPr>
        <p:spPr>
          <a:xfrm>
            <a:off x="2057400" y="6096000"/>
            <a:ext cx="6096000" cy="369332"/>
          </a:xfrm>
          <a:prstGeom prst="rect">
            <a:avLst/>
          </a:prstGeom>
          <a:noFill/>
        </p:spPr>
        <p:txBody>
          <a:bodyPr wrap="square" rtlCol="0">
            <a:spAutoFit/>
          </a:bodyPr>
          <a:lstStyle/>
          <a:p>
            <a:r>
              <a:rPr lang="en-US" dirty="0" err="1" smtClean="0"/>
              <a:t>মোহাম্মদ</a:t>
            </a:r>
            <a:r>
              <a:rPr lang="en-US" dirty="0" smtClean="0"/>
              <a:t> </a:t>
            </a:r>
            <a:r>
              <a:rPr lang="en-US" dirty="0" err="1" smtClean="0"/>
              <a:t>সাখাওয়াত</a:t>
            </a:r>
            <a:r>
              <a:rPr lang="en-US" dirty="0" smtClean="0"/>
              <a:t> </a:t>
            </a:r>
            <a:r>
              <a:rPr lang="en-US" dirty="0" err="1" smtClean="0"/>
              <a:t>হোসেন</a:t>
            </a:r>
            <a:r>
              <a:rPr lang="bn-IN" smtClean="0"/>
              <a:t>,,01917636486</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anim calcmode="lin" valueType="num">
                                      <p:cBhvr>
                                        <p:cTn id="8" dur="2000" fill="hold"/>
                                        <p:tgtEl>
                                          <p:spTgt spid="11"/>
                                        </p:tgtEl>
                                        <p:attrNameLst>
                                          <p:attrName>style.rotation</p:attrName>
                                        </p:attrNameLst>
                                      </p:cBhvr>
                                      <p:tavLst>
                                        <p:tav tm="0">
                                          <p:val>
                                            <p:fltVal val="720"/>
                                          </p:val>
                                        </p:tav>
                                        <p:tav tm="100000">
                                          <p:val>
                                            <p:fltVal val="0"/>
                                          </p:val>
                                        </p:tav>
                                      </p:tavLst>
                                    </p:anim>
                                    <p:anim calcmode="lin" valueType="num">
                                      <p:cBhvr>
                                        <p:cTn id="9" dur="2000" fill="hold"/>
                                        <p:tgtEl>
                                          <p:spTgt spid="11"/>
                                        </p:tgtEl>
                                        <p:attrNameLst>
                                          <p:attrName>ppt_h</p:attrName>
                                        </p:attrNameLst>
                                      </p:cBhvr>
                                      <p:tavLst>
                                        <p:tav tm="0">
                                          <p:val>
                                            <p:fltVal val="0"/>
                                          </p:val>
                                        </p:tav>
                                        <p:tav tm="100000">
                                          <p:val>
                                            <p:strVal val="#ppt_h"/>
                                          </p:val>
                                        </p:tav>
                                      </p:tavLst>
                                    </p:anim>
                                    <p:anim calcmode="lin" valueType="num">
                                      <p:cBhvr>
                                        <p:cTn id="10" dur="2000" fill="hold"/>
                                        <p:tgtEl>
                                          <p:spTgt spid="11"/>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nodeType="clickEffect">
                                  <p:stCondLst>
                                    <p:cond delay="0"/>
                                  </p:stCondLst>
                                  <p:childTnLst>
                                    <p:set>
                                      <p:cBhvr>
                                        <p:cTn id="14" dur="1" fill="hold">
                                          <p:stCondLst>
                                            <p:cond delay="0"/>
                                          </p:stCondLst>
                                        </p:cTn>
                                        <p:tgtEl>
                                          <p:spTgt spid="1028"/>
                                        </p:tgtEl>
                                        <p:attrNameLst>
                                          <p:attrName>style.visibility</p:attrName>
                                        </p:attrNameLst>
                                      </p:cBhvr>
                                      <p:to>
                                        <p:strVal val="visible"/>
                                      </p:to>
                                    </p:set>
                                    <p:anim calcmode="lin" valueType="num">
                                      <p:cBhvr>
                                        <p:cTn id="15" dur="500" fill="hold"/>
                                        <p:tgtEl>
                                          <p:spTgt spid="1028"/>
                                        </p:tgtEl>
                                        <p:attrNameLst>
                                          <p:attrName>ppt_w</p:attrName>
                                        </p:attrNameLst>
                                      </p:cBhvr>
                                      <p:tavLst>
                                        <p:tav tm="0">
                                          <p:val>
                                            <p:fltVal val="0"/>
                                          </p:val>
                                        </p:tav>
                                        <p:tav tm="100000">
                                          <p:val>
                                            <p:strVal val="#ppt_w"/>
                                          </p:val>
                                        </p:tav>
                                      </p:tavLst>
                                    </p:anim>
                                    <p:anim calcmode="lin" valueType="num">
                                      <p:cBhvr>
                                        <p:cTn id="16" dur="500" fill="hold"/>
                                        <p:tgtEl>
                                          <p:spTgt spid="1028"/>
                                        </p:tgtEl>
                                        <p:attrNameLst>
                                          <p:attrName>ppt_h</p:attrName>
                                        </p:attrNameLst>
                                      </p:cBhvr>
                                      <p:tavLst>
                                        <p:tav tm="0">
                                          <p:val>
                                            <p:fltVal val="0"/>
                                          </p:val>
                                        </p:tav>
                                        <p:tav tm="100000">
                                          <p:val>
                                            <p:strVal val="#ppt_h"/>
                                          </p:val>
                                        </p:tav>
                                      </p:tavLst>
                                    </p:anim>
                                    <p:anim calcmode="lin" valueType="num">
                                      <p:cBhvr>
                                        <p:cTn id="17" dur="500" fill="hold"/>
                                        <p:tgtEl>
                                          <p:spTgt spid="1028"/>
                                        </p:tgtEl>
                                        <p:attrNameLst>
                                          <p:attrName>style.rotation</p:attrName>
                                        </p:attrNameLst>
                                      </p:cBhvr>
                                      <p:tavLst>
                                        <p:tav tm="0">
                                          <p:val>
                                            <p:fltVal val="360"/>
                                          </p:val>
                                        </p:tav>
                                        <p:tav tm="100000">
                                          <p:val>
                                            <p:fltVal val="0"/>
                                          </p:val>
                                        </p:tav>
                                      </p:tavLst>
                                    </p:anim>
                                    <p:animEffect transition="in" filter="fade">
                                      <p:cBhvr>
                                        <p:cTn id="18" dur="500"/>
                                        <p:tgtEl>
                                          <p:spTgt spid="1028"/>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nodeType="clickEffect">
                                  <p:stCondLst>
                                    <p:cond delay="0"/>
                                  </p:stCondLst>
                                  <p:childTnLst>
                                    <p:set>
                                      <p:cBhvr>
                                        <p:cTn id="22" dur="1" fill="hold">
                                          <p:stCondLst>
                                            <p:cond delay="0"/>
                                          </p:stCondLst>
                                        </p:cTn>
                                        <p:tgtEl>
                                          <p:spTgt spid="1029"/>
                                        </p:tgtEl>
                                        <p:attrNameLst>
                                          <p:attrName>style.visibility</p:attrName>
                                        </p:attrNameLst>
                                      </p:cBhvr>
                                      <p:to>
                                        <p:strVal val="visible"/>
                                      </p:to>
                                    </p:set>
                                    <p:anim calcmode="lin" valueType="num">
                                      <p:cBhvr>
                                        <p:cTn id="23" dur="500" fill="hold"/>
                                        <p:tgtEl>
                                          <p:spTgt spid="1029"/>
                                        </p:tgtEl>
                                        <p:attrNameLst>
                                          <p:attrName>ppt_w</p:attrName>
                                        </p:attrNameLst>
                                      </p:cBhvr>
                                      <p:tavLst>
                                        <p:tav tm="0">
                                          <p:val>
                                            <p:fltVal val="0"/>
                                          </p:val>
                                        </p:tav>
                                        <p:tav tm="100000">
                                          <p:val>
                                            <p:strVal val="#ppt_w"/>
                                          </p:val>
                                        </p:tav>
                                      </p:tavLst>
                                    </p:anim>
                                    <p:anim calcmode="lin" valueType="num">
                                      <p:cBhvr>
                                        <p:cTn id="24" dur="500" fill="hold"/>
                                        <p:tgtEl>
                                          <p:spTgt spid="1029"/>
                                        </p:tgtEl>
                                        <p:attrNameLst>
                                          <p:attrName>ppt_h</p:attrName>
                                        </p:attrNameLst>
                                      </p:cBhvr>
                                      <p:tavLst>
                                        <p:tav tm="0">
                                          <p:val>
                                            <p:fltVal val="0"/>
                                          </p:val>
                                        </p:tav>
                                        <p:tav tm="100000">
                                          <p:val>
                                            <p:strVal val="#ppt_h"/>
                                          </p:val>
                                        </p:tav>
                                      </p:tavLst>
                                    </p:anim>
                                    <p:anim calcmode="lin" valueType="num">
                                      <p:cBhvr>
                                        <p:cTn id="25" dur="500" fill="hold"/>
                                        <p:tgtEl>
                                          <p:spTgt spid="1029"/>
                                        </p:tgtEl>
                                        <p:attrNameLst>
                                          <p:attrName>style.rotation</p:attrName>
                                        </p:attrNameLst>
                                      </p:cBhvr>
                                      <p:tavLst>
                                        <p:tav tm="0">
                                          <p:val>
                                            <p:fltVal val="360"/>
                                          </p:val>
                                        </p:tav>
                                        <p:tav tm="100000">
                                          <p:val>
                                            <p:fltVal val="0"/>
                                          </p:val>
                                        </p:tav>
                                      </p:tavLst>
                                    </p:anim>
                                    <p:animEffect transition="in" filter="fade">
                                      <p:cBhvr>
                                        <p:cTn id="26" dur="500"/>
                                        <p:tgtEl>
                                          <p:spTgt spid="1029"/>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down)">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wipe(down)">
                                      <p:cBhvr>
                                        <p:cTn id="3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FF000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3">
            <a:schemeClr val="lt1"/>
          </a:lnRef>
          <a:fillRef idx="1">
            <a:schemeClr val="accent4"/>
          </a:fillRef>
          <a:effectRef idx="1">
            <a:schemeClr val="accent4"/>
          </a:effectRef>
          <a:fontRef idx="minor">
            <a:schemeClr val="lt1"/>
          </a:fontRef>
        </p:style>
        <p:txBody>
          <a:bodyPr/>
          <a:lstStyle/>
          <a:p>
            <a:endParaRPr lang="en-US" dirty="0"/>
          </a:p>
        </p:txBody>
      </p:sp>
      <p:pic>
        <p:nvPicPr>
          <p:cNvPr id="1026" name="Picture 2" descr="C:\Users\sagor khan\Downloads\a130.jpg"/>
          <p:cNvPicPr>
            <a:picLocks noGrp="1" noChangeAspect="1" noChangeArrowheads="1"/>
          </p:cNvPicPr>
          <p:nvPr>
            <p:ph idx="1"/>
          </p:nvPr>
        </p:nvPicPr>
        <p:blipFill>
          <a:blip r:embed="rId2"/>
          <a:srcRect/>
          <a:stretch>
            <a:fillRect/>
          </a:stretch>
        </p:blipFill>
        <p:spPr bwMode="auto">
          <a:xfrm>
            <a:off x="0" y="5867400"/>
            <a:ext cx="4343400" cy="990600"/>
          </a:xfrm>
          <a:prstGeom prst="rect">
            <a:avLst/>
          </a:prstGeom>
          <a:noFill/>
        </p:spPr>
      </p:pic>
      <p:pic>
        <p:nvPicPr>
          <p:cNvPr id="1027" name="Picture 3" descr="C:\Users\sagor khan\Downloads\a130.jpg"/>
          <p:cNvPicPr>
            <a:picLocks noChangeAspect="1" noChangeArrowheads="1"/>
          </p:cNvPicPr>
          <p:nvPr/>
        </p:nvPicPr>
        <p:blipFill>
          <a:blip r:embed="rId2"/>
          <a:srcRect/>
          <a:stretch>
            <a:fillRect/>
          </a:stretch>
        </p:blipFill>
        <p:spPr bwMode="auto">
          <a:xfrm flipH="1">
            <a:off x="4343400" y="6096000"/>
            <a:ext cx="4497156" cy="762000"/>
          </a:xfrm>
          <a:prstGeom prst="rect">
            <a:avLst/>
          </a:prstGeom>
          <a:noFill/>
        </p:spPr>
      </p:pic>
      <p:sp>
        <p:nvSpPr>
          <p:cNvPr id="6" name="Rounded Rectangle 5"/>
          <p:cNvSpPr/>
          <p:nvPr/>
        </p:nvSpPr>
        <p:spPr>
          <a:xfrm>
            <a:off x="1447800" y="381000"/>
            <a:ext cx="6019800" cy="914400"/>
          </a:xfrm>
          <a:prstGeom prst="roundRect">
            <a:avLst/>
          </a:prstGeom>
          <a:ln>
            <a:solidFill>
              <a:srgbClr val="FF000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dk1">
              <a:shade val="50000"/>
            </a:schemeClr>
          </a:lnRef>
          <a:fillRef idx="1">
            <a:schemeClr val="dk1"/>
          </a:fillRef>
          <a:effectRef idx="0">
            <a:schemeClr val="dk1"/>
          </a:effectRef>
          <a:fontRef idx="minor">
            <a:schemeClr val="lt1"/>
          </a:fontRef>
        </p:style>
        <p:txBody>
          <a:bodyPr vert="wordArtVert" rtlCol="0" anchor="ctr"/>
          <a:lstStyle/>
          <a:p>
            <a:pPr algn="ctr"/>
            <a:r>
              <a:rPr lang="bn-IN" sz="4000" dirty="0" smtClean="0"/>
              <a:t>একক কাজ </a:t>
            </a:r>
            <a:endParaRPr lang="en-US" sz="4000" dirty="0"/>
          </a:p>
        </p:txBody>
      </p:sp>
      <p:sp>
        <p:nvSpPr>
          <p:cNvPr id="7" name="Rectangle 6"/>
          <p:cNvSpPr/>
          <p:nvPr/>
        </p:nvSpPr>
        <p:spPr>
          <a:xfrm>
            <a:off x="533400" y="1447800"/>
            <a:ext cx="8153400" cy="4114800"/>
          </a:xfrm>
          <a:prstGeom prst="rect">
            <a:avLst/>
          </a:prstGeom>
          <a:ln>
            <a:solidFill>
              <a:schemeClr val="tx1"/>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8" name="Oval 7"/>
          <p:cNvSpPr/>
          <p:nvPr/>
        </p:nvSpPr>
        <p:spPr>
          <a:xfrm>
            <a:off x="533400" y="1600200"/>
            <a:ext cx="3048000" cy="26670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9" name="Content Placeholder 4" descr="IMG_8773.JPG"/>
          <p:cNvPicPr>
            <a:picLocks noChangeAspect="1"/>
          </p:cNvPicPr>
          <p:nvPr/>
        </p:nvPicPr>
        <p:blipFill>
          <a:blip r:embed="rId3" cstate="print"/>
          <a:stretch>
            <a:fillRect/>
          </a:stretch>
        </p:blipFill>
        <p:spPr>
          <a:xfrm>
            <a:off x="609600" y="1600200"/>
            <a:ext cx="2971800" cy="2667000"/>
          </a:xfrm>
          <a:prstGeom prst="ellipse">
            <a:avLst/>
          </a:prstGeom>
          <a:ln w="63500" cap="rnd">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
        <p:nvSpPr>
          <p:cNvPr id="11" name="Rounded Rectangular Callout 10"/>
          <p:cNvSpPr/>
          <p:nvPr/>
        </p:nvSpPr>
        <p:spPr>
          <a:xfrm>
            <a:off x="4267200" y="1905000"/>
            <a:ext cx="3962400" cy="1676400"/>
          </a:xfrm>
          <a:prstGeom prst="wedgeRoundRectCallout">
            <a:avLst>
              <a:gd name="adj1" fmla="val -18036"/>
              <a:gd name="adj2" fmla="val 30269"/>
              <a:gd name="adj3" fmla="val 16667"/>
            </a:avLst>
          </a:prstGeom>
          <a:solidFill>
            <a:srgbClr val="00B050"/>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6"/>
          </a:lnRef>
          <a:fillRef idx="1">
            <a:schemeClr val="lt1"/>
          </a:fillRef>
          <a:effectRef idx="0">
            <a:schemeClr val="accent6"/>
          </a:effectRef>
          <a:fontRef idx="minor">
            <a:schemeClr val="dk1"/>
          </a:fontRef>
        </p:style>
        <p:txBody>
          <a:bodyPr rtlCol="0" anchor="ctr"/>
          <a:lstStyle/>
          <a:p>
            <a:pPr algn="ctr"/>
            <a:r>
              <a:rPr lang="bn-IN" sz="2800" dirty="0" smtClean="0"/>
              <a:t>বৈদ্যুতিক বাল্বের গঠন বর্ণনা কর?  </a:t>
            </a:r>
            <a:endParaRPr lang="en-US" sz="2800" dirty="0"/>
          </a:p>
        </p:txBody>
      </p:sp>
      <p:sp>
        <p:nvSpPr>
          <p:cNvPr id="10" name="TextBox 9"/>
          <p:cNvSpPr txBox="1"/>
          <p:nvPr/>
        </p:nvSpPr>
        <p:spPr>
          <a:xfrm>
            <a:off x="1524000" y="6019800"/>
            <a:ext cx="5791200" cy="369332"/>
          </a:xfrm>
          <a:prstGeom prst="rect">
            <a:avLst/>
          </a:prstGeom>
          <a:noFill/>
        </p:spPr>
        <p:txBody>
          <a:bodyPr wrap="square" rtlCol="0">
            <a:spAutoFit/>
          </a:bodyPr>
          <a:lstStyle/>
          <a:p>
            <a:r>
              <a:rPr lang="en-US" dirty="0" err="1" smtClean="0"/>
              <a:t>মোহাম্মদ</a:t>
            </a:r>
            <a:r>
              <a:rPr lang="en-US" dirty="0" smtClean="0"/>
              <a:t> </a:t>
            </a:r>
            <a:r>
              <a:rPr lang="en-US" dirty="0" err="1" smtClean="0"/>
              <a:t>সাখাওয়াত</a:t>
            </a:r>
            <a:r>
              <a:rPr lang="en-US" dirty="0" smtClean="0"/>
              <a:t> </a:t>
            </a:r>
            <a:r>
              <a:rPr lang="en-US" dirty="0" err="1" smtClean="0"/>
              <a:t>হোসেন</a:t>
            </a:r>
            <a:r>
              <a:rPr lang="bn-IN" dirty="0" smtClean="0"/>
              <a:t>,,01917636486</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4)">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down)">
                                      <p:cBhvr>
                                        <p:cTn id="1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a:ln>
            <a:solidFill>
              <a:schemeClr val="tx1"/>
            </a:solidFill>
          </a:ln>
          <a:effectLst/>
          <a:scene3d>
            <a:camera prst="orthographicFront">
              <a:rot lat="0" lon="0" rev="0"/>
            </a:camera>
            <a:lightRig rig="contrasting" dir="t">
              <a:rot lat="0" lon="0" rev="7800000"/>
            </a:lightRig>
          </a:scene3d>
          <a:sp3d>
            <a:bevelT w="139700" h="139700"/>
          </a:sp3d>
        </p:spPr>
        <p:txBody>
          <a:bodyPr/>
          <a:lstStyle/>
          <a:p>
            <a:endParaRPr lang="en-US" dirty="0"/>
          </a:p>
        </p:txBody>
      </p:sp>
      <p:sp>
        <p:nvSpPr>
          <p:cNvPr id="5" name="Oval 4"/>
          <p:cNvSpPr/>
          <p:nvPr/>
        </p:nvSpPr>
        <p:spPr>
          <a:xfrm>
            <a:off x="2590800" y="228600"/>
            <a:ext cx="3886200" cy="1143000"/>
          </a:xfrm>
          <a:prstGeom prst="ellipse">
            <a:avLst/>
          </a:prstGeom>
          <a:solidFill>
            <a:srgbClr val="00B050"/>
          </a:solidFill>
          <a:ln>
            <a:solidFill>
              <a:srgbClr val="FF0000"/>
            </a:solidFill>
          </a:ln>
          <a:effectLst/>
          <a:scene3d>
            <a:camera prst="orthographicFront">
              <a:rot lat="0" lon="0" rev="0"/>
            </a:camera>
            <a:lightRig rig="contrasting" dir="t">
              <a:rot lat="0" lon="0" rev="7800000"/>
            </a:lightRig>
          </a:scene3d>
          <a:sp3d>
            <a:bevelT w="139700" h="139700"/>
          </a:sp3d>
        </p:spPr>
        <p:style>
          <a:lnRef idx="0">
            <a:schemeClr val="accent6"/>
          </a:lnRef>
          <a:fillRef idx="3">
            <a:schemeClr val="accent6"/>
          </a:fillRef>
          <a:effectRef idx="3">
            <a:schemeClr val="accent6"/>
          </a:effectRef>
          <a:fontRef idx="minor">
            <a:schemeClr val="lt1"/>
          </a:fontRef>
        </p:style>
        <p:txBody>
          <a:bodyPr vert="wordArtVert" rtlCol="0" anchor="ctr"/>
          <a:lstStyle/>
          <a:p>
            <a:pPr algn="ctr"/>
            <a:r>
              <a:rPr lang="bn-IN" sz="4000" dirty="0" smtClean="0">
                <a:solidFill>
                  <a:schemeClr val="tx1"/>
                </a:solidFill>
              </a:rPr>
              <a:t>উত্তর </a:t>
            </a:r>
            <a:endParaRPr lang="en-US" sz="4000" dirty="0">
              <a:solidFill>
                <a:schemeClr val="tx1"/>
              </a:solidFill>
            </a:endParaRPr>
          </a:p>
        </p:txBody>
      </p:sp>
      <p:pic>
        <p:nvPicPr>
          <p:cNvPr id="1026" name="Picture 2" descr="C:\Users\sagor khan\Downloads\a130.jpg"/>
          <p:cNvPicPr>
            <a:picLocks noGrp="1" noChangeAspect="1" noChangeArrowheads="1"/>
          </p:cNvPicPr>
          <p:nvPr>
            <p:ph idx="1"/>
          </p:nvPr>
        </p:nvPicPr>
        <p:blipFill>
          <a:blip r:embed="rId2"/>
          <a:srcRect/>
          <a:stretch>
            <a:fillRect/>
          </a:stretch>
        </p:blipFill>
        <p:spPr bwMode="auto">
          <a:xfrm>
            <a:off x="0" y="6096000"/>
            <a:ext cx="4724400" cy="762000"/>
          </a:xfrm>
          <a:prstGeom prst="rect">
            <a:avLst/>
          </a:prstGeom>
          <a:noFill/>
        </p:spPr>
      </p:pic>
      <p:pic>
        <p:nvPicPr>
          <p:cNvPr id="1027" name="Picture 3" descr="C:\Users\sagor khan\Downloads\a130.jpg"/>
          <p:cNvPicPr>
            <a:picLocks noChangeAspect="1" noChangeArrowheads="1"/>
          </p:cNvPicPr>
          <p:nvPr/>
        </p:nvPicPr>
        <p:blipFill>
          <a:blip r:embed="rId2"/>
          <a:srcRect/>
          <a:stretch>
            <a:fillRect/>
          </a:stretch>
        </p:blipFill>
        <p:spPr bwMode="auto">
          <a:xfrm flipH="1">
            <a:off x="4648196" y="5943600"/>
            <a:ext cx="4275365" cy="914400"/>
          </a:xfrm>
          <a:prstGeom prst="rect">
            <a:avLst/>
          </a:prstGeom>
          <a:noFill/>
        </p:spPr>
      </p:pic>
      <p:sp>
        <p:nvSpPr>
          <p:cNvPr id="8" name="Rectangle 7"/>
          <p:cNvSpPr/>
          <p:nvPr/>
        </p:nvSpPr>
        <p:spPr>
          <a:xfrm>
            <a:off x="304800" y="1524000"/>
            <a:ext cx="8382000" cy="4419600"/>
          </a:xfrm>
          <a:prstGeom prst="rect">
            <a:avLst/>
          </a:prstGeom>
          <a:solidFill>
            <a:srgbClr val="92D050"/>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solidFill>
                  <a:schemeClr val="tx1"/>
                </a:solidFill>
              </a:rPr>
              <a:t>বৈদ্যুতিক</a:t>
            </a:r>
            <a:r>
              <a:rPr lang="en-US" sz="2000" dirty="0" smtClean="0">
                <a:solidFill>
                  <a:schemeClr val="tx1"/>
                </a:solidFill>
              </a:rPr>
              <a:t> </a:t>
            </a:r>
            <a:r>
              <a:rPr lang="en-US" sz="2000" dirty="0" err="1" smtClean="0">
                <a:solidFill>
                  <a:schemeClr val="tx1"/>
                </a:solidFill>
              </a:rPr>
              <a:t>বাল্বের</a:t>
            </a:r>
            <a:r>
              <a:rPr lang="en-US" sz="2000" dirty="0" smtClean="0">
                <a:solidFill>
                  <a:schemeClr val="tx1"/>
                </a:solidFill>
              </a:rPr>
              <a:t> </a:t>
            </a:r>
            <a:r>
              <a:rPr lang="en-US" sz="2000" dirty="0" err="1" smtClean="0">
                <a:solidFill>
                  <a:schemeClr val="tx1"/>
                </a:solidFill>
              </a:rPr>
              <a:t>মধ্যে</a:t>
            </a:r>
            <a:r>
              <a:rPr lang="en-US" sz="2000" dirty="0" smtClean="0">
                <a:solidFill>
                  <a:schemeClr val="tx1"/>
                </a:solidFill>
              </a:rPr>
              <a:t> </a:t>
            </a:r>
            <a:r>
              <a:rPr lang="en-US" sz="2000" dirty="0" err="1" smtClean="0">
                <a:solidFill>
                  <a:schemeClr val="tx1"/>
                </a:solidFill>
              </a:rPr>
              <a:t>দুইটি</a:t>
            </a:r>
            <a:r>
              <a:rPr lang="en-US" sz="2000" dirty="0" smtClean="0">
                <a:solidFill>
                  <a:schemeClr val="tx1"/>
                </a:solidFill>
              </a:rPr>
              <a:t> </a:t>
            </a:r>
            <a:r>
              <a:rPr lang="en-US" sz="2000" dirty="0" err="1" smtClean="0">
                <a:solidFill>
                  <a:schemeClr val="tx1"/>
                </a:solidFill>
              </a:rPr>
              <a:t>মোটা</a:t>
            </a:r>
            <a:r>
              <a:rPr lang="en-US" sz="2000" dirty="0" smtClean="0">
                <a:solidFill>
                  <a:schemeClr val="tx1"/>
                </a:solidFill>
              </a:rPr>
              <a:t> </a:t>
            </a:r>
            <a:r>
              <a:rPr lang="en-US" sz="2000" dirty="0" err="1" smtClean="0">
                <a:solidFill>
                  <a:schemeClr val="tx1"/>
                </a:solidFill>
              </a:rPr>
              <a:t>তার</a:t>
            </a:r>
            <a:r>
              <a:rPr lang="en-US" sz="2000" dirty="0" smtClean="0">
                <a:solidFill>
                  <a:schemeClr val="tx1"/>
                </a:solidFill>
              </a:rPr>
              <a:t> </a:t>
            </a:r>
            <a:r>
              <a:rPr lang="en-US" sz="2000" dirty="0" err="1" smtClean="0">
                <a:solidFill>
                  <a:schemeClr val="tx1"/>
                </a:solidFill>
              </a:rPr>
              <a:t>একটি</a:t>
            </a:r>
            <a:r>
              <a:rPr lang="en-US" sz="2000" dirty="0" smtClean="0">
                <a:solidFill>
                  <a:schemeClr val="tx1"/>
                </a:solidFill>
              </a:rPr>
              <a:t> </a:t>
            </a:r>
            <a:r>
              <a:rPr lang="en-US" sz="2000" dirty="0" err="1" smtClean="0">
                <a:solidFill>
                  <a:schemeClr val="tx1"/>
                </a:solidFill>
              </a:rPr>
              <a:t>বায়ুশূন্য</a:t>
            </a:r>
            <a:r>
              <a:rPr lang="en-US" sz="2000" dirty="0" smtClean="0">
                <a:solidFill>
                  <a:schemeClr val="tx1"/>
                </a:solidFill>
              </a:rPr>
              <a:t> </a:t>
            </a:r>
            <a:r>
              <a:rPr lang="en-US" sz="2000" dirty="0" err="1" smtClean="0">
                <a:solidFill>
                  <a:schemeClr val="tx1"/>
                </a:solidFill>
              </a:rPr>
              <a:t>বা</a:t>
            </a:r>
            <a:r>
              <a:rPr lang="en-US" sz="2000" dirty="0" smtClean="0">
                <a:solidFill>
                  <a:schemeClr val="tx1"/>
                </a:solidFill>
              </a:rPr>
              <a:t> </a:t>
            </a:r>
            <a:r>
              <a:rPr lang="en-US" sz="2000" dirty="0" err="1" smtClean="0">
                <a:solidFill>
                  <a:schemeClr val="tx1"/>
                </a:solidFill>
              </a:rPr>
              <a:t>নিষ্ক্রয়</a:t>
            </a:r>
            <a:r>
              <a:rPr lang="en-US" sz="2000" dirty="0" smtClean="0">
                <a:solidFill>
                  <a:schemeClr val="tx1"/>
                </a:solidFill>
              </a:rPr>
              <a:t> </a:t>
            </a:r>
            <a:r>
              <a:rPr lang="en-US" sz="2000" dirty="0" err="1" smtClean="0">
                <a:solidFill>
                  <a:schemeClr val="tx1"/>
                </a:solidFill>
              </a:rPr>
              <a:t>গ্যাস-পূ</a:t>
            </a:r>
            <a:r>
              <a:rPr lang="bn-IN" sz="2000" dirty="0" smtClean="0">
                <a:solidFill>
                  <a:schemeClr val="tx1"/>
                </a:solidFill>
              </a:rPr>
              <a:t>র্ণবাল্বের বায়ু নিরুদ্ধ মুখের মধ্য দিয়ে ভিতরের প্রবেশ করানো থাকে। বাল্বের ভিতরে  তারের   দুই প্রান্তের সাথে সরু টাংস্টেনের তারের কুন্ডলী সংযুক্ত থাকে। এটিকে ফিলামেন্ট বলে। এই বাল্বেকে বিদ্যুতের উৎসের সাথে সংযোগ করলে ফিলামেন্ট প্রচুর তাপ উৎপাদন করে এবং বাল্বের এই ফিলামেন্ট প্রজ্জলিত হয়ে আলো বিকিরণ করতে থাকে। </a:t>
            </a:r>
            <a:endParaRPr lang="en-US" sz="2000" dirty="0">
              <a:solidFill>
                <a:schemeClr val="tx1"/>
              </a:solidFill>
            </a:endParaRPr>
          </a:p>
        </p:txBody>
      </p:sp>
      <p:sp>
        <p:nvSpPr>
          <p:cNvPr id="7" name="TextBox 6"/>
          <p:cNvSpPr txBox="1"/>
          <p:nvPr/>
        </p:nvSpPr>
        <p:spPr>
          <a:xfrm>
            <a:off x="1676400" y="6248400"/>
            <a:ext cx="6477000" cy="369332"/>
          </a:xfrm>
          <a:prstGeom prst="rect">
            <a:avLst/>
          </a:prstGeom>
          <a:noFill/>
        </p:spPr>
        <p:txBody>
          <a:bodyPr wrap="square" rtlCol="0">
            <a:spAutoFit/>
          </a:bodyPr>
          <a:lstStyle/>
          <a:p>
            <a:r>
              <a:rPr lang="en-US" dirty="0" err="1" smtClean="0"/>
              <a:t>মোহাম্মদ</a:t>
            </a:r>
            <a:r>
              <a:rPr lang="en-US" dirty="0" smtClean="0"/>
              <a:t> </a:t>
            </a:r>
            <a:r>
              <a:rPr lang="en-US" dirty="0" err="1" smtClean="0"/>
              <a:t>সাখাওয়াত</a:t>
            </a:r>
            <a:r>
              <a:rPr lang="en-US" dirty="0" smtClean="0"/>
              <a:t> </a:t>
            </a:r>
            <a:r>
              <a:rPr lang="en-US" dirty="0" err="1" smtClean="0"/>
              <a:t>হোসেন</a:t>
            </a:r>
            <a:r>
              <a:rPr lang="bn-IN" dirty="0" smtClean="0"/>
              <a:t>,,01917636486</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 calcmode="lin" valueType="num">
                                      <p:cBhvr>
                                        <p:cTn id="9" dur="500" fill="hold"/>
                                        <p:tgtEl>
                                          <p:spTgt spid="5"/>
                                        </p:tgtEl>
                                        <p:attrNameLst>
                                          <p:attrName>style.rotation</p:attrName>
                                        </p:attrNameLst>
                                      </p:cBhvr>
                                      <p:tavLst>
                                        <p:tav tm="0">
                                          <p:val>
                                            <p:fltVal val="360"/>
                                          </p:val>
                                        </p:tav>
                                        <p:tav tm="100000">
                                          <p:val>
                                            <p:fltVal val="0"/>
                                          </p:val>
                                        </p:tav>
                                      </p:tavLst>
                                    </p:anim>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shade val="50000"/>
            </a:schemeClr>
          </a:lnRef>
          <a:fillRef idx="1">
            <a:schemeClr val="accent2"/>
          </a:fillRef>
          <a:effectRef idx="0">
            <a:schemeClr val="accent2"/>
          </a:effectRef>
          <a:fontRef idx="minor">
            <a:schemeClr val="lt1"/>
          </a:fontRef>
        </p:style>
        <p:txBody>
          <a:bodyPr/>
          <a:lstStyle/>
          <a:p>
            <a:endParaRPr lang="en-US" dirty="0"/>
          </a:p>
        </p:txBody>
      </p:sp>
      <p:pic>
        <p:nvPicPr>
          <p:cNvPr id="1026" name="Picture 2" descr="C:\Users\sagor khan\Downloads\a130.jpg"/>
          <p:cNvPicPr>
            <a:picLocks noGrp="1" noChangeAspect="1" noChangeArrowheads="1"/>
          </p:cNvPicPr>
          <p:nvPr>
            <p:ph idx="1"/>
          </p:nvPr>
        </p:nvPicPr>
        <p:blipFill>
          <a:blip r:embed="rId2"/>
          <a:srcRect/>
          <a:stretch>
            <a:fillRect/>
          </a:stretch>
        </p:blipFill>
        <p:spPr bwMode="auto">
          <a:xfrm>
            <a:off x="0" y="5943600"/>
            <a:ext cx="5105400" cy="914400"/>
          </a:xfrm>
          <a:prstGeom prst="rect">
            <a:avLst/>
          </a:prstGeom>
          <a:noFill/>
        </p:spPr>
      </p:pic>
      <p:pic>
        <p:nvPicPr>
          <p:cNvPr id="1027" name="Picture 3" descr="C:\Users\sagor khan\Downloads\a130.jpg"/>
          <p:cNvPicPr>
            <a:picLocks noChangeAspect="1" noChangeArrowheads="1"/>
          </p:cNvPicPr>
          <p:nvPr/>
        </p:nvPicPr>
        <p:blipFill>
          <a:blip r:embed="rId2"/>
          <a:srcRect/>
          <a:stretch>
            <a:fillRect/>
          </a:stretch>
        </p:blipFill>
        <p:spPr bwMode="auto">
          <a:xfrm flipH="1">
            <a:off x="4947898" y="5867400"/>
            <a:ext cx="4196102" cy="990600"/>
          </a:xfrm>
          <a:prstGeom prst="rect">
            <a:avLst/>
          </a:prstGeom>
          <a:noFill/>
        </p:spPr>
      </p:pic>
      <p:sp>
        <p:nvSpPr>
          <p:cNvPr id="6" name="Rectangle 5"/>
          <p:cNvSpPr/>
          <p:nvPr/>
        </p:nvSpPr>
        <p:spPr>
          <a:xfrm>
            <a:off x="381000" y="1600200"/>
            <a:ext cx="8458200" cy="4267200"/>
          </a:xfrm>
          <a:prstGeom prst="rect">
            <a:avLst/>
          </a:prstGeom>
          <a:solidFill>
            <a:srgbClr val="00B050"/>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800" dirty="0" smtClean="0">
                <a:solidFill>
                  <a:schemeClr val="tx1"/>
                </a:solidFill>
              </a:rPr>
              <a:t>ট</a:t>
            </a:r>
            <a:r>
              <a:rPr lang="bn-IN" sz="2800" dirty="0" smtClean="0">
                <a:solidFill>
                  <a:schemeClr val="tx1"/>
                </a:solidFill>
              </a:rPr>
              <a:t>র্চ লাই</a:t>
            </a:r>
            <a:r>
              <a:rPr lang="en-US" sz="2800" dirty="0" err="1" smtClean="0">
                <a:solidFill>
                  <a:schemeClr val="tx1"/>
                </a:solidFill>
              </a:rPr>
              <a:t>টে</a:t>
            </a:r>
            <a:r>
              <a:rPr lang="en-US" sz="2800" dirty="0" smtClean="0">
                <a:solidFill>
                  <a:schemeClr val="tx1"/>
                </a:solidFill>
              </a:rPr>
              <a:t> </a:t>
            </a:r>
            <a:r>
              <a:rPr lang="en-US" sz="2800" dirty="0" err="1" smtClean="0">
                <a:solidFill>
                  <a:schemeClr val="tx1"/>
                </a:solidFill>
              </a:rPr>
              <a:t>মূলত</a:t>
            </a:r>
            <a:r>
              <a:rPr lang="en-US" sz="2800" dirty="0" smtClean="0">
                <a:solidFill>
                  <a:schemeClr val="tx1"/>
                </a:solidFill>
              </a:rPr>
              <a:t> </a:t>
            </a:r>
            <a:r>
              <a:rPr lang="en-US" sz="2800" dirty="0" err="1" smtClean="0">
                <a:solidFill>
                  <a:schemeClr val="tx1"/>
                </a:solidFill>
              </a:rPr>
              <a:t>ব্যাটারির</a:t>
            </a:r>
            <a:r>
              <a:rPr lang="en-US" sz="2800" dirty="0" smtClean="0">
                <a:solidFill>
                  <a:schemeClr val="tx1"/>
                </a:solidFill>
              </a:rPr>
              <a:t> </a:t>
            </a:r>
            <a:r>
              <a:rPr lang="en-US" sz="2800" dirty="0" err="1" smtClean="0">
                <a:solidFill>
                  <a:schemeClr val="tx1"/>
                </a:solidFill>
              </a:rPr>
              <a:t>সাথে</a:t>
            </a:r>
            <a:r>
              <a:rPr lang="en-US" sz="2800" dirty="0" smtClean="0">
                <a:solidFill>
                  <a:schemeClr val="tx1"/>
                </a:solidFill>
              </a:rPr>
              <a:t> </a:t>
            </a:r>
            <a:r>
              <a:rPr lang="en-US" sz="2800" dirty="0" err="1" smtClean="0">
                <a:solidFill>
                  <a:schemeClr val="tx1"/>
                </a:solidFill>
              </a:rPr>
              <a:t>ছোট</a:t>
            </a:r>
            <a:r>
              <a:rPr lang="en-US" sz="2800" dirty="0" smtClean="0">
                <a:solidFill>
                  <a:schemeClr val="tx1"/>
                </a:solidFill>
              </a:rPr>
              <a:t> </a:t>
            </a:r>
            <a:r>
              <a:rPr lang="en-US" sz="2800" dirty="0" err="1" smtClean="0">
                <a:solidFill>
                  <a:schemeClr val="tx1"/>
                </a:solidFill>
              </a:rPr>
              <a:t>একটি</a:t>
            </a:r>
            <a:r>
              <a:rPr lang="en-US" sz="2800" dirty="0" smtClean="0">
                <a:solidFill>
                  <a:schemeClr val="tx1"/>
                </a:solidFill>
              </a:rPr>
              <a:t> </a:t>
            </a:r>
            <a:r>
              <a:rPr lang="en-US" sz="2800" dirty="0" err="1" smtClean="0">
                <a:solidFill>
                  <a:schemeClr val="tx1"/>
                </a:solidFill>
              </a:rPr>
              <a:t>বাল্ব</a:t>
            </a:r>
            <a:r>
              <a:rPr lang="en-US" sz="2800" dirty="0" smtClean="0">
                <a:solidFill>
                  <a:schemeClr val="tx1"/>
                </a:solidFill>
              </a:rPr>
              <a:t> </a:t>
            </a:r>
            <a:r>
              <a:rPr lang="en-US" sz="2800" dirty="0" err="1" smtClean="0">
                <a:solidFill>
                  <a:schemeClr val="tx1"/>
                </a:solidFill>
              </a:rPr>
              <a:t>থাকে</a:t>
            </a:r>
            <a:r>
              <a:rPr lang="en-US" sz="2800" dirty="0" smtClean="0">
                <a:solidFill>
                  <a:schemeClr val="tx1"/>
                </a:solidFill>
              </a:rPr>
              <a:t>। </a:t>
            </a:r>
            <a:r>
              <a:rPr lang="en-US" sz="2800" dirty="0" err="1" smtClean="0">
                <a:solidFill>
                  <a:schemeClr val="tx1"/>
                </a:solidFill>
              </a:rPr>
              <a:t>সুইচ</a:t>
            </a:r>
            <a:r>
              <a:rPr lang="en-US" sz="2800" dirty="0" smtClean="0">
                <a:solidFill>
                  <a:schemeClr val="tx1"/>
                </a:solidFill>
              </a:rPr>
              <a:t> </a:t>
            </a:r>
            <a:r>
              <a:rPr lang="en-US" sz="2800" dirty="0" err="1" smtClean="0">
                <a:solidFill>
                  <a:schemeClr val="tx1"/>
                </a:solidFill>
              </a:rPr>
              <a:t>টিপলে</a:t>
            </a:r>
            <a:r>
              <a:rPr lang="en-US" sz="2800" dirty="0" smtClean="0">
                <a:solidFill>
                  <a:schemeClr val="tx1"/>
                </a:solidFill>
              </a:rPr>
              <a:t> </a:t>
            </a:r>
            <a:r>
              <a:rPr lang="en-US" sz="2800" dirty="0" err="1" smtClean="0">
                <a:solidFill>
                  <a:schemeClr val="tx1"/>
                </a:solidFill>
              </a:rPr>
              <a:t>বাল্ব</a:t>
            </a:r>
            <a:r>
              <a:rPr lang="en-US" sz="2800" dirty="0" smtClean="0">
                <a:solidFill>
                  <a:schemeClr val="tx1"/>
                </a:solidFill>
              </a:rPr>
              <a:t> </a:t>
            </a:r>
            <a:r>
              <a:rPr lang="bn-IN" sz="2800" dirty="0" smtClean="0">
                <a:solidFill>
                  <a:schemeClr val="tx1"/>
                </a:solidFill>
              </a:rPr>
              <a:t> জ্বলে। এই বাল্বের আলো ছড়িয়ে দেবার জন্য সামনে একটি কাঁচ ব্যবহার  করা হয়। </a:t>
            </a:r>
            <a:endParaRPr lang="en-US" sz="2800" dirty="0">
              <a:solidFill>
                <a:schemeClr val="tx1"/>
              </a:solidFill>
            </a:endParaRPr>
          </a:p>
        </p:txBody>
      </p:sp>
      <p:sp>
        <p:nvSpPr>
          <p:cNvPr id="8" name="Oval 7"/>
          <p:cNvSpPr/>
          <p:nvPr/>
        </p:nvSpPr>
        <p:spPr>
          <a:xfrm>
            <a:off x="2286000" y="304800"/>
            <a:ext cx="4800600" cy="1143000"/>
          </a:xfrm>
          <a:prstGeom prst="ellipse">
            <a:avLst/>
          </a:prstGeom>
          <a:ln>
            <a:solidFill>
              <a:schemeClr val="tx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3"/>
          </a:lnRef>
          <a:fillRef idx="3">
            <a:schemeClr val="accent3"/>
          </a:fillRef>
          <a:effectRef idx="3">
            <a:schemeClr val="accent3"/>
          </a:effectRef>
          <a:fontRef idx="minor">
            <a:schemeClr val="lt1"/>
          </a:fontRef>
        </p:style>
        <p:txBody>
          <a:bodyPr vert="wordArtVert" rtlCol="0" anchor="ctr"/>
          <a:lstStyle/>
          <a:p>
            <a:pPr algn="ctr"/>
            <a:r>
              <a:rPr lang="en-US" sz="3200" dirty="0" smtClean="0">
                <a:solidFill>
                  <a:schemeClr val="tx1"/>
                </a:solidFill>
              </a:rPr>
              <a:t>ট</a:t>
            </a:r>
            <a:r>
              <a:rPr lang="bn-IN" sz="3200" dirty="0" smtClean="0">
                <a:solidFill>
                  <a:schemeClr val="tx1"/>
                </a:solidFill>
              </a:rPr>
              <a:t>র্চ লাইট </a:t>
            </a:r>
            <a:endParaRPr lang="en-US" sz="3200" dirty="0">
              <a:solidFill>
                <a:schemeClr val="tx1"/>
              </a:solidFill>
            </a:endParaRPr>
          </a:p>
        </p:txBody>
      </p:sp>
      <p:sp>
        <p:nvSpPr>
          <p:cNvPr id="7" name="TextBox 6"/>
          <p:cNvSpPr txBox="1"/>
          <p:nvPr/>
        </p:nvSpPr>
        <p:spPr>
          <a:xfrm>
            <a:off x="2133600" y="6019800"/>
            <a:ext cx="4876800" cy="369332"/>
          </a:xfrm>
          <a:prstGeom prst="rect">
            <a:avLst/>
          </a:prstGeom>
          <a:noFill/>
        </p:spPr>
        <p:txBody>
          <a:bodyPr wrap="square" rtlCol="0">
            <a:spAutoFit/>
          </a:bodyPr>
          <a:lstStyle/>
          <a:p>
            <a:r>
              <a:rPr lang="en-US" dirty="0" err="1" smtClean="0"/>
              <a:t>মোহাম্মদ</a:t>
            </a:r>
            <a:r>
              <a:rPr lang="en-US" dirty="0" smtClean="0"/>
              <a:t> </a:t>
            </a:r>
            <a:r>
              <a:rPr lang="en-US" dirty="0" err="1" smtClean="0"/>
              <a:t>সাখাওয়াত</a:t>
            </a:r>
            <a:r>
              <a:rPr lang="en-US" dirty="0" smtClean="0"/>
              <a:t> </a:t>
            </a:r>
            <a:r>
              <a:rPr lang="en-US" dirty="0" err="1" smtClean="0"/>
              <a:t>হোসেন</a:t>
            </a:r>
            <a:r>
              <a:rPr lang="bn-IN" dirty="0" smtClean="0"/>
              <a:t>,,01917636486</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down)">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915400" cy="990600"/>
          </a:xfrm>
          <a:ln>
            <a:solidFill>
              <a:srgbClr val="FF0000"/>
            </a:solidFill>
          </a:ln>
          <a:scene3d>
            <a:camera prst="orthographicFront"/>
            <a:lightRig rig="threePt" dir="t"/>
          </a:scene3d>
          <a:sp3d>
            <a:bevelT prst="slope"/>
          </a:sp3d>
        </p:spPr>
        <p:style>
          <a:lnRef idx="2">
            <a:schemeClr val="accent3">
              <a:shade val="50000"/>
            </a:schemeClr>
          </a:lnRef>
          <a:fillRef idx="1">
            <a:schemeClr val="accent3"/>
          </a:fillRef>
          <a:effectRef idx="0">
            <a:schemeClr val="accent3"/>
          </a:effectRef>
          <a:fontRef idx="minor">
            <a:schemeClr val="lt1"/>
          </a:fontRef>
        </p:style>
        <p:txBody>
          <a:bodyPr/>
          <a:lstStyle/>
          <a:p>
            <a:endParaRPr lang="en-US" dirty="0"/>
          </a:p>
        </p:txBody>
      </p:sp>
      <p:sp>
        <p:nvSpPr>
          <p:cNvPr id="4" name="Rounded Rectangle 3"/>
          <p:cNvSpPr/>
          <p:nvPr/>
        </p:nvSpPr>
        <p:spPr>
          <a:xfrm>
            <a:off x="1066800" y="152400"/>
            <a:ext cx="6705600" cy="914400"/>
          </a:xfrm>
          <a:prstGeom prst="roundRect">
            <a:avLst/>
          </a:prstGeom>
          <a:solidFill>
            <a:srgbClr val="FF0000"/>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6"/>
          </a:lnRef>
          <a:fillRef idx="1">
            <a:schemeClr val="lt1"/>
          </a:fillRef>
          <a:effectRef idx="0">
            <a:schemeClr val="accent6"/>
          </a:effectRef>
          <a:fontRef idx="minor">
            <a:schemeClr val="dk1"/>
          </a:fontRef>
        </p:style>
        <p:txBody>
          <a:bodyPr rtlCol="0" anchor="ctr"/>
          <a:lstStyle/>
          <a:p>
            <a:pPr algn="ctr"/>
            <a:r>
              <a:rPr lang="bn-IN" sz="3200" dirty="0" smtClean="0">
                <a:solidFill>
                  <a:schemeClr val="bg1"/>
                </a:solidFill>
              </a:rPr>
              <a:t>নিচের ছবিগুলো ভাল করে লক্ষ কর </a:t>
            </a:r>
            <a:endParaRPr lang="en-US" sz="3200" dirty="0">
              <a:solidFill>
                <a:schemeClr val="bg1"/>
              </a:solidFill>
            </a:endParaRPr>
          </a:p>
        </p:txBody>
      </p:sp>
      <p:pic>
        <p:nvPicPr>
          <p:cNvPr id="1026" name="Picture 2" descr="C:\Users\sagor khan\Downloads\a130.jpg"/>
          <p:cNvPicPr>
            <a:picLocks noGrp="1" noChangeAspect="1" noChangeArrowheads="1"/>
          </p:cNvPicPr>
          <p:nvPr>
            <p:ph idx="1"/>
          </p:nvPr>
        </p:nvPicPr>
        <p:blipFill>
          <a:blip r:embed="rId2"/>
          <a:srcRect/>
          <a:stretch>
            <a:fillRect/>
          </a:stretch>
        </p:blipFill>
        <p:spPr bwMode="auto">
          <a:xfrm>
            <a:off x="228600" y="6019800"/>
            <a:ext cx="5105400" cy="838200"/>
          </a:xfrm>
          <a:prstGeom prst="rect">
            <a:avLst/>
          </a:prstGeom>
          <a:noFill/>
        </p:spPr>
      </p:pic>
      <p:pic>
        <p:nvPicPr>
          <p:cNvPr id="1027" name="Picture 3" descr="C:\Users\sagor khan\Downloads\a130.jpg"/>
          <p:cNvPicPr>
            <a:picLocks noChangeAspect="1" noChangeArrowheads="1"/>
          </p:cNvPicPr>
          <p:nvPr/>
        </p:nvPicPr>
        <p:blipFill>
          <a:blip r:embed="rId2"/>
          <a:srcRect/>
          <a:stretch>
            <a:fillRect/>
          </a:stretch>
        </p:blipFill>
        <p:spPr bwMode="auto">
          <a:xfrm flipH="1">
            <a:off x="4953000" y="5943600"/>
            <a:ext cx="4191000" cy="914400"/>
          </a:xfrm>
          <a:prstGeom prst="rect">
            <a:avLst/>
          </a:prstGeom>
          <a:noFill/>
        </p:spPr>
      </p:pic>
      <p:sp>
        <p:nvSpPr>
          <p:cNvPr id="7" name="Rectangle 6"/>
          <p:cNvSpPr/>
          <p:nvPr/>
        </p:nvSpPr>
        <p:spPr>
          <a:xfrm>
            <a:off x="381000" y="1371600"/>
            <a:ext cx="8534400" cy="4419600"/>
          </a:xfrm>
          <a:prstGeom prst="rect">
            <a:avLst/>
          </a:prstGeom>
          <a:ln>
            <a:solidFill>
              <a:srgbClr val="C00000"/>
            </a:solidFill>
          </a:ln>
          <a:scene3d>
            <a:camera prst="orthographicFront"/>
            <a:lightRig rig="threePt" dir="t"/>
          </a:scene3d>
          <a:sp3d>
            <a:bevelT prst="slope"/>
          </a:sp3d>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8" name="Rectangle 7"/>
          <p:cNvSpPr/>
          <p:nvPr/>
        </p:nvSpPr>
        <p:spPr>
          <a:xfrm>
            <a:off x="381000" y="1371600"/>
            <a:ext cx="3581400" cy="29718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 name="Rectangle 8"/>
          <p:cNvSpPr/>
          <p:nvPr/>
        </p:nvSpPr>
        <p:spPr>
          <a:xfrm>
            <a:off x="5410200" y="1371600"/>
            <a:ext cx="3276600" cy="29718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8" name="Picture 4" descr="C:\Users\sagor khan\Downloads\a206.jpg"/>
          <p:cNvPicPr>
            <a:picLocks noChangeAspect="1" noChangeArrowheads="1"/>
          </p:cNvPicPr>
          <p:nvPr/>
        </p:nvPicPr>
        <p:blipFill>
          <a:blip r:embed="rId3"/>
          <a:srcRect/>
          <a:stretch>
            <a:fillRect/>
          </a:stretch>
        </p:blipFill>
        <p:spPr bwMode="auto">
          <a:xfrm>
            <a:off x="457200" y="1447800"/>
            <a:ext cx="3505200" cy="3048000"/>
          </a:xfrm>
          <a:prstGeom prst="rect">
            <a:avLst/>
          </a:prstGeom>
          <a:ln>
            <a:noFill/>
          </a:ln>
          <a:effectLst>
            <a:outerShdw blurRad="190500" dist="228600" dir="2700000" algn="ctr">
              <a:srgbClr val="000000">
                <a:alpha val="30000"/>
              </a:srgbClr>
            </a:outerShdw>
            <a:softEdge rad="112500"/>
          </a:effectLst>
          <a:scene3d>
            <a:camera prst="orthographicFront">
              <a:rot lat="0" lon="0" rev="0"/>
            </a:camera>
            <a:lightRig rig="glow" dir="t">
              <a:rot lat="0" lon="0" rev="4800000"/>
            </a:lightRig>
          </a:scene3d>
          <a:sp3d prstMaterial="matte">
            <a:bevelT w="127000" h="63500"/>
          </a:sp3d>
        </p:spPr>
      </p:pic>
      <p:pic>
        <p:nvPicPr>
          <p:cNvPr id="1029" name="Picture 5" descr="C:\Users\sagor khan\Downloads\a২০৭.jpg"/>
          <p:cNvPicPr>
            <a:picLocks noChangeAspect="1" noChangeArrowheads="1"/>
          </p:cNvPicPr>
          <p:nvPr/>
        </p:nvPicPr>
        <p:blipFill>
          <a:blip r:embed="rId4"/>
          <a:srcRect/>
          <a:stretch>
            <a:fillRect/>
          </a:stretch>
        </p:blipFill>
        <p:spPr bwMode="auto">
          <a:xfrm>
            <a:off x="5334000" y="1371600"/>
            <a:ext cx="3505200" cy="3048000"/>
          </a:xfrm>
          <a:prstGeom prst="rect">
            <a:avLst/>
          </a:prstGeom>
          <a:ln>
            <a:solidFill>
              <a:schemeClr val="tx1"/>
            </a:solidFill>
          </a:ln>
          <a:effectLst>
            <a:outerShdw blurRad="190500" dist="228600" dir="2700000" algn="ctr">
              <a:srgbClr val="000000">
                <a:alpha val="30000"/>
              </a:srgbClr>
            </a:outerShdw>
            <a:softEdge rad="112500"/>
          </a:effectLst>
          <a:scene3d>
            <a:camera prst="orthographicFront">
              <a:rot lat="0" lon="0" rev="0"/>
            </a:camera>
            <a:lightRig rig="glow" dir="t">
              <a:rot lat="0" lon="0" rev="4800000"/>
            </a:lightRig>
          </a:scene3d>
          <a:sp3d prstMaterial="matte">
            <a:bevelT w="127000" h="63500"/>
          </a:sp3d>
        </p:spPr>
      </p:pic>
      <p:sp>
        <p:nvSpPr>
          <p:cNvPr id="13" name="Oval 12"/>
          <p:cNvSpPr/>
          <p:nvPr/>
        </p:nvSpPr>
        <p:spPr>
          <a:xfrm>
            <a:off x="3886200" y="2209800"/>
            <a:ext cx="1524000" cy="1219200"/>
          </a:xfrm>
          <a:prstGeom prst="ellipse">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6"/>
          </a:lnRef>
          <a:fillRef idx="1">
            <a:schemeClr val="lt1"/>
          </a:fillRef>
          <a:effectRef idx="0">
            <a:schemeClr val="accent6"/>
          </a:effectRef>
          <a:fontRef idx="minor">
            <a:schemeClr val="dk1"/>
          </a:fontRef>
        </p:style>
        <p:txBody>
          <a:bodyPr rtlCol="0" anchor="ctr"/>
          <a:lstStyle/>
          <a:p>
            <a:pPr algn="ctr"/>
            <a:r>
              <a:rPr lang="bn-IN" sz="1600" dirty="0" smtClean="0"/>
              <a:t>বৈদ্যুতিক পাখা </a:t>
            </a:r>
            <a:endParaRPr lang="en-US" sz="1600" dirty="0"/>
          </a:p>
        </p:txBody>
      </p:sp>
      <p:sp>
        <p:nvSpPr>
          <p:cNvPr id="14" name="TextBox 13"/>
          <p:cNvSpPr txBox="1"/>
          <p:nvPr/>
        </p:nvSpPr>
        <p:spPr>
          <a:xfrm>
            <a:off x="2667000" y="4572000"/>
            <a:ext cx="5105400" cy="461665"/>
          </a:xfrm>
          <a:prstGeom prst="rect">
            <a:avLst/>
          </a:prstGeom>
          <a:noFill/>
        </p:spPr>
        <p:txBody>
          <a:bodyPr wrap="square" rtlCol="0">
            <a:spAutoFit/>
          </a:bodyPr>
          <a:lstStyle/>
          <a:p>
            <a:r>
              <a:rPr lang="en-US" sz="2400" dirty="0" err="1" smtClean="0"/>
              <a:t>চল</a:t>
            </a:r>
            <a:r>
              <a:rPr lang="en-US" sz="2400" dirty="0" smtClean="0"/>
              <a:t> </a:t>
            </a:r>
            <a:r>
              <a:rPr lang="en-US" sz="2400" dirty="0" err="1" smtClean="0"/>
              <a:t>বিদ্যুতের</a:t>
            </a:r>
            <a:r>
              <a:rPr lang="en-US" sz="2400" dirty="0" smtClean="0"/>
              <a:t> </a:t>
            </a:r>
            <a:r>
              <a:rPr lang="en-US" sz="2400" dirty="0" err="1" smtClean="0"/>
              <a:t>ব্যবহার</a:t>
            </a:r>
            <a:r>
              <a:rPr lang="en-US" sz="2400" dirty="0" smtClean="0"/>
              <a:t> </a:t>
            </a:r>
            <a:endParaRPr lang="en-US" sz="2400" dirty="0"/>
          </a:p>
        </p:txBody>
      </p:sp>
      <p:sp>
        <p:nvSpPr>
          <p:cNvPr id="15" name="TextBox 14"/>
          <p:cNvSpPr txBox="1"/>
          <p:nvPr/>
        </p:nvSpPr>
        <p:spPr>
          <a:xfrm>
            <a:off x="2286000" y="6019800"/>
            <a:ext cx="5791200" cy="369332"/>
          </a:xfrm>
          <a:prstGeom prst="rect">
            <a:avLst/>
          </a:prstGeom>
          <a:noFill/>
        </p:spPr>
        <p:txBody>
          <a:bodyPr wrap="square" rtlCol="0">
            <a:spAutoFit/>
          </a:bodyPr>
          <a:lstStyle/>
          <a:p>
            <a:r>
              <a:rPr lang="en-US" dirty="0" err="1" smtClean="0"/>
              <a:t>মোহাম্মদ</a:t>
            </a:r>
            <a:r>
              <a:rPr lang="en-US" dirty="0" smtClean="0"/>
              <a:t> </a:t>
            </a:r>
            <a:r>
              <a:rPr lang="en-US" dirty="0" err="1" smtClean="0"/>
              <a:t>সাখাওয়াত</a:t>
            </a:r>
            <a:r>
              <a:rPr lang="en-US" dirty="0" smtClean="0"/>
              <a:t> </a:t>
            </a:r>
            <a:r>
              <a:rPr lang="en-US" dirty="0" err="1" smtClean="0"/>
              <a:t>হোসেন</a:t>
            </a:r>
            <a:r>
              <a:rPr lang="bn-IN" dirty="0" smtClean="0"/>
              <a:t>,,01917636486</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1028"/>
                                        </p:tgtEl>
                                        <p:attrNameLst>
                                          <p:attrName>style.visibility</p:attrName>
                                        </p:attrNameLst>
                                      </p:cBhvr>
                                      <p:to>
                                        <p:strVal val="visible"/>
                                      </p:to>
                                    </p:set>
                                    <p:animEffect transition="in" filter="wipe(down)">
                                      <p:cBhvr>
                                        <p:cTn id="19" dur="500"/>
                                        <p:tgtEl>
                                          <p:spTgt spid="1028"/>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1029"/>
                                        </p:tgtEl>
                                        <p:attrNameLst>
                                          <p:attrName>style.visibility</p:attrName>
                                        </p:attrNameLst>
                                      </p:cBhvr>
                                      <p:to>
                                        <p:strVal val="visible"/>
                                      </p:to>
                                    </p:set>
                                    <p:animEffect transition="in" filter="wipe(down)">
                                      <p:cBhvr>
                                        <p:cTn id="24" dur="500"/>
                                        <p:tgtEl>
                                          <p:spTgt spid="1029"/>
                                        </p:tgtEl>
                                      </p:cBhvr>
                                    </p:animEffect>
                                  </p:childTnLst>
                                </p:cTn>
                              </p:par>
                            </p:childTnLst>
                          </p:cTn>
                        </p:par>
                      </p:childTnLst>
                    </p:cTn>
                  </p:par>
                  <p:par>
                    <p:cTn id="25" fill="hold">
                      <p:stCondLst>
                        <p:cond delay="indefinite"/>
                      </p:stCondLst>
                      <p:childTnLst>
                        <p:par>
                          <p:cTn id="26" fill="hold">
                            <p:stCondLst>
                              <p:cond delay="0"/>
                            </p:stCondLst>
                            <p:childTnLst>
                              <p:par>
                                <p:cTn id="27" presetID="35"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2000"/>
                                        <p:tgtEl>
                                          <p:spTgt spid="13"/>
                                        </p:tgtEl>
                                      </p:cBhvr>
                                    </p:animEffect>
                                    <p:anim calcmode="lin" valueType="num">
                                      <p:cBhvr>
                                        <p:cTn id="30" dur="2000" fill="hold"/>
                                        <p:tgtEl>
                                          <p:spTgt spid="13"/>
                                        </p:tgtEl>
                                        <p:attrNameLst>
                                          <p:attrName>style.rotation</p:attrName>
                                        </p:attrNameLst>
                                      </p:cBhvr>
                                      <p:tavLst>
                                        <p:tav tm="0">
                                          <p:val>
                                            <p:fltVal val="720"/>
                                          </p:val>
                                        </p:tav>
                                        <p:tav tm="100000">
                                          <p:val>
                                            <p:fltVal val="0"/>
                                          </p:val>
                                        </p:tav>
                                      </p:tavLst>
                                    </p:anim>
                                    <p:anim calcmode="lin" valueType="num">
                                      <p:cBhvr>
                                        <p:cTn id="31" dur="2000" fill="hold"/>
                                        <p:tgtEl>
                                          <p:spTgt spid="13"/>
                                        </p:tgtEl>
                                        <p:attrNameLst>
                                          <p:attrName>ppt_h</p:attrName>
                                        </p:attrNameLst>
                                      </p:cBhvr>
                                      <p:tavLst>
                                        <p:tav tm="0">
                                          <p:val>
                                            <p:fltVal val="0"/>
                                          </p:val>
                                        </p:tav>
                                        <p:tav tm="100000">
                                          <p:val>
                                            <p:strVal val="#ppt_h"/>
                                          </p:val>
                                        </p:tav>
                                      </p:tavLst>
                                    </p:anim>
                                    <p:anim calcmode="lin" valueType="num">
                                      <p:cBhvr>
                                        <p:cTn id="32" dur="2000" fill="hold"/>
                                        <p:tgtEl>
                                          <p:spTgt spid="13"/>
                                        </p:tgtEl>
                                        <p:attrNameLst>
                                          <p:attrName>ppt_w</p:attrName>
                                        </p:attrNameLst>
                                      </p:cBhvr>
                                      <p:tavLst>
                                        <p:tav tm="0">
                                          <p:val>
                                            <p:fltVal val="0"/>
                                          </p:val>
                                        </p:tav>
                                        <p:tav tm="100000">
                                          <p:val>
                                            <p:strVal val="#ppt_w"/>
                                          </p:val>
                                        </p:tav>
                                      </p:tavLst>
                                    </p:anim>
                                  </p:childTnLst>
                                </p:cTn>
                              </p:par>
                            </p:childTnLst>
                          </p:cTn>
                        </p:par>
                      </p:childTnLst>
                    </p:cTn>
                  </p:par>
                  <p:par>
                    <p:cTn id="33" fill="hold">
                      <p:stCondLst>
                        <p:cond delay="indefinite"/>
                      </p:stCondLst>
                      <p:childTnLst>
                        <p:par>
                          <p:cTn id="34" fill="hold">
                            <p:stCondLst>
                              <p:cond delay="0"/>
                            </p:stCondLst>
                            <p:childTnLst>
                              <p:par>
                                <p:cTn id="35" presetID="25"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p:cTn id="37"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38"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39"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40" dur="1000" fill="hold"/>
                                        <p:tgtEl>
                                          <p:spTgt spid="14"/>
                                        </p:tgtEl>
                                        <p:attrNameLst>
                                          <p:attrName>ppt_h</p:attrName>
                                        </p:attrNameLst>
                                      </p:cBhvr>
                                      <p:tavLst>
                                        <p:tav tm="0">
                                          <p:val>
                                            <p:strVal val="#ppt_h"/>
                                          </p:val>
                                        </p:tav>
                                        <p:tav tm="100000">
                                          <p:val>
                                            <p:strVal val="#ppt_h"/>
                                          </p:val>
                                        </p:tav>
                                      </p:tavLst>
                                    </p:anim>
                                    <p:anim calcmode="lin" valueType="num">
                                      <p:cBhvr>
                                        <p:cTn id="41"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42"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43"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44" dur="1000" decel="50000">
                                          <p:stCondLst>
                                            <p:cond delay="0"/>
                                          </p:stCondLst>
                                        </p:cTn>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3" grpId="0" animBg="1"/>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3">
            <a:schemeClr val="lt1"/>
          </a:lnRef>
          <a:fillRef idx="1">
            <a:schemeClr val="accent2"/>
          </a:fillRef>
          <a:effectRef idx="1">
            <a:schemeClr val="accent2"/>
          </a:effectRef>
          <a:fontRef idx="minor">
            <a:schemeClr val="lt1"/>
          </a:fontRef>
        </p:style>
        <p:txBody>
          <a:bodyPr/>
          <a:lstStyle/>
          <a:p>
            <a:endParaRPr lang="en-US" dirty="0"/>
          </a:p>
        </p:txBody>
      </p:sp>
      <p:sp>
        <p:nvSpPr>
          <p:cNvPr id="4" name="Oval 3"/>
          <p:cNvSpPr/>
          <p:nvPr/>
        </p:nvSpPr>
        <p:spPr>
          <a:xfrm>
            <a:off x="2514600" y="152400"/>
            <a:ext cx="4495800" cy="1295400"/>
          </a:xfrm>
          <a:prstGeom prst="ellipse">
            <a:avLst/>
          </a:prstGeom>
          <a:ln>
            <a:solidFill>
              <a:srgbClr val="FF0000"/>
            </a:solidFill>
          </a:ln>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vert="wordArtVert" rtlCol="0" anchor="ctr"/>
          <a:lstStyle/>
          <a:p>
            <a:pPr algn="ctr"/>
            <a:r>
              <a:rPr lang="bn-IN" dirty="0" smtClean="0"/>
              <a:t>  </a:t>
            </a:r>
            <a:r>
              <a:rPr lang="bn-IN" sz="3600" dirty="0" smtClean="0"/>
              <a:t>বৈদ্যুতিক পাখা </a:t>
            </a:r>
            <a:endParaRPr lang="en-US" sz="3600" dirty="0"/>
          </a:p>
        </p:txBody>
      </p:sp>
      <p:pic>
        <p:nvPicPr>
          <p:cNvPr id="1026" name="Picture 2" descr="C:\Users\sagor khan\Downloads\a130.jpg"/>
          <p:cNvPicPr>
            <a:picLocks noGrp="1" noChangeAspect="1" noChangeArrowheads="1"/>
          </p:cNvPicPr>
          <p:nvPr>
            <p:ph idx="1"/>
          </p:nvPr>
        </p:nvPicPr>
        <p:blipFill>
          <a:blip r:embed="rId2"/>
          <a:srcRect/>
          <a:stretch>
            <a:fillRect/>
          </a:stretch>
        </p:blipFill>
        <p:spPr bwMode="auto">
          <a:xfrm>
            <a:off x="152400" y="6019800"/>
            <a:ext cx="4343400" cy="838200"/>
          </a:xfrm>
          <a:prstGeom prst="rect">
            <a:avLst/>
          </a:prstGeom>
          <a:noFill/>
        </p:spPr>
      </p:pic>
      <p:pic>
        <p:nvPicPr>
          <p:cNvPr id="1027" name="Picture 3" descr="C:\Users\sagor khan\Downloads\a130.jpg"/>
          <p:cNvPicPr>
            <a:picLocks noChangeAspect="1" noChangeArrowheads="1"/>
          </p:cNvPicPr>
          <p:nvPr/>
        </p:nvPicPr>
        <p:blipFill>
          <a:blip r:embed="rId2"/>
          <a:srcRect/>
          <a:stretch>
            <a:fillRect/>
          </a:stretch>
        </p:blipFill>
        <p:spPr bwMode="auto">
          <a:xfrm flipH="1">
            <a:off x="4419600" y="6019800"/>
            <a:ext cx="4724400" cy="838200"/>
          </a:xfrm>
          <a:prstGeom prst="rect">
            <a:avLst/>
          </a:prstGeom>
          <a:noFill/>
        </p:spPr>
      </p:pic>
      <p:sp>
        <p:nvSpPr>
          <p:cNvPr id="7" name="Rectangle 6"/>
          <p:cNvSpPr/>
          <p:nvPr/>
        </p:nvSpPr>
        <p:spPr>
          <a:xfrm>
            <a:off x="457200" y="1676400"/>
            <a:ext cx="8229600" cy="4343400"/>
          </a:xfrm>
          <a:prstGeom prst="rect">
            <a:avLst/>
          </a:prstGeom>
          <a:solidFill>
            <a:srgbClr val="FFFF00"/>
          </a:solidFill>
          <a:ln>
            <a:solidFill>
              <a:schemeClr val="tx1"/>
            </a:solidFill>
          </a:ln>
          <a:scene3d>
            <a:camera prst="orthographicFront"/>
            <a:lightRig rig="threePt" dir="t"/>
          </a:scene3d>
          <a:sp3d>
            <a:bevelT w="152400" h="50800" prst="softRound"/>
          </a:sp3d>
        </p:spPr>
        <p:style>
          <a:lnRef idx="3">
            <a:schemeClr val="lt1"/>
          </a:lnRef>
          <a:fillRef idx="1">
            <a:schemeClr val="accent6"/>
          </a:fillRef>
          <a:effectRef idx="1">
            <a:schemeClr val="accent6"/>
          </a:effectRef>
          <a:fontRef idx="minor">
            <a:schemeClr val="lt1"/>
          </a:fontRef>
        </p:style>
        <p:txBody>
          <a:bodyPr rtlCol="0" anchor="ctr"/>
          <a:lstStyle/>
          <a:p>
            <a:pPr algn="ctr"/>
            <a:r>
              <a:rPr lang="en-US" sz="2400" dirty="0" err="1" smtClean="0">
                <a:solidFill>
                  <a:schemeClr val="tx1"/>
                </a:solidFill>
              </a:rPr>
              <a:t>বৈদ্যুতিক</a:t>
            </a:r>
            <a:r>
              <a:rPr lang="en-US" sz="2400" dirty="0" smtClean="0">
                <a:solidFill>
                  <a:schemeClr val="tx1"/>
                </a:solidFill>
              </a:rPr>
              <a:t> </a:t>
            </a:r>
            <a:r>
              <a:rPr lang="en-US" sz="2400" dirty="0" err="1" smtClean="0">
                <a:solidFill>
                  <a:schemeClr val="tx1"/>
                </a:solidFill>
              </a:rPr>
              <a:t>পাখাতে</a:t>
            </a:r>
            <a:r>
              <a:rPr lang="en-US" sz="2400" dirty="0" smtClean="0">
                <a:solidFill>
                  <a:schemeClr val="tx1"/>
                </a:solidFill>
              </a:rPr>
              <a:t> </a:t>
            </a:r>
            <a:r>
              <a:rPr lang="en-US" sz="2400" dirty="0" err="1" smtClean="0">
                <a:solidFill>
                  <a:schemeClr val="tx1"/>
                </a:solidFill>
              </a:rPr>
              <a:t>বিদ্যু</a:t>
            </a:r>
            <a:r>
              <a:rPr lang="bn-IN" sz="2400" dirty="0" smtClean="0">
                <a:solidFill>
                  <a:schemeClr val="tx1"/>
                </a:solidFill>
              </a:rPr>
              <a:t>ৎপ্রবাহকে ব্য</a:t>
            </a:r>
            <a:r>
              <a:rPr lang="en-US" sz="2400" dirty="0" err="1" smtClean="0">
                <a:solidFill>
                  <a:schemeClr val="tx1"/>
                </a:solidFill>
              </a:rPr>
              <a:t>বহার</a:t>
            </a:r>
            <a:r>
              <a:rPr lang="en-US" sz="2400" dirty="0" smtClean="0">
                <a:solidFill>
                  <a:schemeClr val="tx1"/>
                </a:solidFill>
              </a:rPr>
              <a:t> </a:t>
            </a:r>
            <a:r>
              <a:rPr lang="bn-IN" sz="2400" dirty="0" smtClean="0">
                <a:solidFill>
                  <a:schemeClr val="tx1"/>
                </a:solidFill>
              </a:rPr>
              <a:t> করা হয় মূলত যান্ত্রিক কাজ করার জন্য।এতে বিদ্যুৎ শক্তিকে রুপান্তর করে পাখাকে ঘুরানো হয়। পাখার গতি নিয়ন্ত্রণ করার জন্য একটি  রেগুলেটর ব্যবহার করা হয়। </a:t>
            </a:r>
            <a:endParaRPr lang="en-US" sz="2400" dirty="0">
              <a:solidFill>
                <a:schemeClr val="tx1"/>
              </a:solidFill>
            </a:endParaRPr>
          </a:p>
        </p:txBody>
      </p:sp>
      <p:sp>
        <p:nvSpPr>
          <p:cNvPr id="8" name="TextBox 7"/>
          <p:cNvSpPr txBox="1"/>
          <p:nvPr/>
        </p:nvSpPr>
        <p:spPr>
          <a:xfrm>
            <a:off x="1828800" y="6172200"/>
            <a:ext cx="6019800" cy="369332"/>
          </a:xfrm>
          <a:prstGeom prst="rect">
            <a:avLst/>
          </a:prstGeom>
          <a:noFill/>
        </p:spPr>
        <p:txBody>
          <a:bodyPr wrap="square" rtlCol="0">
            <a:spAutoFit/>
          </a:bodyPr>
          <a:lstStyle/>
          <a:p>
            <a:r>
              <a:rPr lang="en-US" dirty="0" err="1" smtClean="0"/>
              <a:t>মোহাম্মদ</a:t>
            </a:r>
            <a:r>
              <a:rPr lang="en-US" dirty="0" smtClean="0"/>
              <a:t> </a:t>
            </a:r>
            <a:r>
              <a:rPr lang="en-US" dirty="0" err="1" smtClean="0"/>
              <a:t>সাখাওয়াত</a:t>
            </a:r>
            <a:r>
              <a:rPr lang="en-US" dirty="0" smtClean="0"/>
              <a:t> </a:t>
            </a:r>
            <a:r>
              <a:rPr lang="en-US" dirty="0" err="1" smtClean="0"/>
              <a:t>হোসেন</a:t>
            </a:r>
            <a:r>
              <a:rPr lang="bn-IN" smtClean="0"/>
              <a:t>,,01917636486</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a:effectLst/>
          <a:scene3d>
            <a:camera prst="orthographicFront">
              <a:rot lat="0" lon="0" rev="0"/>
            </a:camera>
            <a:lightRig rig="contrasting" dir="t">
              <a:rot lat="0" lon="0" rev="7800000"/>
            </a:lightRig>
          </a:scene3d>
          <a:sp3d>
            <a:bevelT w="139700" h="139700"/>
          </a:sp3d>
        </p:spPr>
        <p:style>
          <a:lnRef idx="2">
            <a:schemeClr val="accent2">
              <a:shade val="50000"/>
            </a:schemeClr>
          </a:lnRef>
          <a:fillRef idx="1">
            <a:schemeClr val="accent2"/>
          </a:fillRef>
          <a:effectRef idx="0">
            <a:schemeClr val="accent2"/>
          </a:effectRef>
          <a:fontRef idx="minor">
            <a:schemeClr val="lt1"/>
          </a:fontRef>
        </p:style>
        <p:txBody>
          <a:bodyPr/>
          <a:lstStyle/>
          <a:p>
            <a:endParaRPr lang="en-US" dirty="0"/>
          </a:p>
        </p:txBody>
      </p:sp>
      <p:sp>
        <p:nvSpPr>
          <p:cNvPr id="4" name="Rounded Rectangle 3"/>
          <p:cNvSpPr/>
          <p:nvPr/>
        </p:nvSpPr>
        <p:spPr>
          <a:xfrm>
            <a:off x="1676400" y="381000"/>
            <a:ext cx="6400800" cy="914400"/>
          </a:xfrm>
          <a:prstGeom prst="roundRect">
            <a:avLst/>
          </a:prstGeom>
          <a:ln>
            <a:solidFill>
              <a:srgbClr val="FF000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shade val="50000"/>
            </a:schemeClr>
          </a:lnRef>
          <a:fillRef idx="1">
            <a:schemeClr val="dk1"/>
          </a:fillRef>
          <a:effectRef idx="0">
            <a:schemeClr val="dk1"/>
          </a:effectRef>
          <a:fontRef idx="minor">
            <a:schemeClr val="lt1"/>
          </a:fontRef>
        </p:style>
        <p:txBody>
          <a:bodyPr vert="wordArtVert" rtlCol="0" anchor="ctr"/>
          <a:lstStyle/>
          <a:p>
            <a:pPr algn="ctr"/>
            <a:r>
              <a:rPr lang="en-US" sz="4000" dirty="0" err="1" smtClean="0"/>
              <a:t>দলীয়</a:t>
            </a:r>
            <a:r>
              <a:rPr lang="en-US" sz="4000" dirty="0" smtClean="0"/>
              <a:t> </a:t>
            </a:r>
            <a:r>
              <a:rPr lang="en-US" sz="4000" dirty="0" err="1" smtClean="0"/>
              <a:t>কাজ</a:t>
            </a:r>
            <a:r>
              <a:rPr lang="en-US" sz="4000" dirty="0" smtClean="0"/>
              <a:t> </a:t>
            </a:r>
            <a:endParaRPr lang="en-US" sz="4000" dirty="0"/>
          </a:p>
        </p:txBody>
      </p:sp>
      <p:sp>
        <p:nvSpPr>
          <p:cNvPr id="6" name="Rectangle 5"/>
          <p:cNvSpPr/>
          <p:nvPr/>
        </p:nvSpPr>
        <p:spPr>
          <a:xfrm>
            <a:off x="0" y="1524000"/>
            <a:ext cx="9144000" cy="53340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6" name="Picture 2" descr="C:\Users\sagor khan\Downloads\a130.jpg"/>
          <p:cNvPicPr>
            <a:picLocks noChangeAspect="1" noChangeArrowheads="1"/>
          </p:cNvPicPr>
          <p:nvPr/>
        </p:nvPicPr>
        <p:blipFill>
          <a:blip r:embed="rId2"/>
          <a:srcRect/>
          <a:stretch>
            <a:fillRect/>
          </a:stretch>
        </p:blipFill>
        <p:spPr bwMode="auto">
          <a:xfrm>
            <a:off x="0" y="6096000"/>
            <a:ext cx="4343400" cy="762000"/>
          </a:xfrm>
          <a:prstGeom prst="rect">
            <a:avLst/>
          </a:prstGeom>
          <a:noFill/>
        </p:spPr>
      </p:pic>
      <p:pic>
        <p:nvPicPr>
          <p:cNvPr id="1027" name="Picture 3" descr="C:\Users\sagor khan\Downloads\a130.jpg"/>
          <p:cNvPicPr>
            <a:picLocks noChangeAspect="1" noChangeArrowheads="1"/>
          </p:cNvPicPr>
          <p:nvPr/>
        </p:nvPicPr>
        <p:blipFill>
          <a:blip r:embed="rId2"/>
          <a:srcRect/>
          <a:stretch>
            <a:fillRect/>
          </a:stretch>
        </p:blipFill>
        <p:spPr bwMode="auto">
          <a:xfrm flipH="1">
            <a:off x="4267200" y="6019800"/>
            <a:ext cx="4876800" cy="838200"/>
          </a:xfrm>
          <a:prstGeom prst="rect">
            <a:avLst/>
          </a:prstGeom>
          <a:noFill/>
        </p:spPr>
      </p:pic>
      <p:sp>
        <p:nvSpPr>
          <p:cNvPr id="9" name="Rectangle 8"/>
          <p:cNvSpPr/>
          <p:nvPr/>
        </p:nvSpPr>
        <p:spPr>
          <a:xfrm>
            <a:off x="228600" y="1600200"/>
            <a:ext cx="8458200" cy="4343400"/>
          </a:xfrm>
          <a:prstGeom prst="rect">
            <a:avLst/>
          </a:prstGeom>
          <a:solidFill>
            <a:srgbClr val="00B050"/>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 name="Oval 9"/>
          <p:cNvSpPr/>
          <p:nvPr/>
        </p:nvSpPr>
        <p:spPr>
          <a:xfrm>
            <a:off x="381000" y="1981200"/>
            <a:ext cx="4038600" cy="3200400"/>
          </a:xfrm>
          <a:prstGeom prst="ellipse">
            <a:avLst/>
          </a:prstGeom>
          <a:solidFill>
            <a:srgbClr val="FF0000"/>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1" name="Content Placeholder 4" descr="IMG20190915133318.jpg"/>
          <p:cNvPicPr>
            <a:picLocks noGrp="1" noChangeAspect="1"/>
          </p:cNvPicPr>
          <p:nvPr>
            <p:ph idx="1"/>
          </p:nvPr>
        </p:nvPicPr>
        <p:blipFill>
          <a:blip r:embed="rId3" cstate="print"/>
          <a:stretch>
            <a:fillRect/>
          </a:stretch>
        </p:blipFill>
        <p:spPr>
          <a:xfrm>
            <a:off x="762000" y="2209800"/>
            <a:ext cx="3154680" cy="2743200"/>
          </a:xfrm>
          <a:prstGeom prst="rect">
            <a:avLst/>
          </a:prstGeom>
          <a:ln w="88900" cap="sq" cmpd="thickThin">
            <a:solidFill>
              <a:srgbClr val="FF0000"/>
            </a:solidFill>
            <a:prstDash val="solid"/>
            <a:miter lim="800000"/>
          </a:ln>
          <a:effectLst/>
          <a:scene3d>
            <a:camera prst="orthographicFront">
              <a:rot lat="0" lon="0" rev="0"/>
            </a:camera>
            <a:lightRig rig="contrasting" dir="t">
              <a:rot lat="0" lon="0" rev="7800000"/>
            </a:lightRig>
          </a:scene3d>
          <a:sp3d>
            <a:bevelT w="139700" h="139700"/>
          </a:sp3d>
        </p:spPr>
      </p:pic>
      <p:sp>
        <p:nvSpPr>
          <p:cNvPr id="12" name="TextBox 11"/>
          <p:cNvSpPr txBox="1"/>
          <p:nvPr/>
        </p:nvSpPr>
        <p:spPr>
          <a:xfrm>
            <a:off x="4191000" y="1981200"/>
            <a:ext cx="4495800" cy="1508105"/>
          </a:xfrm>
          <a:prstGeom prst="rect">
            <a:avLst/>
          </a:prstGeom>
          <a:solidFill>
            <a:srgbClr val="00B050"/>
          </a:solid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2">
            <a:schemeClr val="dk1"/>
          </a:lnRef>
          <a:fillRef idx="1">
            <a:schemeClr val="lt1"/>
          </a:fillRef>
          <a:effectRef idx="0">
            <a:schemeClr val="dk1"/>
          </a:effectRef>
          <a:fontRef idx="minor">
            <a:schemeClr val="dk1"/>
          </a:fontRef>
        </p:style>
        <p:txBody>
          <a:bodyPr wrap="square" rtlCol="0">
            <a:spAutoFit/>
          </a:bodyPr>
          <a:lstStyle/>
          <a:p>
            <a:r>
              <a:rPr lang="bn-IN" sz="2800" dirty="0" smtClean="0"/>
              <a:t>চল বিদ্যুতের ব্যবহার উল্লেখ কর? </a:t>
            </a:r>
          </a:p>
          <a:p>
            <a:endParaRPr lang="bn-IN" dirty="0" smtClean="0"/>
          </a:p>
          <a:p>
            <a:endParaRPr lang="en-US" dirty="0"/>
          </a:p>
        </p:txBody>
      </p:sp>
      <p:sp>
        <p:nvSpPr>
          <p:cNvPr id="13" name="TextBox 12"/>
          <p:cNvSpPr txBox="1"/>
          <p:nvPr/>
        </p:nvSpPr>
        <p:spPr>
          <a:xfrm>
            <a:off x="2133600" y="6096000"/>
            <a:ext cx="5562600" cy="369332"/>
          </a:xfrm>
          <a:prstGeom prst="rect">
            <a:avLst/>
          </a:prstGeom>
          <a:noFill/>
        </p:spPr>
        <p:txBody>
          <a:bodyPr wrap="square" rtlCol="0">
            <a:spAutoFit/>
          </a:bodyPr>
          <a:lstStyle/>
          <a:p>
            <a:r>
              <a:rPr lang="en-US" dirty="0" err="1" smtClean="0"/>
              <a:t>মোহাম্মদ</a:t>
            </a:r>
            <a:r>
              <a:rPr lang="en-US" dirty="0" smtClean="0"/>
              <a:t> </a:t>
            </a:r>
            <a:r>
              <a:rPr lang="en-US" dirty="0" err="1" smtClean="0"/>
              <a:t>সাখাওয়াত</a:t>
            </a:r>
            <a:r>
              <a:rPr lang="en-US" dirty="0" smtClean="0"/>
              <a:t> </a:t>
            </a:r>
            <a:r>
              <a:rPr lang="en-US" dirty="0" err="1" smtClean="0"/>
              <a:t>হোসেন</a:t>
            </a:r>
            <a:r>
              <a:rPr lang="bn-IN" dirty="0" smtClean="0"/>
              <a:t>,,01917636486</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heel(4)">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500" fill="hold"/>
                                        <p:tgtEl>
                                          <p:spTgt spid="12"/>
                                        </p:tgtEl>
                                        <p:attrNameLst>
                                          <p:attrName>ppt_w</p:attrName>
                                        </p:attrNameLst>
                                      </p:cBhvr>
                                      <p:tavLst>
                                        <p:tav tm="0">
                                          <p:val>
                                            <p:fltVal val="0"/>
                                          </p:val>
                                        </p:tav>
                                        <p:tav tm="100000">
                                          <p:val>
                                            <p:strVal val="#ppt_w"/>
                                          </p:val>
                                        </p:tav>
                                      </p:tavLst>
                                    </p:anim>
                                    <p:anim calcmode="lin" valueType="num">
                                      <p:cBhvr>
                                        <p:cTn id="20" dur="500" fill="hold"/>
                                        <p:tgtEl>
                                          <p:spTgt spid="12"/>
                                        </p:tgtEl>
                                        <p:attrNameLst>
                                          <p:attrName>ppt_h</p:attrName>
                                        </p:attrNameLst>
                                      </p:cBhvr>
                                      <p:tavLst>
                                        <p:tav tm="0">
                                          <p:val>
                                            <p:fltVal val="0"/>
                                          </p:val>
                                        </p:tav>
                                        <p:tav tm="100000">
                                          <p:val>
                                            <p:strVal val="#ppt_h"/>
                                          </p:val>
                                        </p:tav>
                                      </p:tavLst>
                                    </p:anim>
                                    <p:animEffect transition="in" filter="fade">
                                      <p:cBhvr>
                                        <p:cTn id="2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FF0000"/>
            </a:solidFill>
          </a:ln>
          <a:scene3d>
            <a:camera prst="orthographicFront"/>
            <a:lightRig rig="threePt" dir="t"/>
          </a:scene3d>
          <a:sp3d>
            <a:bevelT prst="slope"/>
          </a:sp3d>
        </p:spPr>
        <p:style>
          <a:lnRef idx="2">
            <a:schemeClr val="accent3">
              <a:shade val="50000"/>
            </a:schemeClr>
          </a:lnRef>
          <a:fillRef idx="1">
            <a:schemeClr val="accent3"/>
          </a:fillRef>
          <a:effectRef idx="0">
            <a:schemeClr val="accent3"/>
          </a:effectRef>
          <a:fontRef idx="minor">
            <a:schemeClr val="lt1"/>
          </a:fontRef>
        </p:style>
        <p:txBody>
          <a:bodyPr/>
          <a:lstStyle/>
          <a:p>
            <a:endParaRPr lang="en-US" dirty="0"/>
          </a:p>
        </p:txBody>
      </p:sp>
      <p:sp>
        <p:nvSpPr>
          <p:cNvPr id="4" name="Rectangle 3"/>
          <p:cNvSpPr/>
          <p:nvPr/>
        </p:nvSpPr>
        <p:spPr>
          <a:xfrm>
            <a:off x="0" y="1600200"/>
            <a:ext cx="9144000" cy="52578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Oval 4"/>
          <p:cNvSpPr/>
          <p:nvPr/>
        </p:nvSpPr>
        <p:spPr>
          <a:xfrm>
            <a:off x="2743200" y="304800"/>
            <a:ext cx="3810000" cy="1066800"/>
          </a:xfrm>
          <a:prstGeom prst="ellipse">
            <a:avLst/>
          </a:prstGeom>
          <a:ln>
            <a:noFill/>
          </a:ln>
          <a:effectLst/>
          <a:scene3d>
            <a:camera prst="orthographicFront">
              <a:rot lat="0" lon="0" rev="0"/>
            </a:camera>
            <a:lightRig rig="contrasting" dir="t">
              <a:rot lat="0" lon="0" rev="7800000"/>
            </a:lightRig>
          </a:scene3d>
          <a:sp3d>
            <a:bevelT w="139700" h="139700"/>
          </a:sp3d>
        </p:spPr>
        <p:style>
          <a:lnRef idx="0">
            <a:schemeClr val="dk1"/>
          </a:lnRef>
          <a:fillRef idx="3">
            <a:schemeClr val="dk1"/>
          </a:fillRef>
          <a:effectRef idx="3">
            <a:schemeClr val="dk1"/>
          </a:effectRef>
          <a:fontRef idx="minor">
            <a:schemeClr val="lt1"/>
          </a:fontRef>
        </p:style>
        <p:txBody>
          <a:bodyPr vert="wordArtVert" rtlCol="0" anchor="ctr"/>
          <a:lstStyle/>
          <a:p>
            <a:pPr algn="ctr"/>
            <a:r>
              <a:rPr lang="en-US" sz="2800" dirty="0" err="1" smtClean="0"/>
              <a:t>উ</a:t>
            </a:r>
            <a:r>
              <a:rPr lang="en-US" sz="4000" dirty="0" err="1" smtClean="0"/>
              <a:t>ত্তর</a:t>
            </a:r>
            <a:endParaRPr lang="en-US" sz="4000" dirty="0"/>
          </a:p>
        </p:txBody>
      </p:sp>
      <p:pic>
        <p:nvPicPr>
          <p:cNvPr id="1026" name="Picture 2" descr="C:\Users\sagor khan\Downloads\a130.jpg"/>
          <p:cNvPicPr>
            <a:picLocks noChangeAspect="1" noChangeArrowheads="1"/>
          </p:cNvPicPr>
          <p:nvPr/>
        </p:nvPicPr>
        <p:blipFill>
          <a:blip r:embed="rId2"/>
          <a:srcRect/>
          <a:stretch>
            <a:fillRect/>
          </a:stretch>
        </p:blipFill>
        <p:spPr bwMode="auto">
          <a:xfrm>
            <a:off x="0" y="5867400"/>
            <a:ext cx="4648200" cy="990600"/>
          </a:xfrm>
          <a:prstGeom prst="rect">
            <a:avLst/>
          </a:prstGeom>
          <a:noFill/>
        </p:spPr>
      </p:pic>
      <p:pic>
        <p:nvPicPr>
          <p:cNvPr id="1027" name="Picture 3" descr="C:\Users\sagor khan\Downloads\a130.jpg"/>
          <p:cNvPicPr>
            <a:picLocks noChangeAspect="1" noChangeArrowheads="1"/>
          </p:cNvPicPr>
          <p:nvPr/>
        </p:nvPicPr>
        <p:blipFill>
          <a:blip r:embed="rId2"/>
          <a:srcRect/>
          <a:stretch>
            <a:fillRect/>
          </a:stretch>
        </p:blipFill>
        <p:spPr bwMode="auto">
          <a:xfrm flipH="1">
            <a:off x="4419596" y="5715000"/>
            <a:ext cx="4463551" cy="1143000"/>
          </a:xfrm>
          <a:prstGeom prst="rect">
            <a:avLst/>
          </a:prstGeom>
          <a:noFill/>
        </p:spPr>
      </p:pic>
      <p:sp>
        <p:nvSpPr>
          <p:cNvPr id="8" name="Rectangle 7"/>
          <p:cNvSpPr/>
          <p:nvPr/>
        </p:nvSpPr>
        <p:spPr>
          <a:xfrm>
            <a:off x="304800" y="1752600"/>
            <a:ext cx="8534400" cy="4038600"/>
          </a:xfrm>
          <a:prstGeom prst="rect">
            <a:avLst/>
          </a:prstGeom>
          <a:solidFill>
            <a:srgbClr val="7030A0"/>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3">
            <a:schemeClr val="accent3"/>
          </a:fillRef>
          <a:effectRef idx="2">
            <a:schemeClr val="accent3"/>
          </a:effectRef>
          <a:fontRef idx="minor">
            <a:schemeClr val="lt1"/>
          </a:fontRef>
        </p:style>
        <p:txBody>
          <a:bodyPr rtlCol="0" anchor="ctr"/>
          <a:lstStyle/>
          <a:p>
            <a:pPr algn="ctr"/>
            <a:r>
              <a:rPr lang="bn-IN" sz="3200" dirty="0" smtClean="0">
                <a:solidFill>
                  <a:schemeClr val="bg1"/>
                </a:solidFill>
              </a:rPr>
              <a:t>১। বৈদ্যুতিক বাল্ব </a:t>
            </a:r>
          </a:p>
          <a:p>
            <a:pPr algn="ctr"/>
            <a:r>
              <a:rPr lang="bn-IN" sz="3200" dirty="0" smtClean="0">
                <a:solidFill>
                  <a:schemeClr val="bg1"/>
                </a:solidFill>
              </a:rPr>
              <a:t>২। টর্চ লাইট </a:t>
            </a:r>
          </a:p>
          <a:p>
            <a:pPr algn="ctr"/>
            <a:r>
              <a:rPr lang="bn-IN" sz="3200" dirty="0" smtClean="0">
                <a:solidFill>
                  <a:schemeClr val="bg1"/>
                </a:solidFill>
              </a:rPr>
              <a:t>৩।বৈদ্যুতিক পাখা </a:t>
            </a:r>
          </a:p>
          <a:p>
            <a:pPr algn="ctr"/>
            <a:r>
              <a:rPr lang="bn-IN" sz="3200" dirty="0" smtClean="0">
                <a:solidFill>
                  <a:schemeClr val="bg1"/>
                </a:solidFill>
              </a:rPr>
              <a:t>৪।ফটোকপি মেশিন </a:t>
            </a:r>
          </a:p>
          <a:p>
            <a:pPr algn="ctr"/>
            <a:r>
              <a:rPr lang="bn-IN" sz="3200" dirty="0" smtClean="0">
                <a:solidFill>
                  <a:schemeClr val="bg1"/>
                </a:solidFill>
              </a:rPr>
              <a:t>ইত্যাদি। </a:t>
            </a:r>
            <a:endParaRPr lang="en-US" sz="3200" dirty="0">
              <a:solidFill>
                <a:schemeClr val="bg1"/>
              </a:solidFill>
            </a:endParaRPr>
          </a:p>
        </p:txBody>
      </p:sp>
      <p:sp>
        <p:nvSpPr>
          <p:cNvPr id="9" name="TextBox 8"/>
          <p:cNvSpPr txBox="1"/>
          <p:nvPr/>
        </p:nvSpPr>
        <p:spPr>
          <a:xfrm>
            <a:off x="2057400" y="5867400"/>
            <a:ext cx="5638800" cy="369332"/>
          </a:xfrm>
          <a:prstGeom prst="rect">
            <a:avLst/>
          </a:prstGeom>
          <a:noFill/>
        </p:spPr>
        <p:txBody>
          <a:bodyPr wrap="square" rtlCol="0">
            <a:spAutoFit/>
          </a:bodyPr>
          <a:lstStyle/>
          <a:p>
            <a:r>
              <a:rPr lang="en-US" dirty="0" err="1" smtClean="0"/>
              <a:t>মোহাম্মদ</a:t>
            </a:r>
            <a:r>
              <a:rPr lang="en-US" dirty="0" smtClean="0"/>
              <a:t> </a:t>
            </a:r>
            <a:r>
              <a:rPr lang="en-US" dirty="0" err="1" smtClean="0"/>
              <a:t>সাখাওয়াত</a:t>
            </a:r>
            <a:r>
              <a:rPr lang="en-US" dirty="0" smtClean="0"/>
              <a:t> </a:t>
            </a:r>
            <a:r>
              <a:rPr lang="en-US" dirty="0" err="1" smtClean="0"/>
              <a:t>হোসেন</a:t>
            </a:r>
            <a:r>
              <a:rPr lang="bn-IN" dirty="0" smtClean="0"/>
              <a:t>,,01917636486</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447800"/>
            <a:ext cx="9144000" cy="54102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6" name="Picture 2" descr="C:\Users\sagor khan\Downloads\a130.jpg"/>
          <p:cNvPicPr>
            <a:picLocks noChangeAspect="1" noChangeArrowheads="1"/>
          </p:cNvPicPr>
          <p:nvPr/>
        </p:nvPicPr>
        <p:blipFill>
          <a:blip r:embed="rId2"/>
          <a:srcRect/>
          <a:stretch>
            <a:fillRect/>
          </a:stretch>
        </p:blipFill>
        <p:spPr bwMode="auto">
          <a:xfrm>
            <a:off x="0" y="5791200"/>
            <a:ext cx="4343400" cy="914400"/>
          </a:xfrm>
          <a:prstGeom prst="rect">
            <a:avLst/>
          </a:prstGeom>
          <a:noFill/>
        </p:spPr>
      </p:pic>
      <p:pic>
        <p:nvPicPr>
          <p:cNvPr id="1027" name="Picture 3" descr="C:\Users\sagor khan\Downloads\a130.jpg"/>
          <p:cNvPicPr>
            <a:picLocks noChangeAspect="1" noChangeArrowheads="1"/>
          </p:cNvPicPr>
          <p:nvPr/>
        </p:nvPicPr>
        <p:blipFill>
          <a:blip r:embed="rId2"/>
          <a:srcRect/>
          <a:stretch>
            <a:fillRect/>
          </a:stretch>
        </p:blipFill>
        <p:spPr bwMode="auto">
          <a:xfrm flipH="1">
            <a:off x="4267196" y="5638800"/>
            <a:ext cx="4648201" cy="990600"/>
          </a:xfrm>
          <a:prstGeom prst="rect">
            <a:avLst/>
          </a:prstGeom>
          <a:noFill/>
        </p:spPr>
      </p:pic>
      <p:sp>
        <p:nvSpPr>
          <p:cNvPr id="7" name="Rectangle 6"/>
          <p:cNvSpPr/>
          <p:nvPr/>
        </p:nvSpPr>
        <p:spPr>
          <a:xfrm>
            <a:off x="0" y="1447800"/>
            <a:ext cx="8915400" cy="4191000"/>
          </a:xfrm>
          <a:prstGeom prst="rect">
            <a:avLst/>
          </a:prstGeom>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8" name="Rectangle 7"/>
          <p:cNvSpPr/>
          <p:nvPr/>
        </p:nvSpPr>
        <p:spPr>
          <a:xfrm>
            <a:off x="304800" y="1524000"/>
            <a:ext cx="3200400" cy="26670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 name="Rectangle 8"/>
          <p:cNvSpPr/>
          <p:nvPr/>
        </p:nvSpPr>
        <p:spPr>
          <a:xfrm>
            <a:off x="5638800" y="1600200"/>
            <a:ext cx="3200400" cy="25146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8" name="Picture 4" descr="C:\Users\sagor khan\Downloads\a214.jpg"/>
          <p:cNvPicPr>
            <a:picLocks noChangeAspect="1" noChangeArrowheads="1"/>
          </p:cNvPicPr>
          <p:nvPr/>
        </p:nvPicPr>
        <p:blipFill>
          <a:blip r:embed="rId3"/>
          <a:srcRect/>
          <a:stretch>
            <a:fillRect/>
          </a:stretch>
        </p:blipFill>
        <p:spPr bwMode="auto">
          <a:xfrm>
            <a:off x="304800" y="1524000"/>
            <a:ext cx="3276600" cy="2743200"/>
          </a:xfrm>
          <a:prstGeom prst="rect">
            <a:avLst/>
          </a:prstGeom>
          <a:ln>
            <a:noFill/>
          </a:ln>
          <a:effectLst>
            <a:softEdge rad="112500"/>
          </a:effectLst>
        </p:spPr>
      </p:pic>
      <p:pic>
        <p:nvPicPr>
          <p:cNvPr id="1029" name="Picture 5" descr="C:\Users\sagor khan\Downloads\a213.jpg"/>
          <p:cNvPicPr>
            <a:picLocks noChangeAspect="1" noChangeArrowheads="1"/>
          </p:cNvPicPr>
          <p:nvPr/>
        </p:nvPicPr>
        <p:blipFill>
          <a:blip r:embed="rId4"/>
          <a:srcRect/>
          <a:stretch>
            <a:fillRect/>
          </a:stretch>
        </p:blipFill>
        <p:spPr bwMode="auto">
          <a:xfrm>
            <a:off x="5638800" y="1600200"/>
            <a:ext cx="3276600" cy="2667000"/>
          </a:xfrm>
          <a:prstGeom prst="rect">
            <a:avLst/>
          </a:prstGeom>
          <a:ln>
            <a:solidFill>
              <a:srgbClr val="FF0000"/>
            </a:solidFill>
          </a:ln>
          <a:effectLst>
            <a:softEdge rad="112500"/>
          </a:effectLst>
        </p:spPr>
      </p:pic>
      <p:sp>
        <p:nvSpPr>
          <p:cNvPr id="12" name="Title 11"/>
          <p:cNvSpPr>
            <a:spLocks noGrp="1"/>
          </p:cNvSpPr>
          <p:nvPr>
            <p:ph type="title"/>
          </p:nvPr>
        </p:nvSpPr>
        <p:spPr>
          <a:xfrm>
            <a:off x="228600" y="228600"/>
            <a:ext cx="8305800" cy="1189038"/>
          </a:xfrm>
          <a:solidFill>
            <a:schemeClr val="accent3"/>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bodyPr>
          <a:lstStyle/>
          <a:p>
            <a:r>
              <a:rPr lang="bn-IN" sz="3600" dirty="0" smtClean="0"/>
              <a:t/>
            </a:r>
            <a:br>
              <a:rPr lang="bn-IN" sz="3600" dirty="0" smtClean="0"/>
            </a:br>
            <a:r>
              <a:rPr lang="bn-IN" sz="3600" dirty="0" smtClean="0"/>
              <a:t>নিচের ছবিগুলো ভাল করে লক্ষ কর </a:t>
            </a:r>
            <a:r>
              <a:rPr lang="en-US" sz="3600" dirty="0" smtClean="0"/>
              <a:t/>
            </a:r>
            <a:br>
              <a:rPr lang="en-US" sz="3600" dirty="0" smtClean="0"/>
            </a:br>
            <a:endParaRPr lang="en-US" sz="3600" dirty="0"/>
          </a:p>
        </p:txBody>
      </p:sp>
      <p:sp>
        <p:nvSpPr>
          <p:cNvPr id="14" name="Oval 13"/>
          <p:cNvSpPr/>
          <p:nvPr/>
        </p:nvSpPr>
        <p:spPr>
          <a:xfrm>
            <a:off x="3886200" y="1828800"/>
            <a:ext cx="1600200" cy="1752600"/>
          </a:xfrm>
          <a:prstGeom prst="ellipse">
            <a:avLst/>
          </a:prstGeom>
          <a:ln>
            <a:solidFill>
              <a:schemeClr val="tx1"/>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bn-IN" dirty="0" smtClean="0">
                <a:solidFill>
                  <a:schemeClr val="tx1"/>
                </a:solidFill>
              </a:rPr>
              <a:t>বৈদ্যুতিক হিটার </a:t>
            </a:r>
            <a:endParaRPr lang="en-US" dirty="0">
              <a:solidFill>
                <a:schemeClr val="tx1"/>
              </a:solidFill>
            </a:endParaRPr>
          </a:p>
        </p:txBody>
      </p:sp>
      <p:sp>
        <p:nvSpPr>
          <p:cNvPr id="15" name="TextBox 14"/>
          <p:cNvSpPr txBox="1"/>
          <p:nvPr/>
        </p:nvSpPr>
        <p:spPr>
          <a:xfrm>
            <a:off x="2438400" y="4724400"/>
            <a:ext cx="4800600" cy="461665"/>
          </a:xfrm>
          <a:prstGeom prst="rect">
            <a:avLst/>
          </a:prstGeom>
          <a:noFill/>
        </p:spPr>
        <p:txBody>
          <a:bodyPr wrap="square" rtlCol="0">
            <a:spAutoFit/>
          </a:bodyPr>
          <a:lstStyle/>
          <a:p>
            <a:r>
              <a:rPr lang="bn-IN" sz="2400" dirty="0" smtClean="0"/>
              <a:t>চল বিদ্যুতের ব্যবহার </a:t>
            </a:r>
            <a:endParaRPr lang="en-US" sz="2400" dirty="0"/>
          </a:p>
        </p:txBody>
      </p:sp>
      <p:sp>
        <p:nvSpPr>
          <p:cNvPr id="13" name="TextBox 12"/>
          <p:cNvSpPr txBox="1"/>
          <p:nvPr/>
        </p:nvSpPr>
        <p:spPr>
          <a:xfrm>
            <a:off x="1752600" y="5867400"/>
            <a:ext cx="6019800" cy="369332"/>
          </a:xfrm>
          <a:prstGeom prst="rect">
            <a:avLst/>
          </a:prstGeom>
          <a:noFill/>
        </p:spPr>
        <p:txBody>
          <a:bodyPr wrap="square" rtlCol="0">
            <a:spAutoFit/>
          </a:bodyPr>
          <a:lstStyle/>
          <a:p>
            <a:r>
              <a:rPr lang="en-US" dirty="0" err="1" smtClean="0"/>
              <a:t>মোহাম্মদ</a:t>
            </a:r>
            <a:r>
              <a:rPr lang="en-US" dirty="0" smtClean="0"/>
              <a:t> </a:t>
            </a:r>
            <a:r>
              <a:rPr lang="en-US" dirty="0" err="1" smtClean="0"/>
              <a:t>সাখাওয়াত</a:t>
            </a:r>
            <a:r>
              <a:rPr lang="en-US" dirty="0" smtClean="0"/>
              <a:t> </a:t>
            </a:r>
            <a:r>
              <a:rPr lang="en-US" dirty="0" err="1" smtClean="0"/>
              <a:t>হোসেন</a:t>
            </a:r>
            <a:r>
              <a:rPr lang="bn-IN" dirty="0" smtClean="0"/>
              <a:t>,,01917636486</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028"/>
                                        </p:tgtEl>
                                        <p:attrNameLst>
                                          <p:attrName>style.visibility</p:attrName>
                                        </p:attrNameLst>
                                      </p:cBhvr>
                                      <p:to>
                                        <p:strVal val="visible"/>
                                      </p:to>
                                    </p:set>
                                    <p:animEffect transition="in" filter="wipe(down)">
                                      <p:cBhvr>
                                        <p:cTn id="12" dur="500"/>
                                        <p:tgtEl>
                                          <p:spTgt spid="102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029"/>
                                        </p:tgtEl>
                                        <p:attrNameLst>
                                          <p:attrName>style.visibility</p:attrName>
                                        </p:attrNameLst>
                                      </p:cBhvr>
                                      <p:to>
                                        <p:strVal val="visible"/>
                                      </p:to>
                                    </p:set>
                                    <p:animEffect transition="in" filter="wipe(down)">
                                      <p:cBhvr>
                                        <p:cTn id="17" dur="500"/>
                                        <p:tgtEl>
                                          <p:spTgt spid="1029"/>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heel(4)">
                                      <p:cBhvr>
                                        <p:cTn id="22" dur="20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p:cTn id="27" dur="500" fill="hold"/>
                                        <p:tgtEl>
                                          <p:spTgt spid="15"/>
                                        </p:tgtEl>
                                        <p:attrNameLst>
                                          <p:attrName>ppt_w</p:attrName>
                                        </p:attrNameLst>
                                      </p:cBhvr>
                                      <p:tavLst>
                                        <p:tav tm="0">
                                          <p:val>
                                            <p:fltVal val="0"/>
                                          </p:val>
                                        </p:tav>
                                        <p:tav tm="100000">
                                          <p:val>
                                            <p:strVal val="#ppt_w"/>
                                          </p:val>
                                        </p:tav>
                                      </p:tavLst>
                                    </p:anim>
                                    <p:anim calcmode="lin" valueType="num">
                                      <p:cBhvr>
                                        <p:cTn id="28" dur="500" fill="hold"/>
                                        <p:tgtEl>
                                          <p:spTgt spid="15"/>
                                        </p:tgtEl>
                                        <p:attrNameLst>
                                          <p:attrName>ppt_h</p:attrName>
                                        </p:attrNameLst>
                                      </p:cBhvr>
                                      <p:tavLst>
                                        <p:tav tm="0">
                                          <p:val>
                                            <p:fltVal val="0"/>
                                          </p:val>
                                        </p:tav>
                                        <p:tav tm="100000">
                                          <p:val>
                                            <p:strVal val="#ppt_h"/>
                                          </p:val>
                                        </p:tav>
                                      </p:tavLst>
                                    </p:anim>
                                    <p:animEffect transition="in" filter="fade">
                                      <p:cBhvr>
                                        <p:cTn id="2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a:ln>
            <a:noFill/>
          </a:ln>
          <a:effectLst/>
          <a:scene3d>
            <a:camera prst="orthographicFront">
              <a:rot lat="0" lon="0" rev="0"/>
            </a:camera>
            <a:lightRig rig="glow" dir="t">
              <a:rot lat="0" lon="0" rev="14100000"/>
            </a:lightRig>
          </a:scene3d>
          <a:sp3d prstMaterial="softEdge">
            <a:bevelT w="127000" prst="artDeco"/>
          </a:sp3d>
        </p:spPr>
        <p:style>
          <a:lnRef idx="3">
            <a:schemeClr val="lt1"/>
          </a:lnRef>
          <a:fillRef idx="1">
            <a:schemeClr val="accent3"/>
          </a:fillRef>
          <a:effectRef idx="1">
            <a:schemeClr val="accent3"/>
          </a:effectRef>
          <a:fontRef idx="minor">
            <a:schemeClr val="lt1"/>
          </a:fontRef>
        </p:style>
        <p:txBody>
          <a:bodyPr/>
          <a:lstStyle/>
          <a:p>
            <a:endParaRPr lang="en-US" dirty="0"/>
          </a:p>
        </p:txBody>
      </p:sp>
      <p:sp>
        <p:nvSpPr>
          <p:cNvPr id="4" name="Rounded Rectangle 3"/>
          <p:cNvSpPr/>
          <p:nvPr/>
        </p:nvSpPr>
        <p:spPr>
          <a:xfrm>
            <a:off x="1219200" y="381000"/>
            <a:ext cx="7239000" cy="914400"/>
          </a:xfrm>
          <a:prstGeom prst="roundRect">
            <a:avLst/>
          </a:prstGeom>
          <a:solidFill>
            <a:srgbClr val="7030A0"/>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6"/>
          </a:lnRef>
          <a:fillRef idx="1">
            <a:schemeClr val="lt1"/>
          </a:fillRef>
          <a:effectRef idx="0">
            <a:schemeClr val="accent6"/>
          </a:effectRef>
          <a:fontRef idx="minor">
            <a:schemeClr val="dk1"/>
          </a:fontRef>
        </p:style>
        <p:txBody>
          <a:bodyPr rtlCol="0" anchor="ctr"/>
          <a:lstStyle/>
          <a:p>
            <a:pPr algn="ctr"/>
            <a:r>
              <a:rPr lang="bn-IN" sz="4000" dirty="0" smtClean="0">
                <a:solidFill>
                  <a:schemeClr val="tx1"/>
                </a:solidFill>
              </a:rPr>
              <a:t>বৈদ্যুতিক হিটার </a:t>
            </a:r>
            <a:endParaRPr lang="en-US" sz="4000" dirty="0">
              <a:solidFill>
                <a:schemeClr val="tx1"/>
              </a:solidFill>
            </a:endParaRPr>
          </a:p>
        </p:txBody>
      </p:sp>
      <p:sp>
        <p:nvSpPr>
          <p:cNvPr id="5" name="Rectangle 4"/>
          <p:cNvSpPr/>
          <p:nvPr/>
        </p:nvSpPr>
        <p:spPr>
          <a:xfrm>
            <a:off x="0" y="1447800"/>
            <a:ext cx="9144000" cy="54102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6" name="Picture 2" descr="C:\Users\sagor khan\Downloads\a130.jpg"/>
          <p:cNvPicPr>
            <a:picLocks noChangeAspect="1" noChangeArrowheads="1"/>
          </p:cNvPicPr>
          <p:nvPr/>
        </p:nvPicPr>
        <p:blipFill>
          <a:blip r:embed="rId2"/>
          <a:srcRect/>
          <a:stretch>
            <a:fillRect/>
          </a:stretch>
        </p:blipFill>
        <p:spPr bwMode="auto">
          <a:xfrm>
            <a:off x="0" y="5943600"/>
            <a:ext cx="5105400" cy="914400"/>
          </a:xfrm>
          <a:prstGeom prst="rect">
            <a:avLst/>
          </a:prstGeom>
          <a:noFill/>
        </p:spPr>
      </p:pic>
      <p:pic>
        <p:nvPicPr>
          <p:cNvPr id="1027" name="Picture 3" descr="C:\Users\sagor khan\Downloads\a130.jpg"/>
          <p:cNvPicPr>
            <a:picLocks noChangeAspect="1" noChangeArrowheads="1"/>
          </p:cNvPicPr>
          <p:nvPr/>
        </p:nvPicPr>
        <p:blipFill>
          <a:blip r:embed="rId2"/>
          <a:srcRect/>
          <a:stretch>
            <a:fillRect/>
          </a:stretch>
        </p:blipFill>
        <p:spPr bwMode="auto">
          <a:xfrm flipH="1">
            <a:off x="5029196" y="5867400"/>
            <a:ext cx="3962401" cy="990600"/>
          </a:xfrm>
          <a:prstGeom prst="rect">
            <a:avLst/>
          </a:prstGeom>
          <a:noFill/>
        </p:spPr>
      </p:pic>
      <p:sp>
        <p:nvSpPr>
          <p:cNvPr id="8" name="Rectangle 7"/>
          <p:cNvSpPr/>
          <p:nvPr/>
        </p:nvSpPr>
        <p:spPr>
          <a:xfrm>
            <a:off x="228600" y="1600200"/>
            <a:ext cx="8534400" cy="4191000"/>
          </a:xfrm>
          <a:prstGeom prst="rect">
            <a:avLst/>
          </a:prstGeom>
          <a:solidFill>
            <a:srgbClr val="00B050"/>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solidFill>
                  <a:schemeClr val="tx1"/>
                </a:solidFill>
              </a:rPr>
              <a:t>বৈদ্যুতিক হিটারের মধ্যে অপরিবাহী পদার্থের একটি গোল চাকতি থাকে। চাকতিতে নাইক্রোম তারের কুন্ডলী সাজিয়ে রাখা হয়।বিদ্যুৎ প্রবাহ চালনা করলে তারটি গরম হয় এবং উত্তপ্ত হয়ে তাপ বিকিরণ করে। আমাদের বাসা বাড়িতে বৈদ্যুতিক হিটার চালিয়ে রান্না করা হয়। </a:t>
            </a:r>
            <a:endParaRPr lang="en-US" sz="2400" dirty="0">
              <a:solidFill>
                <a:schemeClr val="tx1"/>
              </a:solidFill>
            </a:endParaRPr>
          </a:p>
        </p:txBody>
      </p:sp>
      <p:sp>
        <p:nvSpPr>
          <p:cNvPr id="9" name="TextBox 8"/>
          <p:cNvSpPr txBox="1"/>
          <p:nvPr/>
        </p:nvSpPr>
        <p:spPr>
          <a:xfrm>
            <a:off x="2438400" y="6096000"/>
            <a:ext cx="5562600" cy="369332"/>
          </a:xfrm>
          <a:prstGeom prst="rect">
            <a:avLst/>
          </a:prstGeom>
          <a:noFill/>
        </p:spPr>
        <p:txBody>
          <a:bodyPr wrap="square" rtlCol="0">
            <a:spAutoFit/>
          </a:bodyPr>
          <a:lstStyle/>
          <a:p>
            <a:r>
              <a:rPr lang="en-US" dirty="0" err="1" smtClean="0"/>
              <a:t>মোহাম্মদ</a:t>
            </a:r>
            <a:r>
              <a:rPr lang="en-US" dirty="0" smtClean="0"/>
              <a:t> </a:t>
            </a:r>
            <a:r>
              <a:rPr lang="en-US" dirty="0" err="1" smtClean="0"/>
              <a:t>সাখাওয়াত</a:t>
            </a:r>
            <a:r>
              <a:rPr lang="en-US" dirty="0" smtClean="0"/>
              <a:t> </a:t>
            </a:r>
            <a:r>
              <a:rPr lang="en-US" dirty="0" err="1" smtClean="0"/>
              <a:t>হোসেন</a:t>
            </a:r>
            <a:r>
              <a:rPr lang="bn-IN" dirty="0" smtClean="0"/>
              <a:t>,,01917636486</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 name="Content Placeholder 4" descr="a131.jpg"/>
          <p:cNvPicPr>
            <a:picLocks noGrp="1" noChangeAspect="1"/>
          </p:cNvPicPr>
          <p:nvPr>
            <p:ph sz="half" idx="1"/>
          </p:nvPr>
        </p:nvPicPr>
        <p:blipFill>
          <a:blip r:embed="rId2"/>
          <a:stretch>
            <a:fillRect/>
          </a:stretch>
        </p:blipFill>
        <p:spPr>
          <a:xfrm>
            <a:off x="381000" y="304800"/>
            <a:ext cx="8229600" cy="1066800"/>
          </a:xfrm>
          <a:prstGeom prst="rect">
            <a:avLst/>
          </a:prstGeom>
          <a:solidFill>
            <a:srgbClr val="FF0000"/>
          </a:solidFill>
          <a:ln w="88900" cap="sq" cmpd="thickThin">
            <a:solidFill>
              <a:schemeClr val="tx1"/>
            </a:solidFill>
            <a:prstDash val="solid"/>
            <a:miter lim="800000"/>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
        <p:nvSpPr>
          <p:cNvPr id="18" name="Rectangle 17"/>
          <p:cNvSpPr/>
          <p:nvPr/>
        </p:nvSpPr>
        <p:spPr>
          <a:xfrm>
            <a:off x="3352800" y="457200"/>
            <a:ext cx="3200400" cy="646331"/>
          </a:xfrm>
          <a:prstGeom prst="rect">
            <a:avLst/>
          </a:prstGeom>
        </p:spPr>
        <p:txBody>
          <a:bodyPr wrap="square">
            <a:spAutoFit/>
          </a:bodyPr>
          <a:lstStyle/>
          <a:p>
            <a:r>
              <a:rPr lang="bn-IN" sz="3600" dirty="0" smtClean="0"/>
              <a:t>শিক্ষক </a:t>
            </a:r>
            <a:r>
              <a:rPr lang="bn-IN" sz="2800" dirty="0" smtClean="0"/>
              <a:t>পরিচিত </a:t>
            </a:r>
            <a:endParaRPr lang="en-US" sz="2800" dirty="0"/>
          </a:p>
        </p:txBody>
      </p:sp>
      <p:sp>
        <p:nvSpPr>
          <p:cNvPr id="14" name="Rectangle 13"/>
          <p:cNvSpPr/>
          <p:nvPr/>
        </p:nvSpPr>
        <p:spPr>
          <a:xfrm>
            <a:off x="152400" y="1676400"/>
            <a:ext cx="8686800" cy="4495800"/>
          </a:xfrm>
          <a:prstGeom prst="rect">
            <a:avLst/>
          </a:prstGeom>
          <a:solidFill>
            <a:srgbClr val="00B050"/>
          </a:solidFill>
          <a:ln>
            <a:solidFill>
              <a:srgbClr val="FF0000"/>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sagor khan\Downloads\m7.jpg"/>
          <p:cNvPicPr>
            <a:picLocks noChangeAspect="1" noChangeArrowheads="1"/>
          </p:cNvPicPr>
          <p:nvPr/>
        </p:nvPicPr>
        <p:blipFill>
          <a:blip r:embed="rId3"/>
          <a:srcRect/>
          <a:stretch>
            <a:fillRect/>
          </a:stretch>
        </p:blipFill>
        <p:spPr bwMode="auto">
          <a:xfrm>
            <a:off x="304800" y="1752600"/>
            <a:ext cx="5181600" cy="4337810"/>
          </a:xfrm>
          <a:prstGeom prst="rect">
            <a:avLst/>
          </a:prstGeom>
          <a:ln>
            <a:solidFill>
              <a:schemeClr val="tx1"/>
            </a:solidFill>
          </a:ln>
          <a:effectLst>
            <a:softEdge rad="112500"/>
          </a:effectLst>
        </p:spPr>
      </p:pic>
      <p:sp>
        <p:nvSpPr>
          <p:cNvPr id="16" name="Oval 15"/>
          <p:cNvSpPr/>
          <p:nvPr/>
        </p:nvSpPr>
        <p:spPr>
          <a:xfrm>
            <a:off x="609600" y="2286000"/>
            <a:ext cx="2971800" cy="2743200"/>
          </a:xfrm>
          <a:prstGeom prst="ellipse">
            <a:avLst/>
          </a:prstGeom>
          <a:solidFill>
            <a:srgbClr val="00B050"/>
          </a:solidFill>
          <a:ln>
            <a:solidFill>
              <a:schemeClr val="tx1"/>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descr="IMG_0399.JPG"/>
          <p:cNvPicPr>
            <a:picLocks noChangeAspect="1"/>
          </p:cNvPicPr>
          <p:nvPr/>
        </p:nvPicPr>
        <p:blipFill>
          <a:blip r:embed="rId4" cstate="print"/>
          <a:stretch>
            <a:fillRect/>
          </a:stretch>
        </p:blipFill>
        <p:spPr>
          <a:xfrm rot="16200000">
            <a:off x="685801" y="2133597"/>
            <a:ext cx="2819402" cy="2971801"/>
          </a:xfrm>
          <a:prstGeom prst="ellipse">
            <a:avLst/>
          </a:prstGeom>
          <a:ln w="63500" cap="rnd">
            <a:solidFill>
              <a:srgbClr val="FF0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prst="slope"/>
            <a:contourClr>
              <a:srgbClr val="333333"/>
            </a:contourClr>
          </a:sp3d>
        </p:spPr>
      </p:pic>
      <p:sp>
        <p:nvSpPr>
          <p:cNvPr id="19" name="Rectangle 18"/>
          <p:cNvSpPr/>
          <p:nvPr/>
        </p:nvSpPr>
        <p:spPr>
          <a:xfrm>
            <a:off x="5410200" y="1752600"/>
            <a:ext cx="3352800" cy="4267200"/>
          </a:xfrm>
          <a:prstGeom prst="rect">
            <a:avLst/>
          </a:prstGeom>
          <a:solidFill>
            <a:srgbClr val="00B050"/>
          </a:solidFill>
          <a:ln>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err="1" smtClean="0">
                <a:solidFill>
                  <a:schemeClr val="tx1"/>
                </a:solidFill>
              </a:rPr>
              <a:t>মোহাম্মদ</a:t>
            </a:r>
            <a:r>
              <a:rPr lang="en-US" sz="2000" dirty="0" smtClean="0">
                <a:solidFill>
                  <a:schemeClr val="tx1"/>
                </a:solidFill>
              </a:rPr>
              <a:t> </a:t>
            </a:r>
            <a:r>
              <a:rPr lang="en-US" sz="2000" dirty="0" err="1" smtClean="0">
                <a:solidFill>
                  <a:schemeClr val="tx1"/>
                </a:solidFill>
              </a:rPr>
              <a:t>সাখাওয়াত</a:t>
            </a:r>
            <a:r>
              <a:rPr lang="en-US" sz="2000" dirty="0" smtClean="0">
                <a:solidFill>
                  <a:schemeClr val="tx1"/>
                </a:solidFill>
              </a:rPr>
              <a:t> </a:t>
            </a:r>
            <a:r>
              <a:rPr lang="en-US" sz="2000" dirty="0" err="1" smtClean="0">
                <a:solidFill>
                  <a:schemeClr val="tx1"/>
                </a:solidFill>
              </a:rPr>
              <a:t>হোসেন</a:t>
            </a:r>
            <a:endParaRPr lang="en-US" sz="2000" dirty="0" smtClean="0">
              <a:solidFill>
                <a:schemeClr val="tx1"/>
              </a:solidFill>
            </a:endParaRPr>
          </a:p>
          <a:p>
            <a:r>
              <a:rPr lang="en-US" dirty="0" smtClean="0">
                <a:solidFill>
                  <a:schemeClr val="tx1"/>
                </a:solidFill>
              </a:rPr>
              <a:t> </a:t>
            </a:r>
            <a:r>
              <a:rPr lang="en-US" dirty="0" err="1" smtClean="0">
                <a:solidFill>
                  <a:schemeClr val="tx1"/>
                </a:solidFill>
              </a:rPr>
              <a:t>সহকারি</a:t>
            </a:r>
            <a:r>
              <a:rPr lang="en-US" dirty="0" smtClean="0">
                <a:solidFill>
                  <a:schemeClr val="tx1"/>
                </a:solidFill>
              </a:rPr>
              <a:t> </a:t>
            </a:r>
            <a:r>
              <a:rPr lang="en-US" dirty="0" err="1" smtClean="0">
                <a:solidFill>
                  <a:schemeClr val="tx1"/>
                </a:solidFill>
              </a:rPr>
              <a:t>শিক্ষক</a:t>
            </a:r>
            <a:r>
              <a:rPr lang="en-US" dirty="0" smtClean="0">
                <a:solidFill>
                  <a:schemeClr val="tx1"/>
                </a:solidFill>
              </a:rPr>
              <a:t> (</a:t>
            </a:r>
            <a:r>
              <a:rPr lang="en-US" dirty="0" err="1" smtClean="0">
                <a:solidFill>
                  <a:schemeClr val="tx1"/>
                </a:solidFill>
              </a:rPr>
              <a:t>ব্যবসায়</a:t>
            </a:r>
            <a:r>
              <a:rPr lang="en-US" dirty="0" smtClean="0">
                <a:solidFill>
                  <a:schemeClr val="tx1"/>
                </a:solidFill>
              </a:rPr>
              <a:t> </a:t>
            </a:r>
            <a:r>
              <a:rPr lang="en-US" dirty="0" err="1" smtClean="0">
                <a:solidFill>
                  <a:schemeClr val="tx1"/>
                </a:solidFill>
              </a:rPr>
              <a:t>শিক্ষ</a:t>
            </a:r>
            <a:r>
              <a:rPr lang="en-US" dirty="0" smtClean="0">
                <a:solidFill>
                  <a:schemeClr val="tx1"/>
                </a:solidFill>
              </a:rPr>
              <a:t>) </a:t>
            </a:r>
          </a:p>
          <a:p>
            <a:r>
              <a:rPr lang="en-US" dirty="0" smtClean="0">
                <a:solidFill>
                  <a:schemeClr val="tx1"/>
                </a:solidFill>
              </a:rPr>
              <a:t> </a:t>
            </a:r>
            <a:r>
              <a:rPr lang="en-US" dirty="0" err="1" smtClean="0">
                <a:solidFill>
                  <a:schemeClr val="tx1"/>
                </a:solidFill>
              </a:rPr>
              <a:t>মোক্তাল</a:t>
            </a:r>
            <a:r>
              <a:rPr lang="en-US" dirty="0" smtClean="0">
                <a:solidFill>
                  <a:schemeClr val="tx1"/>
                </a:solidFill>
              </a:rPr>
              <a:t> </a:t>
            </a:r>
            <a:r>
              <a:rPr lang="en-US" dirty="0" err="1" smtClean="0">
                <a:solidFill>
                  <a:schemeClr val="tx1"/>
                </a:solidFill>
              </a:rPr>
              <a:t>হোসেন</a:t>
            </a:r>
            <a:r>
              <a:rPr lang="en-US" dirty="0" smtClean="0">
                <a:solidFill>
                  <a:schemeClr val="tx1"/>
                </a:solidFill>
              </a:rPr>
              <a:t> </a:t>
            </a:r>
            <a:r>
              <a:rPr lang="en-US" dirty="0" err="1" smtClean="0">
                <a:solidFill>
                  <a:schemeClr val="tx1"/>
                </a:solidFill>
              </a:rPr>
              <a:t>উচ্চ</a:t>
            </a:r>
            <a:r>
              <a:rPr lang="en-US" dirty="0" smtClean="0">
                <a:solidFill>
                  <a:schemeClr val="tx1"/>
                </a:solidFill>
              </a:rPr>
              <a:t> </a:t>
            </a:r>
            <a:r>
              <a:rPr lang="en-US" dirty="0" err="1" smtClean="0">
                <a:solidFill>
                  <a:schemeClr val="tx1"/>
                </a:solidFill>
              </a:rPr>
              <a:t>বিদ্যালয়</a:t>
            </a:r>
            <a:r>
              <a:rPr lang="en-US" dirty="0" smtClean="0">
                <a:solidFill>
                  <a:schemeClr val="tx1"/>
                </a:solidFill>
              </a:rPr>
              <a:t> ,</a:t>
            </a:r>
            <a:r>
              <a:rPr lang="en-US" dirty="0" err="1" smtClean="0">
                <a:solidFill>
                  <a:schemeClr val="tx1"/>
                </a:solidFill>
              </a:rPr>
              <a:t>নেত্রকোনা</a:t>
            </a:r>
            <a:r>
              <a:rPr lang="en-US" dirty="0" smtClean="0">
                <a:solidFill>
                  <a:schemeClr val="tx1"/>
                </a:solidFill>
              </a:rPr>
              <a:t>। </a:t>
            </a:r>
          </a:p>
          <a:p>
            <a:r>
              <a:rPr lang="en-US" dirty="0" smtClean="0">
                <a:solidFill>
                  <a:schemeClr val="tx1"/>
                </a:solidFill>
              </a:rPr>
              <a:t> </a:t>
            </a:r>
            <a:r>
              <a:rPr lang="en-US" dirty="0" err="1" smtClean="0">
                <a:solidFill>
                  <a:schemeClr val="tx1"/>
                </a:solidFill>
              </a:rPr>
              <a:t>ইমেলঃ</a:t>
            </a:r>
            <a:r>
              <a:rPr lang="en-US" sz="2000" dirty="0" smtClean="0">
                <a:solidFill>
                  <a:schemeClr val="tx1"/>
                </a:solidFill>
              </a:rPr>
              <a:t>  </a:t>
            </a:r>
            <a:r>
              <a:rPr lang="en-US" sz="2000" dirty="0" smtClean="0">
                <a:solidFill>
                  <a:schemeClr val="tx1"/>
                </a:solidFill>
                <a:hlinkClick r:id="rId5"/>
              </a:rPr>
              <a:t>shakhawath747@gamil.com</a:t>
            </a:r>
            <a:r>
              <a:rPr lang="en-US" sz="2000" dirty="0" smtClean="0">
                <a:solidFill>
                  <a:schemeClr val="tx1"/>
                </a:solidFill>
              </a:rPr>
              <a:t> </a:t>
            </a:r>
            <a:r>
              <a:rPr lang="en-US" dirty="0" smtClean="0">
                <a:solidFill>
                  <a:schemeClr val="tx1"/>
                </a:solidFill>
              </a:rPr>
              <a:t>০১৯১৭ ৬৩৬৪৮৬</a:t>
            </a:r>
            <a:endParaRPr lang="bn-IN" dirty="0" smtClean="0">
              <a:solidFill>
                <a:schemeClr val="tx1"/>
              </a:solidFill>
            </a:endParaRPr>
          </a:p>
          <a:p>
            <a:endParaRPr lang="en-US" sz="2000"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circle(in)">
                                      <p:cBhvr>
                                        <p:cTn id="7" dur="20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40" presetClass="entr" presetSubtype="0" fill="hold" grpId="0" nodeType="clickEffect">
                                  <p:stCondLst>
                                    <p:cond delay="0"/>
                                  </p:stCondLst>
                                  <p:iterate type="lt">
                                    <p:tmPct val="10000"/>
                                  </p:iterate>
                                  <p:childTnLst>
                                    <p:set>
                                      <p:cBhvr>
                                        <p:cTn id="11" dur="1" fill="hold">
                                          <p:stCondLst>
                                            <p:cond delay="0"/>
                                          </p:stCondLst>
                                        </p:cTn>
                                        <p:tgtEl>
                                          <p:spTgt spid="19"/>
                                        </p:tgtEl>
                                        <p:attrNameLst>
                                          <p:attrName>style.visibility</p:attrName>
                                        </p:attrNameLst>
                                      </p:cBhvr>
                                      <p:to>
                                        <p:strVal val="visible"/>
                                      </p:to>
                                    </p:set>
                                    <p:animEffect transition="in" filter="fade">
                                      <p:cBhvr>
                                        <p:cTn id="12" dur="1000"/>
                                        <p:tgtEl>
                                          <p:spTgt spid="19"/>
                                        </p:tgtEl>
                                      </p:cBhvr>
                                    </p:animEffect>
                                    <p:anim calcmode="lin" valueType="num">
                                      <p:cBhvr>
                                        <p:cTn id="13" dur="1000" fill="hold"/>
                                        <p:tgtEl>
                                          <p:spTgt spid="19"/>
                                        </p:tgtEl>
                                        <p:attrNameLst>
                                          <p:attrName>ppt_x</p:attrName>
                                        </p:attrNameLst>
                                      </p:cBhvr>
                                      <p:tavLst>
                                        <p:tav tm="0">
                                          <p:val>
                                            <p:strVal val="#ppt_x-.1"/>
                                          </p:val>
                                        </p:tav>
                                        <p:tav tm="100000">
                                          <p:val>
                                            <p:strVal val="#ppt_x"/>
                                          </p:val>
                                        </p:tav>
                                      </p:tavLst>
                                    </p:anim>
                                    <p:anim calcmode="lin" valueType="num">
                                      <p:cBhvr>
                                        <p:cTn id="14" dur="10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82000" cy="1143000"/>
          </a:xfrm>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3">
            <a:schemeClr val="accent4"/>
          </a:fillRef>
          <a:effectRef idx="2">
            <a:schemeClr val="accent4"/>
          </a:effectRef>
          <a:fontRef idx="minor">
            <a:schemeClr val="lt1"/>
          </a:fontRef>
        </p:style>
        <p:txBody>
          <a:bodyPr>
            <a:normAutofit/>
          </a:bodyPr>
          <a:lstStyle/>
          <a:p>
            <a:r>
              <a:rPr lang="bn-IN" sz="3600" dirty="0" smtClean="0">
                <a:solidFill>
                  <a:schemeClr val="tx1"/>
                </a:solidFill>
              </a:rPr>
              <a:t>নিচের ছবিগুলো ভাল করে লক্ষ কর </a:t>
            </a:r>
            <a:endParaRPr lang="en-US" sz="3600" dirty="0">
              <a:solidFill>
                <a:schemeClr val="tx1"/>
              </a:solidFill>
            </a:endParaRPr>
          </a:p>
        </p:txBody>
      </p:sp>
      <p:sp>
        <p:nvSpPr>
          <p:cNvPr id="4" name="Rectangle 3"/>
          <p:cNvSpPr/>
          <p:nvPr/>
        </p:nvSpPr>
        <p:spPr>
          <a:xfrm>
            <a:off x="0" y="1447800"/>
            <a:ext cx="9144000" cy="54102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6" name="Picture 2" descr="C:\Users\sagor khan\Downloads\a130.jpg"/>
          <p:cNvPicPr>
            <a:picLocks noChangeAspect="1" noChangeArrowheads="1"/>
          </p:cNvPicPr>
          <p:nvPr/>
        </p:nvPicPr>
        <p:blipFill>
          <a:blip r:embed="rId2"/>
          <a:srcRect/>
          <a:stretch>
            <a:fillRect/>
          </a:stretch>
        </p:blipFill>
        <p:spPr bwMode="auto">
          <a:xfrm>
            <a:off x="0" y="6096000"/>
            <a:ext cx="5181600" cy="762000"/>
          </a:xfrm>
          <a:prstGeom prst="rect">
            <a:avLst/>
          </a:prstGeom>
          <a:noFill/>
        </p:spPr>
      </p:pic>
      <p:pic>
        <p:nvPicPr>
          <p:cNvPr id="1027" name="Picture 3" descr="C:\Users\sagor khan\Downloads\a130.jpg"/>
          <p:cNvPicPr>
            <a:picLocks noChangeAspect="1" noChangeArrowheads="1"/>
          </p:cNvPicPr>
          <p:nvPr/>
        </p:nvPicPr>
        <p:blipFill>
          <a:blip r:embed="rId2"/>
          <a:srcRect/>
          <a:stretch>
            <a:fillRect/>
          </a:stretch>
        </p:blipFill>
        <p:spPr bwMode="auto">
          <a:xfrm flipH="1">
            <a:off x="4724400" y="5943600"/>
            <a:ext cx="4419598" cy="914400"/>
          </a:xfrm>
          <a:prstGeom prst="rect">
            <a:avLst/>
          </a:prstGeom>
          <a:noFill/>
        </p:spPr>
      </p:pic>
      <p:sp>
        <p:nvSpPr>
          <p:cNvPr id="6" name="Rectangle 5"/>
          <p:cNvSpPr/>
          <p:nvPr/>
        </p:nvSpPr>
        <p:spPr>
          <a:xfrm>
            <a:off x="228600" y="1447800"/>
            <a:ext cx="8763000" cy="4419600"/>
          </a:xfrm>
          <a:prstGeom prst="rect">
            <a:avLst/>
          </a:prstGeom>
          <a:ln>
            <a:solidFill>
              <a:srgbClr val="FF0000"/>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7" name="Rectangle 6"/>
          <p:cNvSpPr/>
          <p:nvPr/>
        </p:nvSpPr>
        <p:spPr>
          <a:xfrm>
            <a:off x="533400" y="1524000"/>
            <a:ext cx="3276600" cy="28194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Rectangle 7"/>
          <p:cNvSpPr/>
          <p:nvPr/>
        </p:nvSpPr>
        <p:spPr>
          <a:xfrm>
            <a:off x="5410200" y="1524000"/>
            <a:ext cx="3276600" cy="28956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3" name="Picture 2" descr="C:\Users\sagor khan\Downloads\a210.jpg"/>
          <p:cNvPicPr>
            <a:picLocks noChangeAspect="1" noChangeArrowheads="1"/>
          </p:cNvPicPr>
          <p:nvPr/>
        </p:nvPicPr>
        <p:blipFill>
          <a:blip r:embed="rId3"/>
          <a:srcRect/>
          <a:stretch>
            <a:fillRect/>
          </a:stretch>
        </p:blipFill>
        <p:spPr bwMode="auto">
          <a:xfrm>
            <a:off x="533400" y="1524000"/>
            <a:ext cx="3276600" cy="2895600"/>
          </a:xfrm>
          <a:prstGeom prst="rect">
            <a:avLst/>
          </a:prstGeom>
          <a:ln w="88900" cap="sq" cmpd="thickThin">
            <a:solidFill>
              <a:schemeClr val="tx1"/>
            </a:solidFill>
            <a:prstDash val="solid"/>
            <a:miter lim="800000"/>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pic>
        <p:nvPicPr>
          <p:cNvPr id="5" name="Picture 3" descr="C:\Users\sagor khan\Downloads\a211.jpg"/>
          <p:cNvPicPr>
            <a:picLocks noChangeAspect="1" noChangeArrowheads="1"/>
          </p:cNvPicPr>
          <p:nvPr/>
        </p:nvPicPr>
        <p:blipFill>
          <a:blip r:embed="rId4"/>
          <a:srcRect/>
          <a:stretch>
            <a:fillRect/>
          </a:stretch>
        </p:blipFill>
        <p:spPr bwMode="auto">
          <a:xfrm>
            <a:off x="5410200" y="1524000"/>
            <a:ext cx="3276600" cy="2819400"/>
          </a:xfrm>
          <a:prstGeom prst="rect">
            <a:avLst/>
          </a:prstGeom>
          <a:ln w="88900" cap="sq" cmpd="thickThin">
            <a:solidFill>
              <a:schemeClr val="tx1"/>
            </a:solidFill>
            <a:prstDash val="solid"/>
            <a:miter lim="800000"/>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
        <p:nvSpPr>
          <p:cNvPr id="11" name="Oval 10"/>
          <p:cNvSpPr/>
          <p:nvPr/>
        </p:nvSpPr>
        <p:spPr>
          <a:xfrm>
            <a:off x="3810000" y="1905000"/>
            <a:ext cx="1676400" cy="1981200"/>
          </a:xfrm>
          <a:prstGeom prst="ellipse">
            <a:avLst/>
          </a:prstGeom>
          <a:solidFill>
            <a:srgbClr val="00B050"/>
          </a:solidFill>
          <a:ln>
            <a:solidFill>
              <a:srgbClr val="FF000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6"/>
          </a:lnRef>
          <a:fillRef idx="1">
            <a:schemeClr val="lt1"/>
          </a:fillRef>
          <a:effectRef idx="0">
            <a:schemeClr val="accent6"/>
          </a:effectRef>
          <a:fontRef idx="minor">
            <a:schemeClr val="dk1"/>
          </a:fontRef>
        </p:style>
        <p:txBody>
          <a:bodyPr rtlCol="0" anchor="ctr"/>
          <a:lstStyle/>
          <a:p>
            <a:pPr algn="ctr"/>
            <a:r>
              <a:rPr lang="bn-IN" dirty="0" smtClean="0">
                <a:solidFill>
                  <a:schemeClr val="tx1"/>
                </a:solidFill>
              </a:rPr>
              <a:t>বৈদ্যুতিক ইস্ত্রি </a:t>
            </a:r>
            <a:endParaRPr lang="en-US" dirty="0"/>
          </a:p>
        </p:txBody>
      </p:sp>
      <p:sp>
        <p:nvSpPr>
          <p:cNvPr id="15" name="TextBox 14"/>
          <p:cNvSpPr txBox="1"/>
          <p:nvPr/>
        </p:nvSpPr>
        <p:spPr>
          <a:xfrm>
            <a:off x="2895600" y="4876800"/>
            <a:ext cx="3429000" cy="523220"/>
          </a:xfrm>
          <a:prstGeom prst="rect">
            <a:avLst/>
          </a:prstGeom>
          <a:noFill/>
          <a:ln>
            <a:solidFill>
              <a:srgbClr val="FF0000"/>
            </a:solidFill>
          </a:ln>
        </p:spPr>
        <p:txBody>
          <a:bodyPr wrap="square" rtlCol="0">
            <a:spAutoFit/>
          </a:bodyPr>
          <a:lstStyle/>
          <a:p>
            <a:r>
              <a:rPr lang="bn-IN" sz="2800" dirty="0" smtClean="0"/>
              <a:t>চল বিদ্যুতের ব্যবহার </a:t>
            </a:r>
            <a:endParaRPr lang="en-US" sz="2800" dirty="0"/>
          </a:p>
        </p:txBody>
      </p:sp>
      <p:sp>
        <p:nvSpPr>
          <p:cNvPr id="13" name="TextBox 12"/>
          <p:cNvSpPr txBox="1"/>
          <p:nvPr/>
        </p:nvSpPr>
        <p:spPr>
          <a:xfrm>
            <a:off x="2057400" y="6172200"/>
            <a:ext cx="6096000" cy="369332"/>
          </a:xfrm>
          <a:prstGeom prst="rect">
            <a:avLst/>
          </a:prstGeom>
          <a:noFill/>
        </p:spPr>
        <p:txBody>
          <a:bodyPr wrap="square" rtlCol="0">
            <a:spAutoFit/>
          </a:bodyPr>
          <a:lstStyle/>
          <a:p>
            <a:r>
              <a:rPr lang="en-US" dirty="0" err="1" smtClean="0"/>
              <a:t>মোহাম্মদ</a:t>
            </a:r>
            <a:r>
              <a:rPr lang="en-US" dirty="0" smtClean="0"/>
              <a:t> </a:t>
            </a:r>
            <a:r>
              <a:rPr lang="en-US" dirty="0" err="1" smtClean="0"/>
              <a:t>সাখাওয়াত</a:t>
            </a:r>
            <a:r>
              <a:rPr lang="en-US" dirty="0" smtClean="0"/>
              <a:t> </a:t>
            </a:r>
            <a:r>
              <a:rPr lang="en-US" dirty="0" err="1" smtClean="0"/>
              <a:t>হোসেন</a:t>
            </a:r>
            <a:r>
              <a:rPr lang="bn-IN" dirty="0" smtClean="0"/>
              <a:t>,,01917636486</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p:cTn id="22" dur="500" fill="hold"/>
                                        <p:tgtEl>
                                          <p:spTgt spid="11"/>
                                        </p:tgtEl>
                                        <p:attrNameLst>
                                          <p:attrName>ppt_w</p:attrName>
                                        </p:attrNameLst>
                                      </p:cBhvr>
                                      <p:tavLst>
                                        <p:tav tm="0">
                                          <p:val>
                                            <p:fltVal val="0"/>
                                          </p:val>
                                        </p:tav>
                                        <p:tav tm="100000">
                                          <p:val>
                                            <p:strVal val="#ppt_w"/>
                                          </p:val>
                                        </p:tav>
                                      </p:tavLst>
                                    </p:anim>
                                    <p:anim calcmode="lin" valueType="num">
                                      <p:cBhvr>
                                        <p:cTn id="23" dur="500" fill="hold"/>
                                        <p:tgtEl>
                                          <p:spTgt spid="11"/>
                                        </p:tgtEl>
                                        <p:attrNameLst>
                                          <p:attrName>ppt_h</p:attrName>
                                        </p:attrNameLst>
                                      </p:cBhvr>
                                      <p:tavLst>
                                        <p:tav tm="0">
                                          <p:val>
                                            <p:fltVal val="0"/>
                                          </p:val>
                                        </p:tav>
                                        <p:tav tm="100000">
                                          <p:val>
                                            <p:strVal val="#ppt_h"/>
                                          </p:val>
                                        </p:tav>
                                      </p:tavLst>
                                    </p:anim>
                                    <p:animEffect transition="in" filter="fade">
                                      <p:cBhvr>
                                        <p:cTn id="2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scene3d>
            <a:camera prst="orthographicFront">
              <a:rot lat="0" lon="0" rev="0"/>
            </a:camera>
            <a:lightRig rig="contrasting" dir="t">
              <a:rot lat="0" lon="0" rev="7800000"/>
            </a:lightRig>
          </a:scene3d>
          <a:sp3d>
            <a:bevelT w="139700" h="139700"/>
          </a:sp3d>
        </p:spPr>
        <p:style>
          <a:lnRef idx="3">
            <a:schemeClr val="lt1"/>
          </a:lnRef>
          <a:fillRef idx="1">
            <a:schemeClr val="accent4"/>
          </a:fillRef>
          <a:effectRef idx="1">
            <a:schemeClr val="accent4"/>
          </a:effectRef>
          <a:fontRef idx="minor">
            <a:schemeClr val="lt1"/>
          </a:fontRef>
        </p:style>
        <p:txBody>
          <a:bodyPr/>
          <a:lstStyle/>
          <a:p>
            <a:endParaRPr lang="en-US" dirty="0"/>
          </a:p>
        </p:txBody>
      </p:sp>
      <p:pic>
        <p:nvPicPr>
          <p:cNvPr id="1026" name="Picture 2" descr="C:\Users\sagor khan\Downloads\a130.jpg"/>
          <p:cNvPicPr>
            <a:picLocks noGrp="1" noChangeAspect="1" noChangeArrowheads="1"/>
          </p:cNvPicPr>
          <p:nvPr>
            <p:ph idx="1"/>
          </p:nvPr>
        </p:nvPicPr>
        <p:blipFill>
          <a:blip r:embed="rId2"/>
          <a:srcRect/>
          <a:stretch>
            <a:fillRect/>
          </a:stretch>
        </p:blipFill>
        <p:spPr bwMode="auto">
          <a:xfrm>
            <a:off x="0" y="6172200"/>
            <a:ext cx="4800600" cy="685800"/>
          </a:xfrm>
          <a:prstGeom prst="rect">
            <a:avLst/>
          </a:prstGeom>
          <a:noFill/>
        </p:spPr>
      </p:pic>
      <p:pic>
        <p:nvPicPr>
          <p:cNvPr id="1027" name="Picture 3" descr="C:\Users\sagor khan\Downloads\a130.jpg"/>
          <p:cNvPicPr>
            <a:picLocks noChangeAspect="1" noChangeArrowheads="1"/>
          </p:cNvPicPr>
          <p:nvPr/>
        </p:nvPicPr>
        <p:blipFill>
          <a:blip r:embed="rId2"/>
          <a:srcRect/>
          <a:stretch>
            <a:fillRect/>
          </a:stretch>
        </p:blipFill>
        <p:spPr bwMode="auto">
          <a:xfrm flipH="1">
            <a:off x="4495800" y="6096000"/>
            <a:ext cx="4648200" cy="762000"/>
          </a:xfrm>
          <a:prstGeom prst="rect">
            <a:avLst/>
          </a:prstGeom>
          <a:noFill/>
        </p:spPr>
      </p:pic>
      <p:sp>
        <p:nvSpPr>
          <p:cNvPr id="6" name="Rectangle 5"/>
          <p:cNvSpPr/>
          <p:nvPr/>
        </p:nvSpPr>
        <p:spPr>
          <a:xfrm>
            <a:off x="457200" y="1447800"/>
            <a:ext cx="8229600" cy="4648200"/>
          </a:xfrm>
          <a:prstGeom prst="rect">
            <a:avLst/>
          </a:prstGeom>
          <a:ln>
            <a:solidFill>
              <a:schemeClr val="tx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3">
            <a:schemeClr val="lt1"/>
          </a:lnRef>
          <a:fillRef idx="1">
            <a:schemeClr val="accent3"/>
          </a:fillRef>
          <a:effectRef idx="1">
            <a:schemeClr val="accent3"/>
          </a:effectRef>
          <a:fontRef idx="minor">
            <a:schemeClr val="lt1"/>
          </a:fontRef>
        </p:style>
        <p:txBody>
          <a:bodyPr rtlCol="0" anchor="ctr"/>
          <a:lstStyle/>
          <a:p>
            <a:pPr algn="ctr"/>
            <a:r>
              <a:rPr lang="en-US" sz="2800" dirty="0" err="1" smtClean="0">
                <a:solidFill>
                  <a:schemeClr val="tx1"/>
                </a:solidFill>
              </a:rPr>
              <a:t>বৈদ্যুতিক</a:t>
            </a:r>
            <a:r>
              <a:rPr lang="en-US" sz="2800" dirty="0" smtClean="0">
                <a:solidFill>
                  <a:schemeClr val="tx1"/>
                </a:solidFill>
              </a:rPr>
              <a:t> </a:t>
            </a:r>
            <a:r>
              <a:rPr lang="en-US" sz="2800" dirty="0" err="1" smtClean="0">
                <a:solidFill>
                  <a:schemeClr val="tx1"/>
                </a:solidFill>
              </a:rPr>
              <a:t>হিটারের</a:t>
            </a:r>
            <a:r>
              <a:rPr lang="en-US" sz="2800" dirty="0" smtClean="0">
                <a:solidFill>
                  <a:schemeClr val="tx1"/>
                </a:solidFill>
              </a:rPr>
              <a:t> </a:t>
            </a:r>
            <a:r>
              <a:rPr lang="en-US" sz="2800" dirty="0" err="1" smtClean="0">
                <a:solidFill>
                  <a:schemeClr val="tx1"/>
                </a:solidFill>
              </a:rPr>
              <a:t>মতই</a:t>
            </a:r>
            <a:r>
              <a:rPr lang="en-US" sz="2800" dirty="0" smtClean="0">
                <a:solidFill>
                  <a:schemeClr val="tx1"/>
                </a:solidFill>
              </a:rPr>
              <a:t> </a:t>
            </a:r>
            <a:r>
              <a:rPr lang="en-US" sz="2800" dirty="0" err="1" smtClean="0">
                <a:solidFill>
                  <a:schemeClr val="tx1"/>
                </a:solidFill>
              </a:rPr>
              <a:t>ইস্ত্রির</a:t>
            </a:r>
            <a:r>
              <a:rPr lang="en-US" sz="2800" dirty="0" smtClean="0">
                <a:solidFill>
                  <a:schemeClr val="tx1"/>
                </a:solidFill>
              </a:rPr>
              <a:t> </a:t>
            </a:r>
            <a:r>
              <a:rPr lang="en-US" sz="2800" dirty="0" err="1" smtClean="0">
                <a:solidFill>
                  <a:schemeClr val="tx1"/>
                </a:solidFill>
              </a:rPr>
              <a:t>গঠন</a:t>
            </a:r>
            <a:r>
              <a:rPr lang="en-US" sz="2800" dirty="0" smtClean="0">
                <a:solidFill>
                  <a:schemeClr val="tx1"/>
                </a:solidFill>
              </a:rPr>
              <a:t> </a:t>
            </a:r>
            <a:r>
              <a:rPr lang="en-US" sz="2800" dirty="0" err="1" smtClean="0">
                <a:solidFill>
                  <a:schemeClr val="tx1"/>
                </a:solidFill>
              </a:rPr>
              <a:t>প্রণালি</a:t>
            </a:r>
            <a:r>
              <a:rPr lang="en-US" sz="2800" dirty="0" smtClean="0">
                <a:solidFill>
                  <a:schemeClr val="tx1"/>
                </a:solidFill>
              </a:rPr>
              <a:t>। এ </a:t>
            </a:r>
            <a:r>
              <a:rPr lang="en-US" sz="2800" dirty="0" err="1" smtClean="0">
                <a:solidFill>
                  <a:schemeClr val="tx1"/>
                </a:solidFill>
              </a:rPr>
              <a:t>ক্ষেত্রে</a:t>
            </a:r>
            <a:r>
              <a:rPr lang="en-US" sz="2800" dirty="0" smtClean="0">
                <a:solidFill>
                  <a:schemeClr val="tx1"/>
                </a:solidFill>
              </a:rPr>
              <a:t> </a:t>
            </a:r>
            <a:r>
              <a:rPr lang="en-US" sz="2800" dirty="0" err="1" smtClean="0">
                <a:solidFill>
                  <a:schemeClr val="tx1"/>
                </a:solidFill>
              </a:rPr>
              <a:t>নাইক্রোম</a:t>
            </a:r>
            <a:r>
              <a:rPr lang="en-US" sz="2800" dirty="0" smtClean="0">
                <a:solidFill>
                  <a:schemeClr val="tx1"/>
                </a:solidFill>
              </a:rPr>
              <a:t>  </a:t>
            </a:r>
            <a:r>
              <a:rPr lang="en-US" sz="2800" dirty="0" err="1" smtClean="0">
                <a:solidFill>
                  <a:schemeClr val="tx1"/>
                </a:solidFill>
              </a:rPr>
              <a:t>তারটি</a:t>
            </a:r>
            <a:r>
              <a:rPr lang="en-US" sz="2800" dirty="0" smtClean="0">
                <a:solidFill>
                  <a:schemeClr val="tx1"/>
                </a:solidFill>
              </a:rPr>
              <a:t> </a:t>
            </a:r>
            <a:r>
              <a:rPr lang="en-US" sz="2800" dirty="0" err="1" smtClean="0">
                <a:solidFill>
                  <a:schemeClr val="tx1"/>
                </a:solidFill>
              </a:rPr>
              <a:t>ইস্ত্রির</a:t>
            </a:r>
            <a:r>
              <a:rPr lang="en-US" sz="2800" dirty="0" smtClean="0">
                <a:solidFill>
                  <a:schemeClr val="tx1"/>
                </a:solidFill>
              </a:rPr>
              <a:t> </a:t>
            </a:r>
            <a:r>
              <a:rPr lang="en-US" sz="2800" dirty="0" err="1" smtClean="0">
                <a:solidFill>
                  <a:schemeClr val="tx1"/>
                </a:solidFill>
              </a:rPr>
              <a:t>নিচের</a:t>
            </a:r>
            <a:r>
              <a:rPr lang="en-US" sz="2800" dirty="0" smtClean="0">
                <a:solidFill>
                  <a:schemeClr val="tx1"/>
                </a:solidFill>
              </a:rPr>
              <a:t> </a:t>
            </a:r>
            <a:r>
              <a:rPr lang="en-US" sz="2800" dirty="0" err="1" smtClean="0">
                <a:solidFill>
                  <a:schemeClr val="tx1"/>
                </a:solidFill>
              </a:rPr>
              <a:t>মস</a:t>
            </a:r>
            <a:r>
              <a:rPr lang="bn-IN" sz="2800" dirty="0" smtClean="0">
                <a:solidFill>
                  <a:schemeClr val="tx1"/>
                </a:solidFill>
              </a:rPr>
              <a:t>ৃণ লৌহ নির্মিত তলটিকে উত্তপ্ত করে। এ ক্ষেত্রে তাপ উৎপাদন বিদ্যুত প্রবাহের উপর নির্ভরশীল। প্রবাহ বেশি হলে ইস্ত্রি বেশি উত্তপ্ত হয়। </a:t>
            </a:r>
            <a:r>
              <a:rPr lang="en-US" sz="2800" dirty="0" smtClean="0">
                <a:solidFill>
                  <a:schemeClr val="tx1"/>
                </a:solidFill>
              </a:rPr>
              <a:t> </a:t>
            </a:r>
            <a:endParaRPr lang="en-US" sz="2800" dirty="0">
              <a:solidFill>
                <a:schemeClr val="tx1"/>
              </a:solidFill>
            </a:endParaRPr>
          </a:p>
        </p:txBody>
      </p:sp>
      <p:sp>
        <p:nvSpPr>
          <p:cNvPr id="7" name="Rounded Rectangle 6"/>
          <p:cNvSpPr/>
          <p:nvPr/>
        </p:nvSpPr>
        <p:spPr>
          <a:xfrm>
            <a:off x="1371600" y="381000"/>
            <a:ext cx="6858000" cy="914400"/>
          </a:xfrm>
          <a:prstGeom prst="roundRect">
            <a:avLst/>
          </a:prstGeom>
          <a:solidFill>
            <a:srgbClr val="00B050"/>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6"/>
          </a:lnRef>
          <a:fillRef idx="1">
            <a:schemeClr val="lt1"/>
          </a:fillRef>
          <a:effectRef idx="0">
            <a:schemeClr val="accent6"/>
          </a:effectRef>
          <a:fontRef idx="minor">
            <a:schemeClr val="dk1"/>
          </a:fontRef>
        </p:style>
        <p:txBody>
          <a:bodyPr rtlCol="0" anchor="ctr"/>
          <a:lstStyle/>
          <a:p>
            <a:pPr algn="ctr"/>
            <a:r>
              <a:rPr lang="bn-IN" sz="3200" dirty="0" smtClean="0">
                <a:solidFill>
                  <a:schemeClr val="tx1"/>
                </a:solidFill>
              </a:rPr>
              <a:t>বৈদ্যুতিক ইস্ত্রি </a:t>
            </a:r>
            <a:endParaRPr lang="en-US" sz="3200" dirty="0"/>
          </a:p>
        </p:txBody>
      </p:sp>
      <p:sp>
        <p:nvSpPr>
          <p:cNvPr id="8" name="TextBox 7"/>
          <p:cNvSpPr txBox="1"/>
          <p:nvPr/>
        </p:nvSpPr>
        <p:spPr>
          <a:xfrm>
            <a:off x="1981200" y="6248400"/>
            <a:ext cx="5562600" cy="369332"/>
          </a:xfrm>
          <a:prstGeom prst="rect">
            <a:avLst/>
          </a:prstGeom>
          <a:noFill/>
        </p:spPr>
        <p:txBody>
          <a:bodyPr wrap="square" rtlCol="0">
            <a:spAutoFit/>
          </a:bodyPr>
          <a:lstStyle/>
          <a:p>
            <a:r>
              <a:rPr lang="en-US" dirty="0" err="1" smtClean="0"/>
              <a:t>মোহাম্মদ</a:t>
            </a:r>
            <a:r>
              <a:rPr lang="en-US" dirty="0" smtClean="0"/>
              <a:t> </a:t>
            </a:r>
            <a:r>
              <a:rPr lang="en-US" dirty="0" err="1" smtClean="0"/>
              <a:t>সাখাওয়াত</a:t>
            </a:r>
            <a:r>
              <a:rPr lang="en-US" dirty="0" smtClean="0"/>
              <a:t> </a:t>
            </a:r>
            <a:r>
              <a:rPr lang="en-US" dirty="0" err="1" smtClean="0"/>
              <a:t>হোসেন</a:t>
            </a:r>
            <a:r>
              <a:rPr lang="bn-IN" smtClean="0"/>
              <a:t>,,01917636486</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a:solidFill>
            <a:schemeClr val="accent6"/>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endParaRPr lang="en-US" dirty="0"/>
          </a:p>
        </p:txBody>
      </p:sp>
      <p:sp>
        <p:nvSpPr>
          <p:cNvPr id="4" name="Rectangle 3"/>
          <p:cNvSpPr/>
          <p:nvPr/>
        </p:nvSpPr>
        <p:spPr>
          <a:xfrm>
            <a:off x="0" y="1447800"/>
            <a:ext cx="9144000" cy="54102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dirty="0" smtClean="0"/>
              <a:t>১</a:t>
            </a:r>
            <a:endParaRPr lang="en-US" dirty="0"/>
          </a:p>
        </p:txBody>
      </p:sp>
      <p:pic>
        <p:nvPicPr>
          <p:cNvPr id="1026" name="Picture 2" descr="C:\Users\sagor khan\Downloads\a130.jpg"/>
          <p:cNvPicPr>
            <a:picLocks noChangeAspect="1" noChangeArrowheads="1"/>
          </p:cNvPicPr>
          <p:nvPr/>
        </p:nvPicPr>
        <p:blipFill>
          <a:blip r:embed="rId2"/>
          <a:srcRect/>
          <a:stretch>
            <a:fillRect/>
          </a:stretch>
        </p:blipFill>
        <p:spPr bwMode="auto">
          <a:xfrm>
            <a:off x="0" y="6096000"/>
            <a:ext cx="4953000" cy="762000"/>
          </a:xfrm>
          <a:prstGeom prst="rect">
            <a:avLst/>
          </a:prstGeom>
          <a:noFill/>
        </p:spPr>
      </p:pic>
      <p:pic>
        <p:nvPicPr>
          <p:cNvPr id="1027" name="Picture 3" descr="C:\Users\sagor khan\Downloads\a130.jpg"/>
          <p:cNvPicPr>
            <a:picLocks noChangeAspect="1" noChangeArrowheads="1"/>
          </p:cNvPicPr>
          <p:nvPr/>
        </p:nvPicPr>
        <p:blipFill>
          <a:blip r:embed="rId2"/>
          <a:srcRect/>
          <a:stretch>
            <a:fillRect/>
          </a:stretch>
        </p:blipFill>
        <p:spPr bwMode="auto">
          <a:xfrm flipH="1">
            <a:off x="4724400" y="5943600"/>
            <a:ext cx="4419600" cy="914400"/>
          </a:xfrm>
          <a:prstGeom prst="rect">
            <a:avLst/>
          </a:prstGeom>
          <a:noFill/>
        </p:spPr>
      </p:pic>
      <p:sp>
        <p:nvSpPr>
          <p:cNvPr id="7" name="Oval 6"/>
          <p:cNvSpPr/>
          <p:nvPr/>
        </p:nvSpPr>
        <p:spPr>
          <a:xfrm>
            <a:off x="2667000" y="304800"/>
            <a:ext cx="4038600" cy="1066800"/>
          </a:xfrm>
          <a:prstGeom prst="ellipse">
            <a:avLst/>
          </a:prstGeom>
          <a:solidFill>
            <a:srgbClr val="FF0000"/>
          </a:solidFill>
          <a:ln>
            <a:solidFill>
              <a:schemeClr val="tx1"/>
            </a:solidFill>
          </a:ln>
          <a:scene3d>
            <a:camera prst="orthographicFront"/>
            <a:lightRig rig="threePt" dir="t"/>
          </a:scene3d>
          <a:sp3d>
            <a:bevelT prst="slope"/>
          </a:sp3d>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4000" dirty="0" err="1" smtClean="0">
                <a:solidFill>
                  <a:schemeClr val="tx1"/>
                </a:solidFill>
              </a:rPr>
              <a:t>মূল্যায়ন</a:t>
            </a:r>
            <a:r>
              <a:rPr lang="en-US" sz="4000" dirty="0" smtClean="0">
                <a:solidFill>
                  <a:schemeClr val="tx1"/>
                </a:solidFill>
              </a:rPr>
              <a:t> </a:t>
            </a:r>
            <a:endParaRPr lang="en-US" sz="4000" dirty="0">
              <a:solidFill>
                <a:schemeClr val="tx1"/>
              </a:solidFill>
            </a:endParaRPr>
          </a:p>
        </p:txBody>
      </p:sp>
      <p:sp>
        <p:nvSpPr>
          <p:cNvPr id="8" name="Rectangle 7"/>
          <p:cNvSpPr/>
          <p:nvPr/>
        </p:nvSpPr>
        <p:spPr>
          <a:xfrm>
            <a:off x="304800" y="1524000"/>
            <a:ext cx="8458200" cy="4495800"/>
          </a:xfrm>
          <a:prstGeom prst="rect">
            <a:avLst/>
          </a:prstGeom>
          <a:solidFill>
            <a:srgbClr val="00B050"/>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6"/>
          </a:lnRef>
          <a:fillRef idx="3">
            <a:schemeClr val="accent6"/>
          </a:fillRef>
          <a:effectRef idx="3">
            <a:schemeClr val="accent6"/>
          </a:effectRef>
          <a:fontRef idx="minor">
            <a:schemeClr val="lt1"/>
          </a:fontRef>
        </p:style>
        <p:txBody>
          <a:bodyPr rtlCol="0" anchor="ctr"/>
          <a:lstStyle/>
          <a:p>
            <a:pPr algn="ctr"/>
            <a:r>
              <a:rPr lang="bn-IN" sz="2400" dirty="0" smtClean="0">
                <a:solidFill>
                  <a:schemeClr val="tx1"/>
                </a:solidFill>
              </a:rPr>
              <a:t>১।নিষ্ক্রয় গ্যাস ব্যবহার করা হয় কোন বৈদ্যুতিক যন্ত্রে?</a:t>
            </a:r>
          </a:p>
          <a:p>
            <a:pPr algn="ctr"/>
            <a:r>
              <a:rPr lang="bn-IN" sz="2400" dirty="0" smtClean="0">
                <a:solidFill>
                  <a:schemeClr val="tx1"/>
                </a:solidFill>
              </a:rPr>
              <a:t> </a:t>
            </a:r>
          </a:p>
          <a:p>
            <a:pPr algn="ctr"/>
            <a:r>
              <a:rPr lang="bn-IN" sz="2400" dirty="0" smtClean="0">
                <a:solidFill>
                  <a:schemeClr val="tx1"/>
                </a:solidFill>
              </a:rPr>
              <a:t>(ক) হিটার  (খ) পাখা   (গ) ইস্ত্রি     (ঘ)  </a:t>
            </a:r>
            <a:r>
              <a:rPr lang="bn-IN" sz="2800" dirty="0" smtClean="0">
                <a:solidFill>
                  <a:schemeClr val="tx1"/>
                </a:solidFill>
              </a:rPr>
              <a:t>বাল্ব </a:t>
            </a:r>
          </a:p>
          <a:p>
            <a:pPr algn="ctr"/>
            <a:r>
              <a:rPr lang="bn-IN" sz="2800" dirty="0" smtClean="0">
                <a:solidFill>
                  <a:schemeClr val="tx1"/>
                </a:solidFill>
              </a:rPr>
              <a:t> </a:t>
            </a:r>
          </a:p>
          <a:p>
            <a:pPr algn="ctr"/>
            <a:r>
              <a:rPr lang="bn-IN" sz="2400" dirty="0" smtClean="0">
                <a:solidFill>
                  <a:schemeClr val="tx1"/>
                </a:solidFill>
              </a:rPr>
              <a:t>২। বৈদ্যুতিক হিটারে কোন তার থাকে? </a:t>
            </a:r>
          </a:p>
          <a:p>
            <a:pPr algn="ctr"/>
            <a:endParaRPr lang="bn-IN" sz="2400" dirty="0" smtClean="0">
              <a:solidFill>
                <a:schemeClr val="tx1"/>
              </a:solidFill>
            </a:endParaRPr>
          </a:p>
          <a:p>
            <a:pPr algn="ctr"/>
            <a:r>
              <a:rPr lang="bn-IN" sz="2400" dirty="0" smtClean="0">
                <a:solidFill>
                  <a:schemeClr val="tx1"/>
                </a:solidFill>
              </a:rPr>
              <a:t>(ক) কপার    (খ</a:t>
            </a:r>
            <a:r>
              <a:rPr lang="bn-IN" sz="2800" dirty="0" smtClean="0">
                <a:solidFill>
                  <a:schemeClr val="tx1"/>
                </a:solidFill>
              </a:rPr>
              <a:t>)  নাইক্রোম   </a:t>
            </a:r>
            <a:r>
              <a:rPr lang="bn-IN" sz="2400" dirty="0" smtClean="0">
                <a:solidFill>
                  <a:schemeClr val="tx1"/>
                </a:solidFill>
              </a:rPr>
              <a:t>(গ) নিকোল  (ঘ) লৌহ </a:t>
            </a:r>
            <a:endParaRPr lang="en-US" sz="2400" dirty="0">
              <a:solidFill>
                <a:schemeClr val="tx1"/>
              </a:solidFill>
            </a:endParaRPr>
          </a:p>
        </p:txBody>
      </p:sp>
      <p:sp>
        <p:nvSpPr>
          <p:cNvPr id="9" name="Oval 8"/>
          <p:cNvSpPr/>
          <p:nvPr/>
        </p:nvSpPr>
        <p:spPr>
          <a:xfrm>
            <a:off x="6019800" y="3048000"/>
            <a:ext cx="533400" cy="533400"/>
          </a:xfrm>
          <a:prstGeom prst="ellipse">
            <a:avLst/>
          </a:prstGeom>
          <a:solidFill>
            <a:schemeClr val="tx1"/>
          </a:solidFill>
          <a:ln>
            <a:noFill/>
          </a:ln>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0" name="Oval 9"/>
          <p:cNvSpPr/>
          <p:nvPr/>
        </p:nvSpPr>
        <p:spPr>
          <a:xfrm>
            <a:off x="2743200" y="4724400"/>
            <a:ext cx="533400" cy="533400"/>
          </a:xfrm>
          <a:prstGeom prst="ellipse">
            <a:avLst/>
          </a:prstGeom>
          <a:solidFill>
            <a:schemeClr val="tx1"/>
          </a:solidFill>
          <a:ln>
            <a:noFill/>
          </a:ln>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 name="TextBox 10"/>
          <p:cNvSpPr txBox="1"/>
          <p:nvPr/>
        </p:nvSpPr>
        <p:spPr>
          <a:xfrm>
            <a:off x="2286000" y="6172200"/>
            <a:ext cx="184731" cy="369332"/>
          </a:xfrm>
          <a:prstGeom prst="rect">
            <a:avLst/>
          </a:prstGeom>
          <a:noFill/>
        </p:spPr>
        <p:txBody>
          <a:bodyPr wrap="none" rtlCol="0">
            <a:spAutoFit/>
          </a:bodyPr>
          <a:lstStyle/>
          <a:p>
            <a:endParaRPr lang="en-US" dirty="0"/>
          </a:p>
        </p:txBody>
      </p:sp>
      <p:sp>
        <p:nvSpPr>
          <p:cNvPr id="12" name="TextBox 11"/>
          <p:cNvSpPr txBox="1"/>
          <p:nvPr/>
        </p:nvSpPr>
        <p:spPr>
          <a:xfrm flipH="1">
            <a:off x="2286000" y="6172200"/>
            <a:ext cx="5486400" cy="369332"/>
          </a:xfrm>
          <a:prstGeom prst="rect">
            <a:avLst/>
          </a:prstGeom>
          <a:noFill/>
        </p:spPr>
        <p:txBody>
          <a:bodyPr wrap="square" rtlCol="0">
            <a:spAutoFit/>
          </a:bodyPr>
          <a:lstStyle/>
          <a:p>
            <a:r>
              <a:rPr lang="en-US" dirty="0" err="1" smtClean="0"/>
              <a:t>মোহাম্মদ</a:t>
            </a:r>
            <a:r>
              <a:rPr lang="en-US" dirty="0" smtClean="0"/>
              <a:t> </a:t>
            </a:r>
            <a:r>
              <a:rPr lang="en-US" dirty="0" err="1" smtClean="0"/>
              <a:t>সাখাওয়াত</a:t>
            </a:r>
            <a:r>
              <a:rPr lang="en-US" dirty="0" smtClean="0"/>
              <a:t> </a:t>
            </a:r>
            <a:r>
              <a:rPr lang="en-US" dirty="0" err="1" smtClean="0"/>
              <a:t>হোসেন</a:t>
            </a:r>
            <a:r>
              <a:rPr lang="bn-IN" smtClean="0"/>
              <a:t>,,01917636486</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down)">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down)">
                                      <p:cBhvr>
                                        <p:cTn id="12" dur="500"/>
                                        <p:tgtEl>
                                          <p:spTgt spid="8">
                                            <p:txEl>
                                              <p:pRg st="1" end="1"/>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wipe(down)">
                                      <p:cBhvr>
                                        <p:cTn id="15" dur="500"/>
                                        <p:tgtEl>
                                          <p:spTgt spid="8">
                                            <p:txEl>
                                              <p:pRg st="2" end="2"/>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8">
                                            <p:txEl>
                                              <p:pRg st="3" end="3"/>
                                            </p:txEl>
                                          </p:spTgt>
                                        </p:tgtEl>
                                        <p:attrNameLst>
                                          <p:attrName>style.visibility</p:attrName>
                                        </p:attrNameLst>
                                      </p:cBhvr>
                                      <p:to>
                                        <p:strVal val="visible"/>
                                      </p:to>
                                    </p:set>
                                    <p:animEffect transition="in" filter="wipe(down)">
                                      <p:cBhvr>
                                        <p:cTn id="18" dur="500"/>
                                        <p:tgtEl>
                                          <p:spTgt spid="8">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2000"/>
                                        <p:tgtEl>
                                          <p:spTgt spid="9"/>
                                        </p:tgtEl>
                                      </p:cBhvr>
                                    </p:animEffect>
                                    <p:anim calcmode="lin" valueType="num">
                                      <p:cBhvr>
                                        <p:cTn id="24" dur="2000" fill="hold"/>
                                        <p:tgtEl>
                                          <p:spTgt spid="9"/>
                                        </p:tgtEl>
                                        <p:attrNameLst>
                                          <p:attrName>style.rotation</p:attrName>
                                        </p:attrNameLst>
                                      </p:cBhvr>
                                      <p:tavLst>
                                        <p:tav tm="0">
                                          <p:val>
                                            <p:fltVal val="720"/>
                                          </p:val>
                                        </p:tav>
                                        <p:tav tm="100000">
                                          <p:val>
                                            <p:fltVal val="0"/>
                                          </p:val>
                                        </p:tav>
                                      </p:tavLst>
                                    </p:anim>
                                    <p:anim calcmode="lin" valueType="num">
                                      <p:cBhvr>
                                        <p:cTn id="25" dur="2000" fill="hold"/>
                                        <p:tgtEl>
                                          <p:spTgt spid="9"/>
                                        </p:tgtEl>
                                        <p:attrNameLst>
                                          <p:attrName>ppt_h</p:attrName>
                                        </p:attrNameLst>
                                      </p:cBhvr>
                                      <p:tavLst>
                                        <p:tav tm="0">
                                          <p:val>
                                            <p:fltVal val="0"/>
                                          </p:val>
                                        </p:tav>
                                        <p:tav tm="100000">
                                          <p:val>
                                            <p:strVal val="#ppt_h"/>
                                          </p:val>
                                        </p:tav>
                                      </p:tavLst>
                                    </p:anim>
                                    <p:anim calcmode="lin" valueType="num">
                                      <p:cBhvr>
                                        <p:cTn id="26" dur="2000" fill="hold"/>
                                        <p:tgtEl>
                                          <p:spTgt spid="9"/>
                                        </p:tgtEl>
                                        <p:attrNameLst>
                                          <p:attrName>ppt_w</p:attrName>
                                        </p:attrNameLst>
                                      </p:cBhvr>
                                      <p:tavLst>
                                        <p:tav tm="0">
                                          <p:val>
                                            <p:fltVal val="0"/>
                                          </p:val>
                                        </p:tav>
                                        <p:tav tm="100000">
                                          <p:val>
                                            <p:strVal val="#ppt_w"/>
                                          </p:val>
                                        </p:tav>
                                      </p:tavLst>
                                    </p:anim>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8">
                                            <p:txEl>
                                              <p:pRg st="4" end="4"/>
                                            </p:txEl>
                                          </p:spTgt>
                                        </p:tgtEl>
                                        <p:attrNameLst>
                                          <p:attrName>style.visibility</p:attrName>
                                        </p:attrNameLst>
                                      </p:cBhvr>
                                      <p:to>
                                        <p:strVal val="visible"/>
                                      </p:to>
                                    </p:set>
                                    <p:animEffect transition="in" filter="wipe(down)">
                                      <p:cBhvr>
                                        <p:cTn id="31" dur="500"/>
                                        <p:tgtEl>
                                          <p:spTgt spid="8">
                                            <p:txEl>
                                              <p:pRg st="4" end="4"/>
                                            </p:txEl>
                                          </p:spTgt>
                                        </p:tgtEl>
                                      </p:cBhvr>
                                    </p:animEffect>
                                  </p:childTnLst>
                                </p:cTn>
                              </p:par>
                              <p:par>
                                <p:cTn id="32" presetID="22" presetClass="entr" presetSubtype="4" fill="hold" nodeType="withEffect">
                                  <p:stCondLst>
                                    <p:cond delay="0"/>
                                  </p:stCondLst>
                                  <p:childTnLst>
                                    <p:set>
                                      <p:cBhvr>
                                        <p:cTn id="33" dur="1" fill="hold">
                                          <p:stCondLst>
                                            <p:cond delay="0"/>
                                          </p:stCondLst>
                                        </p:cTn>
                                        <p:tgtEl>
                                          <p:spTgt spid="8">
                                            <p:txEl>
                                              <p:pRg st="6" end="6"/>
                                            </p:txEl>
                                          </p:spTgt>
                                        </p:tgtEl>
                                        <p:attrNameLst>
                                          <p:attrName>style.visibility</p:attrName>
                                        </p:attrNameLst>
                                      </p:cBhvr>
                                      <p:to>
                                        <p:strVal val="visible"/>
                                      </p:to>
                                    </p:set>
                                    <p:animEffect transition="in" filter="wipe(down)">
                                      <p:cBhvr>
                                        <p:cTn id="34" dur="500"/>
                                        <p:tgtEl>
                                          <p:spTgt spid="8">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5"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2000"/>
                                        <p:tgtEl>
                                          <p:spTgt spid="10"/>
                                        </p:tgtEl>
                                      </p:cBhvr>
                                    </p:animEffect>
                                    <p:anim calcmode="lin" valueType="num">
                                      <p:cBhvr>
                                        <p:cTn id="40" dur="2000" fill="hold"/>
                                        <p:tgtEl>
                                          <p:spTgt spid="10"/>
                                        </p:tgtEl>
                                        <p:attrNameLst>
                                          <p:attrName>style.rotation</p:attrName>
                                        </p:attrNameLst>
                                      </p:cBhvr>
                                      <p:tavLst>
                                        <p:tav tm="0">
                                          <p:val>
                                            <p:fltVal val="720"/>
                                          </p:val>
                                        </p:tav>
                                        <p:tav tm="100000">
                                          <p:val>
                                            <p:fltVal val="0"/>
                                          </p:val>
                                        </p:tav>
                                      </p:tavLst>
                                    </p:anim>
                                    <p:anim calcmode="lin" valueType="num">
                                      <p:cBhvr>
                                        <p:cTn id="41" dur="2000" fill="hold"/>
                                        <p:tgtEl>
                                          <p:spTgt spid="10"/>
                                        </p:tgtEl>
                                        <p:attrNameLst>
                                          <p:attrName>ppt_h</p:attrName>
                                        </p:attrNameLst>
                                      </p:cBhvr>
                                      <p:tavLst>
                                        <p:tav tm="0">
                                          <p:val>
                                            <p:fltVal val="0"/>
                                          </p:val>
                                        </p:tav>
                                        <p:tav tm="100000">
                                          <p:val>
                                            <p:strVal val="#ppt_h"/>
                                          </p:val>
                                        </p:tav>
                                      </p:tavLst>
                                    </p:anim>
                                    <p:anim calcmode="lin" valueType="num">
                                      <p:cBhvr>
                                        <p:cTn id="42" dur="2000" fill="hold"/>
                                        <p:tgtEl>
                                          <p:spTgt spid="10"/>
                                        </p:tgtEl>
                                        <p:attrNameLst>
                                          <p:attrName>ppt_w</p:attrName>
                                        </p:attrNameLst>
                                      </p:cBhvr>
                                      <p:tavLst>
                                        <p:tav tm="0">
                                          <p:val>
                                            <p:fltVal val="0"/>
                                          </p:val>
                                        </p:tav>
                                        <p:tav tm="100000">
                                          <p:val>
                                            <p:strVal val="#ppt_w"/>
                                          </p:val>
                                        </p:tav>
                                      </p:tavLst>
                                    </p:anim>
                                  </p:childTnLst>
                                </p:cTn>
                              </p:par>
                            </p:childTnLst>
                          </p:cTn>
                        </p:par>
                      </p:childTnLst>
                    </p:cTn>
                  </p:par>
                  <p:par>
                    <p:cTn id="43" fill="hold">
                      <p:stCondLst>
                        <p:cond delay="indefinite"/>
                      </p:stCondLst>
                      <p:childTnLst>
                        <p:par>
                          <p:cTn id="44" fill="hold">
                            <p:stCondLst>
                              <p:cond delay="0"/>
                            </p:stCondLst>
                            <p:childTnLst>
                              <p:par>
                                <p:cTn id="45" presetID="35" presetClass="entr" presetSubtype="0" fill="hold" grpId="1"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2000"/>
                                        <p:tgtEl>
                                          <p:spTgt spid="10"/>
                                        </p:tgtEl>
                                      </p:cBhvr>
                                    </p:animEffect>
                                    <p:anim calcmode="lin" valueType="num">
                                      <p:cBhvr>
                                        <p:cTn id="48" dur="2000" fill="hold"/>
                                        <p:tgtEl>
                                          <p:spTgt spid="10"/>
                                        </p:tgtEl>
                                        <p:attrNameLst>
                                          <p:attrName>style.rotation</p:attrName>
                                        </p:attrNameLst>
                                      </p:cBhvr>
                                      <p:tavLst>
                                        <p:tav tm="0">
                                          <p:val>
                                            <p:fltVal val="720"/>
                                          </p:val>
                                        </p:tav>
                                        <p:tav tm="100000">
                                          <p:val>
                                            <p:fltVal val="0"/>
                                          </p:val>
                                        </p:tav>
                                      </p:tavLst>
                                    </p:anim>
                                    <p:anim calcmode="lin" valueType="num">
                                      <p:cBhvr>
                                        <p:cTn id="49" dur="2000" fill="hold"/>
                                        <p:tgtEl>
                                          <p:spTgt spid="10"/>
                                        </p:tgtEl>
                                        <p:attrNameLst>
                                          <p:attrName>ppt_h</p:attrName>
                                        </p:attrNameLst>
                                      </p:cBhvr>
                                      <p:tavLst>
                                        <p:tav tm="0">
                                          <p:val>
                                            <p:fltVal val="0"/>
                                          </p:val>
                                        </p:tav>
                                        <p:tav tm="100000">
                                          <p:val>
                                            <p:strVal val="#ppt_h"/>
                                          </p:val>
                                        </p:tav>
                                      </p:tavLst>
                                    </p:anim>
                                    <p:anim calcmode="lin" valueType="num">
                                      <p:cBhvr>
                                        <p:cTn id="50" dur="2000" fill="hold"/>
                                        <p:tgtEl>
                                          <p:spTgt spid="10"/>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0" grpId="1"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a:solidFill>
            <a:schemeClr val="accent2"/>
          </a:solidFill>
          <a:ln>
            <a:solidFill>
              <a:schemeClr val="tx1"/>
            </a:solidFill>
          </a:ln>
          <a:scene3d>
            <a:camera prst="orthographicFront"/>
            <a:lightRig rig="threePt" dir="t"/>
          </a:scene3d>
          <a:sp3d>
            <a:bevelT w="152400" h="50800" prst="softRound"/>
          </a:sp3d>
        </p:spPr>
        <p:txBody>
          <a:bodyPr/>
          <a:lstStyle/>
          <a:p>
            <a:endParaRPr lang="en-US" dirty="0"/>
          </a:p>
        </p:txBody>
      </p:sp>
      <p:sp>
        <p:nvSpPr>
          <p:cNvPr id="4" name="Rectangle 3"/>
          <p:cNvSpPr/>
          <p:nvPr/>
        </p:nvSpPr>
        <p:spPr>
          <a:xfrm>
            <a:off x="0" y="1447800"/>
            <a:ext cx="9144000" cy="54102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pic>
        <p:nvPicPr>
          <p:cNvPr id="1026" name="Picture 2" descr="C:\Users\sagor khan\Downloads\a130.jpg"/>
          <p:cNvPicPr>
            <a:picLocks noChangeAspect="1" noChangeArrowheads="1"/>
          </p:cNvPicPr>
          <p:nvPr/>
        </p:nvPicPr>
        <p:blipFill>
          <a:blip r:embed="rId2"/>
          <a:srcRect/>
          <a:stretch>
            <a:fillRect/>
          </a:stretch>
        </p:blipFill>
        <p:spPr bwMode="auto">
          <a:xfrm>
            <a:off x="0" y="5943600"/>
            <a:ext cx="5486400" cy="914400"/>
          </a:xfrm>
          <a:prstGeom prst="rect">
            <a:avLst/>
          </a:prstGeom>
          <a:noFill/>
        </p:spPr>
      </p:pic>
      <p:pic>
        <p:nvPicPr>
          <p:cNvPr id="1027" name="Picture 3" descr="C:\Users\sagor khan\Downloads\a130.jpg"/>
          <p:cNvPicPr>
            <a:picLocks noChangeAspect="1" noChangeArrowheads="1"/>
          </p:cNvPicPr>
          <p:nvPr/>
        </p:nvPicPr>
        <p:blipFill>
          <a:blip r:embed="rId2"/>
          <a:srcRect/>
          <a:stretch>
            <a:fillRect/>
          </a:stretch>
        </p:blipFill>
        <p:spPr bwMode="auto">
          <a:xfrm rot="10800000" flipV="1">
            <a:off x="5410197" y="5943600"/>
            <a:ext cx="3733799" cy="914400"/>
          </a:xfrm>
          <a:prstGeom prst="rect">
            <a:avLst/>
          </a:prstGeom>
          <a:noFill/>
        </p:spPr>
      </p:pic>
      <p:sp>
        <p:nvSpPr>
          <p:cNvPr id="7" name="Rectangle 6"/>
          <p:cNvSpPr/>
          <p:nvPr/>
        </p:nvSpPr>
        <p:spPr>
          <a:xfrm>
            <a:off x="152400" y="1600200"/>
            <a:ext cx="8763000" cy="4267200"/>
          </a:xfrm>
          <a:prstGeom prst="rect">
            <a:avLst/>
          </a:prstGeom>
          <a:solidFill>
            <a:srgbClr val="7030A0"/>
          </a:solidFill>
          <a:ln>
            <a:solidFill>
              <a:schemeClr val="tx1"/>
            </a:solidFill>
          </a:ln>
          <a:scene3d>
            <a:camera prst="orthographicFront"/>
            <a:lightRig rig="threePt" dir="t"/>
          </a:scene3d>
          <a:sp3d>
            <a:bevelT prst="slope"/>
          </a:sp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8" name="Oval 7"/>
          <p:cNvSpPr/>
          <p:nvPr/>
        </p:nvSpPr>
        <p:spPr>
          <a:xfrm>
            <a:off x="3124200" y="1905000"/>
            <a:ext cx="3581400" cy="28956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9" name="Content Placeholder 4" descr="428.jpg"/>
          <p:cNvPicPr>
            <a:picLocks noChangeAspect="1"/>
          </p:cNvPicPr>
          <p:nvPr/>
        </p:nvPicPr>
        <p:blipFill>
          <a:blip r:embed="rId3"/>
          <a:stretch>
            <a:fillRect/>
          </a:stretch>
        </p:blipFill>
        <p:spPr>
          <a:xfrm>
            <a:off x="2895600" y="1752600"/>
            <a:ext cx="4038600" cy="3352800"/>
          </a:xfrm>
          <a:prstGeom prst="rect">
            <a:avLst/>
          </a:prstGeom>
          <a:ln>
            <a:solidFill>
              <a:srgbClr val="FF0000"/>
            </a:solidFill>
          </a:ln>
          <a:effectLst>
            <a:softEdge rad="112500"/>
          </a:effectLst>
        </p:spPr>
      </p:pic>
      <p:sp>
        <p:nvSpPr>
          <p:cNvPr id="16" name="Oval 15"/>
          <p:cNvSpPr/>
          <p:nvPr/>
        </p:nvSpPr>
        <p:spPr>
          <a:xfrm>
            <a:off x="2209800" y="228600"/>
            <a:ext cx="4572000" cy="1219200"/>
          </a:xfrm>
          <a:prstGeom prst="ellipse">
            <a:avLst/>
          </a:prstGeom>
          <a:ln>
            <a:solidFill>
              <a:srgbClr val="FF0000"/>
            </a:solidFill>
          </a:ln>
          <a:scene3d>
            <a:camera prst="orthographicFront"/>
            <a:lightRig rig="threePt" dir="t"/>
          </a:scene3d>
          <a:sp3d>
            <a:bevelT w="114300" prst="hardEdge"/>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3600" dirty="0" err="1" smtClean="0">
                <a:solidFill>
                  <a:schemeClr val="bg1"/>
                </a:solidFill>
              </a:rPr>
              <a:t>বাড়ির</a:t>
            </a:r>
            <a:r>
              <a:rPr lang="en-US" sz="3600" dirty="0" smtClean="0">
                <a:solidFill>
                  <a:schemeClr val="bg1"/>
                </a:solidFill>
              </a:rPr>
              <a:t> </a:t>
            </a:r>
            <a:r>
              <a:rPr lang="en-US" sz="3600" dirty="0" err="1" smtClean="0">
                <a:solidFill>
                  <a:schemeClr val="bg1"/>
                </a:solidFill>
              </a:rPr>
              <a:t>কাজ</a:t>
            </a:r>
            <a:r>
              <a:rPr lang="en-US" sz="3600" dirty="0" smtClean="0">
                <a:solidFill>
                  <a:schemeClr val="bg1"/>
                </a:solidFill>
              </a:rPr>
              <a:t> </a:t>
            </a:r>
            <a:endParaRPr lang="en-US" sz="3600" dirty="0">
              <a:solidFill>
                <a:schemeClr val="bg1"/>
              </a:solidFill>
            </a:endParaRPr>
          </a:p>
        </p:txBody>
      </p:sp>
      <p:sp>
        <p:nvSpPr>
          <p:cNvPr id="17" name="Rectangle 16"/>
          <p:cNvSpPr/>
          <p:nvPr/>
        </p:nvSpPr>
        <p:spPr>
          <a:xfrm rot="20317843">
            <a:off x="583481" y="3846009"/>
            <a:ext cx="2590800" cy="1600200"/>
          </a:xfrm>
          <a:prstGeom prst="rect">
            <a:avLst/>
          </a:prstGeom>
          <a:solidFill>
            <a:srgbClr val="00B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3">
            <a:schemeClr val="lt1"/>
          </a:lnRef>
          <a:fillRef idx="1">
            <a:schemeClr val="accent3"/>
          </a:fillRef>
          <a:effectRef idx="1">
            <a:schemeClr val="accent3"/>
          </a:effectRef>
          <a:fontRef idx="minor">
            <a:schemeClr val="lt1"/>
          </a:fontRef>
        </p:style>
        <p:txBody>
          <a:bodyPr rtlCol="0" anchor="ctr"/>
          <a:lstStyle/>
          <a:p>
            <a:pPr algn="ctr"/>
            <a:r>
              <a:rPr lang="en-US" sz="2800" dirty="0" err="1" smtClean="0">
                <a:solidFill>
                  <a:schemeClr val="tx1"/>
                </a:solidFill>
              </a:rPr>
              <a:t>নাইক্রোম</a:t>
            </a:r>
            <a:r>
              <a:rPr lang="en-US" sz="2800" dirty="0" smtClean="0">
                <a:solidFill>
                  <a:schemeClr val="tx1"/>
                </a:solidFill>
              </a:rPr>
              <a:t> </a:t>
            </a:r>
            <a:r>
              <a:rPr lang="en-US" sz="2800" dirty="0" err="1" smtClean="0">
                <a:solidFill>
                  <a:schemeClr val="tx1"/>
                </a:solidFill>
              </a:rPr>
              <a:t>তারের</a:t>
            </a:r>
            <a:r>
              <a:rPr lang="en-US" sz="2800" dirty="0" smtClean="0">
                <a:solidFill>
                  <a:schemeClr val="tx1"/>
                </a:solidFill>
              </a:rPr>
              <a:t> </a:t>
            </a:r>
            <a:r>
              <a:rPr lang="en-US" sz="2800" dirty="0" err="1" smtClean="0">
                <a:solidFill>
                  <a:schemeClr val="tx1"/>
                </a:solidFill>
              </a:rPr>
              <a:t>কুন্ডলী</a:t>
            </a:r>
            <a:r>
              <a:rPr lang="en-US" sz="2800" dirty="0" smtClean="0">
                <a:solidFill>
                  <a:schemeClr val="tx1"/>
                </a:solidFill>
              </a:rPr>
              <a:t> </a:t>
            </a:r>
            <a:r>
              <a:rPr lang="en-US" sz="2800" dirty="0" err="1" smtClean="0">
                <a:solidFill>
                  <a:schemeClr val="tx1"/>
                </a:solidFill>
              </a:rPr>
              <a:t>থাকে</a:t>
            </a:r>
            <a:r>
              <a:rPr lang="en-US" sz="2800" dirty="0" smtClean="0">
                <a:solidFill>
                  <a:schemeClr val="tx1"/>
                </a:solidFill>
              </a:rPr>
              <a:t> </a:t>
            </a:r>
            <a:r>
              <a:rPr lang="en-US" sz="2800" dirty="0" err="1" smtClean="0">
                <a:solidFill>
                  <a:schemeClr val="tx1"/>
                </a:solidFill>
              </a:rPr>
              <a:t>কীসে</a:t>
            </a:r>
            <a:r>
              <a:rPr lang="en-US" sz="2800" dirty="0" smtClean="0">
                <a:solidFill>
                  <a:schemeClr val="tx1"/>
                </a:solidFill>
              </a:rPr>
              <a:t>? </a:t>
            </a:r>
            <a:endParaRPr lang="en-US" sz="2800" dirty="0">
              <a:solidFill>
                <a:schemeClr val="tx1"/>
              </a:solidFill>
            </a:endParaRPr>
          </a:p>
        </p:txBody>
      </p:sp>
      <p:sp>
        <p:nvSpPr>
          <p:cNvPr id="11" name="TextBox 10"/>
          <p:cNvSpPr txBox="1"/>
          <p:nvPr/>
        </p:nvSpPr>
        <p:spPr>
          <a:xfrm>
            <a:off x="2895600" y="6096000"/>
            <a:ext cx="5029200" cy="369332"/>
          </a:xfrm>
          <a:prstGeom prst="rect">
            <a:avLst/>
          </a:prstGeom>
          <a:noFill/>
        </p:spPr>
        <p:txBody>
          <a:bodyPr wrap="square" rtlCol="0">
            <a:spAutoFit/>
          </a:bodyPr>
          <a:lstStyle/>
          <a:p>
            <a:r>
              <a:rPr lang="en-US" dirty="0" err="1" smtClean="0"/>
              <a:t>মোহাম্মদ</a:t>
            </a:r>
            <a:r>
              <a:rPr lang="en-US" dirty="0" smtClean="0"/>
              <a:t> </a:t>
            </a:r>
            <a:r>
              <a:rPr lang="en-US" dirty="0" err="1" smtClean="0"/>
              <a:t>সাখাওয়াত</a:t>
            </a:r>
            <a:r>
              <a:rPr lang="en-US" dirty="0" smtClean="0"/>
              <a:t> </a:t>
            </a:r>
            <a:r>
              <a:rPr lang="en-US" dirty="0" err="1" smtClean="0"/>
              <a:t>হোসেন</a:t>
            </a:r>
            <a:r>
              <a:rPr lang="bn-IN" smtClean="0"/>
              <a:t>,,01917636486</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amond(in)">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down)">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down)">
                                      <p:cBhvr>
                                        <p:cTn id="1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endParaRPr lang="en-US" dirty="0"/>
          </a:p>
        </p:txBody>
      </p:sp>
      <p:sp>
        <p:nvSpPr>
          <p:cNvPr id="4" name="Rounded Rectangle 3"/>
          <p:cNvSpPr/>
          <p:nvPr/>
        </p:nvSpPr>
        <p:spPr>
          <a:xfrm>
            <a:off x="1600200" y="381000"/>
            <a:ext cx="6400800" cy="914400"/>
          </a:xfrm>
          <a:prstGeom prst="roundRect">
            <a:avLst/>
          </a:prstGeom>
          <a:solidFill>
            <a:srgbClr val="00B050"/>
          </a:solidFill>
          <a:ln>
            <a:solidFill>
              <a:schemeClr val="tx1"/>
            </a:solidFill>
          </a:ln>
          <a:scene3d>
            <a:camera prst="orthographicFront"/>
            <a:lightRig rig="threePt" dir="t"/>
          </a:scene3d>
          <a:sp3d>
            <a:bevelT prst="slope"/>
          </a:sp3d>
        </p:spPr>
        <p:style>
          <a:lnRef idx="3">
            <a:schemeClr val="lt1"/>
          </a:lnRef>
          <a:fillRef idx="1">
            <a:schemeClr val="accent6"/>
          </a:fillRef>
          <a:effectRef idx="1">
            <a:schemeClr val="accent6"/>
          </a:effectRef>
          <a:fontRef idx="minor">
            <a:schemeClr val="lt1"/>
          </a:fontRef>
        </p:style>
        <p:txBody>
          <a:bodyPr vert="wordArtVert" rtlCol="0" anchor="ctr"/>
          <a:lstStyle/>
          <a:p>
            <a:pPr algn="ctr"/>
            <a:r>
              <a:rPr lang="bn-IN" sz="4000" dirty="0" smtClean="0">
                <a:solidFill>
                  <a:schemeClr val="tx1"/>
                </a:solidFill>
              </a:rPr>
              <a:t>সবাইকে</a:t>
            </a:r>
            <a:endParaRPr lang="en-US" sz="4000" dirty="0">
              <a:solidFill>
                <a:schemeClr val="tx1"/>
              </a:solidFill>
            </a:endParaRPr>
          </a:p>
        </p:txBody>
      </p:sp>
      <p:pic>
        <p:nvPicPr>
          <p:cNvPr id="1027" name="Picture 3" descr="C:\Users\sagor khan\Downloads\a130.jpg"/>
          <p:cNvPicPr>
            <a:picLocks noChangeAspect="1" noChangeArrowheads="1"/>
          </p:cNvPicPr>
          <p:nvPr/>
        </p:nvPicPr>
        <p:blipFill>
          <a:blip r:embed="rId2"/>
          <a:srcRect/>
          <a:stretch>
            <a:fillRect/>
          </a:stretch>
        </p:blipFill>
        <p:spPr bwMode="auto">
          <a:xfrm>
            <a:off x="228600" y="3429000"/>
            <a:ext cx="3886200" cy="3429000"/>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pic>
        <p:nvPicPr>
          <p:cNvPr id="1028" name="Picture 4" descr="C:\Users\sagor khan\Downloads\a130.jpg"/>
          <p:cNvPicPr>
            <a:picLocks noChangeAspect="1" noChangeArrowheads="1"/>
          </p:cNvPicPr>
          <p:nvPr/>
        </p:nvPicPr>
        <p:blipFill>
          <a:blip r:embed="rId2"/>
          <a:srcRect/>
          <a:stretch>
            <a:fillRect/>
          </a:stretch>
        </p:blipFill>
        <p:spPr bwMode="auto">
          <a:xfrm rot="16200000" flipH="1">
            <a:off x="5606183" y="1245372"/>
            <a:ext cx="2909062" cy="3499424"/>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
        <p:nvSpPr>
          <p:cNvPr id="8" name="Rectangle 7"/>
          <p:cNvSpPr/>
          <p:nvPr/>
        </p:nvSpPr>
        <p:spPr>
          <a:xfrm>
            <a:off x="2133600" y="2362200"/>
            <a:ext cx="4648200" cy="3352800"/>
          </a:xfrm>
          <a:prstGeom prst="rect">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9" name="Oval 8"/>
          <p:cNvSpPr/>
          <p:nvPr/>
        </p:nvSpPr>
        <p:spPr>
          <a:xfrm>
            <a:off x="2514600" y="2438400"/>
            <a:ext cx="3962400" cy="32766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9" name="Picture 5" descr="C:\Users\sagor khan\Downloads\a127.jpg"/>
          <p:cNvPicPr>
            <a:picLocks noChangeAspect="1" noChangeArrowheads="1"/>
          </p:cNvPicPr>
          <p:nvPr/>
        </p:nvPicPr>
        <p:blipFill>
          <a:blip r:embed="rId3"/>
          <a:srcRect/>
          <a:stretch>
            <a:fillRect/>
          </a:stretch>
        </p:blipFill>
        <p:spPr bwMode="auto">
          <a:xfrm>
            <a:off x="2514600" y="2438400"/>
            <a:ext cx="3962400" cy="3352800"/>
          </a:xfrm>
          <a:prstGeom prst="ellipse">
            <a:avLst/>
          </a:prstGeom>
          <a:ln w="63500" cap="rnd">
            <a:solidFill>
              <a:srgbClr val="FF000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
        <p:nvSpPr>
          <p:cNvPr id="10" name="TextBox 9"/>
          <p:cNvSpPr txBox="1"/>
          <p:nvPr/>
        </p:nvSpPr>
        <p:spPr>
          <a:xfrm>
            <a:off x="3886200" y="3581400"/>
            <a:ext cx="1905000" cy="707886"/>
          </a:xfrm>
          <a:prstGeom prst="rect">
            <a:avLst/>
          </a:prstGeom>
          <a:noFill/>
        </p:spPr>
        <p:txBody>
          <a:bodyPr wrap="square" rtlCol="0">
            <a:spAutoFit/>
          </a:bodyPr>
          <a:lstStyle/>
          <a:p>
            <a:r>
              <a:rPr lang="bn-IN" sz="4000" dirty="0" smtClean="0">
                <a:solidFill>
                  <a:srgbClr val="FF0000"/>
                </a:solidFill>
              </a:rPr>
              <a:t>ধন্যবাদ </a:t>
            </a:r>
            <a:endParaRPr lang="en-US" sz="4000" dirty="0">
              <a:solidFill>
                <a:srgbClr val="FF0000"/>
              </a:solidFill>
            </a:endParaRPr>
          </a:p>
        </p:txBody>
      </p:sp>
      <p:sp>
        <p:nvSpPr>
          <p:cNvPr id="11" name="TextBox 10"/>
          <p:cNvSpPr txBox="1"/>
          <p:nvPr/>
        </p:nvSpPr>
        <p:spPr>
          <a:xfrm>
            <a:off x="4495800" y="6324600"/>
            <a:ext cx="4495800" cy="369332"/>
          </a:xfrm>
          <a:prstGeom prst="rect">
            <a:avLst/>
          </a:prstGeom>
          <a:noFill/>
        </p:spPr>
        <p:txBody>
          <a:bodyPr wrap="square" rtlCol="0">
            <a:spAutoFit/>
          </a:bodyPr>
          <a:lstStyle/>
          <a:p>
            <a:r>
              <a:rPr lang="en-US" dirty="0" err="1" smtClean="0"/>
              <a:t>মোহাম্মদ</a:t>
            </a:r>
            <a:r>
              <a:rPr lang="en-US" dirty="0" smtClean="0"/>
              <a:t> </a:t>
            </a:r>
            <a:r>
              <a:rPr lang="en-US" dirty="0" err="1" smtClean="0"/>
              <a:t>সাখাওয়াত</a:t>
            </a:r>
            <a:r>
              <a:rPr lang="en-US" dirty="0" smtClean="0"/>
              <a:t> </a:t>
            </a:r>
            <a:r>
              <a:rPr lang="en-US" dirty="0" err="1" smtClean="0"/>
              <a:t>হোসেন</a:t>
            </a:r>
            <a:r>
              <a:rPr lang="bn-IN" dirty="0" smtClean="0"/>
              <a:t>,,01917636486</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1029"/>
                                        </p:tgtEl>
                                        <p:attrNameLst>
                                          <p:attrName>style.visibility</p:attrName>
                                        </p:attrNameLst>
                                      </p:cBhvr>
                                      <p:to>
                                        <p:strVal val="visible"/>
                                      </p:to>
                                    </p:set>
                                    <p:anim calcmode="lin" valueType="num">
                                      <p:cBhvr>
                                        <p:cTn id="12" dur="500" fill="hold"/>
                                        <p:tgtEl>
                                          <p:spTgt spid="1029"/>
                                        </p:tgtEl>
                                        <p:attrNameLst>
                                          <p:attrName>ppt_w</p:attrName>
                                        </p:attrNameLst>
                                      </p:cBhvr>
                                      <p:tavLst>
                                        <p:tav tm="0">
                                          <p:val>
                                            <p:fltVal val="0"/>
                                          </p:val>
                                        </p:tav>
                                        <p:tav tm="100000">
                                          <p:val>
                                            <p:strVal val="#ppt_w"/>
                                          </p:val>
                                        </p:tav>
                                      </p:tavLst>
                                    </p:anim>
                                    <p:anim calcmode="lin" valueType="num">
                                      <p:cBhvr>
                                        <p:cTn id="13" dur="500" fill="hold"/>
                                        <p:tgtEl>
                                          <p:spTgt spid="1029"/>
                                        </p:tgtEl>
                                        <p:attrNameLst>
                                          <p:attrName>ppt_h</p:attrName>
                                        </p:attrNameLst>
                                      </p:cBhvr>
                                      <p:tavLst>
                                        <p:tav tm="0">
                                          <p:val>
                                            <p:fltVal val="0"/>
                                          </p:val>
                                        </p:tav>
                                        <p:tav tm="100000">
                                          <p:val>
                                            <p:strVal val="#ppt_h"/>
                                          </p:val>
                                        </p:tav>
                                      </p:tavLst>
                                    </p:anim>
                                    <p:animEffect transition="in" filter="fade">
                                      <p:cBhvr>
                                        <p:cTn id="14" dur="500"/>
                                        <p:tgtEl>
                                          <p:spTgt spid="1029"/>
                                        </p:tgtEl>
                                      </p:cBhvr>
                                    </p:animEffect>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nodeType="clickEffect">
                                  <p:stCondLst>
                                    <p:cond delay="0"/>
                                  </p:stCondLst>
                                  <p:iterate type="lt">
                                    <p:tmPct val="10000"/>
                                  </p:iterate>
                                  <p:childTnLst>
                                    <p:set>
                                      <p:cBhvr>
                                        <p:cTn id="18" dur="1" fill="hold">
                                          <p:stCondLst>
                                            <p:cond delay="0"/>
                                          </p:stCondLst>
                                        </p:cTn>
                                        <p:tgtEl>
                                          <p:spTgt spid="10">
                                            <p:txEl>
                                              <p:pRg st="0" end="0"/>
                                            </p:txEl>
                                          </p:spTgt>
                                        </p:tgtEl>
                                        <p:attrNameLst>
                                          <p:attrName>style.visibility</p:attrName>
                                        </p:attrNameLst>
                                      </p:cBhvr>
                                      <p:to>
                                        <p:strVal val="visible"/>
                                      </p:to>
                                    </p:set>
                                    <p:animEffect transition="in" filter="fade">
                                      <p:cBhvr>
                                        <p:cTn id="19" dur="2000"/>
                                        <p:tgtEl>
                                          <p:spTgt spid="10">
                                            <p:txEl>
                                              <p:pRg st="0" end="0"/>
                                            </p:txEl>
                                          </p:spTgt>
                                        </p:tgtEl>
                                      </p:cBhvr>
                                    </p:animEffect>
                                    <p:anim calcmode="lin" valueType="num">
                                      <p:cBhvr>
                                        <p:cTn id="20" dur="2000" fill="hold"/>
                                        <p:tgtEl>
                                          <p:spTgt spid="10">
                                            <p:txEl>
                                              <p:pRg st="0" end="0"/>
                                            </p:txEl>
                                          </p:spTgt>
                                        </p:tgtEl>
                                        <p:attrNameLst>
                                          <p:attrName>ppt_w</p:attrName>
                                        </p:attrNameLst>
                                      </p:cBhvr>
                                      <p:tavLst>
                                        <p:tav tm="0" fmla="#ppt_w*sin(2.5*pi*$)">
                                          <p:val>
                                            <p:fltVal val="0"/>
                                          </p:val>
                                        </p:tav>
                                        <p:tav tm="100000">
                                          <p:val>
                                            <p:fltVal val="1"/>
                                          </p:val>
                                        </p:tav>
                                      </p:tavLst>
                                    </p:anim>
                                    <p:anim calcmode="lin" valueType="num">
                                      <p:cBhvr>
                                        <p:cTn id="21" dur="2000" fill="hold"/>
                                        <p:tgtEl>
                                          <p:spTgt spid="10">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a:ln>
            <a:solidFill>
              <a:schemeClr val="tx1"/>
            </a:solidFill>
          </a:ln>
          <a:effectLst/>
          <a:scene3d>
            <a:camera prst="orthographicFront">
              <a:rot lat="0" lon="0" rev="0"/>
            </a:camera>
            <a:lightRig rig="contrasting" dir="t">
              <a:rot lat="0" lon="0" rev="7800000"/>
            </a:lightRig>
          </a:scene3d>
          <a:sp3d>
            <a:bevelT w="139700" h="139700"/>
          </a:sp3d>
        </p:spPr>
        <p:txBody>
          <a:bodyPr/>
          <a:lstStyle/>
          <a:p>
            <a:endParaRPr lang="en-US" dirty="0"/>
          </a:p>
        </p:txBody>
      </p:sp>
      <p:sp>
        <p:nvSpPr>
          <p:cNvPr id="10" name="Oval 9"/>
          <p:cNvSpPr/>
          <p:nvPr/>
        </p:nvSpPr>
        <p:spPr>
          <a:xfrm>
            <a:off x="2743200" y="304800"/>
            <a:ext cx="3581400" cy="1143000"/>
          </a:xfrm>
          <a:prstGeom prst="ellipse">
            <a:avLst/>
          </a:prstGeom>
          <a:solidFill>
            <a:srgbClr val="FF0000"/>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vert="wordArtVert" rtlCol="0" anchor="ctr"/>
          <a:lstStyle/>
          <a:p>
            <a:pPr algn="ctr"/>
            <a:r>
              <a:rPr lang="bn-IN" sz="3600" dirty="0" smtClean="0"/>
              <a:t>পাঠ </a:t>
            </a:r>
            <a:r>
              <a:rPr lang="bn-IN" sz="2800" dirty="0" smtClean="0"/>
              <a:t>পরিচিতি </a:t>
            </a:r>
            <a:endParaRPr lang="en-US" sz="2800" dirty="0"/>
          </a:p>
        </p:txBody>
      </p:sp>
      <p:sp>
        <p:nvSpPr>
          <p:cNvPr id="13" name="Rectangle 12"/>
          <p:cNvSpPr/>
          <p:nvPr/>
        </p:nvSpPr>
        <p:spPr>
          <a:xfrm>
            <a:off x="381000" y="1676400"/>
            <a:ext cx="8382000" cy="4572000"/>
          </a:xfrm>
          <a:prstGeom prst="rect">
            <a:avLst/>
          </a:prstGeom>
          <a:solidFill>
            <a:srgbClr val="FFFF00"/>
          </a:solidFill>
          <a:ln>
            <a:solidFill>
              <a:srgbClr val="FF0000"/>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C:\Users\sagor khan\Downloads\a231.jpg"/>
          <p:cNvPicPr>
            <a:picLocks noChangeAspect="1" noChangeArrowheads="1"/>
          </p:cNvPicPr>
          <p:nvPr/>
        </p:nvPicPr>
        <p:blipFill>
          <a:blip r:embed="rId2"/>
          <a:srcRect/>
          <a:stretch>
            <a:fillRect/>
          </a:stretch>
        </p:blipFill>
        <p:spPr bwMode="auto">
          <a:xfrm>
            <a:off x="609600" y="2057400"/>
            <a:ext cx="7391400" cy="3810000"/>
          </a:xfrm>
          <a:prstGeom prst="rect">
            <a:avLst/>
          </a:prstGeom>
          <a:noFill/>
          <a:ln>
            <a:solidFill>
              <a:schemeClr val="tx1"/>
            </a:solidFill>
          </a:ln>
        </p:spPr>
      </p:pic>
      <p:sp>
        <p:nvSpPr>
          <p:cNvPr id="14" name="Oval 13"/>
          <p:cNvSpPr/>
          <p:nvPr/>
        </p:nvSpPr>
        <p:spPr>
          <a:xfrm>
            <a:off x="914400" y="2514600"/>
            <a:ext cx="2895600" cy="2667000"/>
          </a:xfrm>
          <a:prstGeom prst="ellipse">
            <a:avLst/>
          </a:prstGeom>
          <a:solidFill>
            <a:srgbClr val="00B050"/>
          </a:solidFill>
          <a:ln>
            <a:solidFill>
              <a:srgbClr val="FF0000"/>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C:\Users\sagor khan\Downloads\a253.jpg"/>
          <p:cNvPicPr>
            <a:picLocks noChangeAspect="1" noChangeArrowheads="1"/>
          </p:cNvPicPr>
          <p:nvPr/>
        </p:nvPicPr>
        <p:blipFill>
          <a:blip r:embed="rId3"/>
          <a:srcRect/>
          <a:stretch>
            <a:fillRect/>
          </a:stretch>
        </p:blipFill>
        <p:spPr bwMode="auto">
          <a:xfrm>
            <a:off x="838200" y="2362200"/>
            <a:ext cx="3048000" cy="2819400"/>
          </a:xfrm>
          <a:prstGeom prst="ellipse">
            <a:avLst/>
          </a:prstGeom>
          <a:ln w="63500" cap="rnd">
            <a:solidFill>
              <a:schemeClr val="tx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5" name="Rectangle 14"/>
          <p:cNvSpPr/>
          <p:nvPr/>
        </p:nvSpPr>
        <p:spPr>
          <a:xfrm>
            <a:off x="4648200" y="2057400"/>
            <a:ext cx="3886200" cy="3810000"/>
          </a:xfrm>
          <a:prstGeom prst="rect">
            <a:avLst/>
          </a:prstGeom>
          <a:solidFill>
            <a:srgbClr val="00B050"/>
          </a:solidFill>
          <a:ln>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bn-IN" dirty="0" smtClean="0">
                <a:solidFill>
                  <a:schemeClr val="tx1"/>
                </a:solidFill>
              </a:rPr>
              <a:t>   </a:t>
            </a:r>
            <a:r>
              <a:rPr lang="en-US" sz="2000" dirty="0" err="1" smtClean="0">
                <a:solidFill>
                  <a:schemeClr val="tx1"/>
                </a:solidFill>
              </a:rPr>
              <a:t>শ্রেণি</a:t>
            </a:r>
            <a:r>
              <a:rPr lang="bn-IN" sz="2000" dirty="0" smtClean="0">
                <a:solidFill>
                  <a:schemeClr val="tx1"/>
                </a:solidFill>
              </a:rPr>
              <a:t>ঃ</a:t>
            </a:r>
            <a:r>
              <a:rPr lang="en-US" sz="2000" dirty="0" err="1" smtClean="0">
                <a:solidFill>
                  <a:schemeClr val="tx1"/>
                </a:solidFill>
              </a:rPr>
              <a:t>সপ্তম</a:t>
            </a:r>
            <a:r>
              <a:rPr lang="en-US" sz="2000" dirty="0" smtClean="0">
                <a:solidFill>
                  <a:schemeClr val="tx1"/>
                </a:solidFill>
              </a:rPr>
              <a:t> </a:t>
            </a:r>
            <a:r>
              <a:rPr lang="bn-IN" sz="2000" dirty="0" smtClean="0">
                <a:solidFill>
                  <a:schemeClr val="tx1"/>
                </a:solidFill>
              </a:rPr>
              <a:t> </a:t>
            </a:r>
            <a:r>
              <a:rPr lang="en-US" sz="2000" dirty="0" smtClean="0">
                <a:solidFill>
                  <a:schemeClr val="tx1"/>
                </a:solidFill>
              </a:rPr>
              <a:t> </a:t>
            </a:r>
            <a:r>
              <a:rPr lang="bn-IN" sz="2000" dirty="0" smtClean="0">
                <a:solidFill>
                  <a:schemeClr val="tx1"/>
                </a:solidFill>
              </a:rPr>
              <a:t> </a:t>
            </a:r>
            <a:endParaRPr lang="en-US" sz="2000" dirty="0" smtClean="0">
              <a:solidFill>
                <a:schemeClr val="tx1"/>
              </a:solidFill>
            </a:endParaRPr>
          </a:p>
          <a:p>
            <a:pPr>
              <a:buNone/>
            </a:pPr>
            <a:r>
              <a:rPr lang="bn-IN" sz="2000" dirty="0" smtClean="0">
                <a:solidFill>
                  <a:schemeClr val="tx1"/>
                </a:solidFill>
              </a:rPr>
              <a:t> </a:t>
            </a:r>
            <a:r>
              <a:rPr lang="en-US" sz="2000" dirty="0" smtClean="0">
                <a:solidFill>
                  <a:schemeClr val="tx1"/>
                </a:solidFill>
              </a:rPr>
              <a:t>   </a:t>
            </a:r>
            <a:r>
              <a:rPr lang="en-US" sz="2000" dirty="0" err="1" smtClean="0">
                <a:solidFill>
                  <a:schemeClr val="tx1"/>
                </a:solidFill>
              </a:rPr>
              <a:t>বিষয়</a:t>
            </a:r>
            <a:r>
              <a:rPr lang="bn-IN" sz="2000" dirty="0" smtClean="0">
                <a:solidFill>
                  <a:schemeClr val="tx1"/>
                </a:solidFill>
              </a:rPr>
              <a:t>ঃ</a:t>
            </a:r>
            <a:r>
              <a:rPr lang="en-US" sz="2000" dirty="0" err="1" smtClean="0">
                <a:solidFill>
                  <a:schemeClr val="tx1"/>
                </a:solidFill>
              </a:rPr>
              <a:t>বি</a:t>
            </a:r>
            <a:r>
              <a:rPr lang="bn-IN" sz="2000" dirty="0" smtClean="0">
                <a:solidFill>
                  <a:schemeClr val="tx1"/>
                </a:solidFill>
              </a:rPr>
              <a:t>জ্ঞান </a:t>
            </a:r>
            <a:endParaRPr lang="en-US" sz="2000" dirty="0" smtClean="0">
              <a:solidFill>
                <a:schemeClr val="tx1"/>
              </a:solidFill>
            </a:endParaRPr>
          </a:p>
          <a:p>
            <a:pPr>
              <a:buNone/>
            </a:pPr>
            <a:r>
              <a:rPr lang="en-US" dirty="0" err="1" smtClean="0">
                <a:solidFill>
                  <a:schemeClr val="tx1"/>
                </a:solidFill>
              </a:rPr>
              <a:t>পাঠ</a:t>
            </a:r>
            <a:r>
              <a:rPr lang="en-US" dirty="0" smtClean="0">
                <a:solidFill>
                  <a:schemeClr val="tx1"/>
                </a:solidFill>
              </a:rPr>
              <a:t> </a:t>
            </a:r>
            <a:r>
              <a:rPr lang="en-US" dirty="0" err="1" smtClean="0">
                <a:solidFill>
                  <a:schemeClr val="tx1"/>
                </a:solidFill>
              </a:rPr>
              <a:t>শিরোনাম</a:t>
            </a:r>
            <a:r>
              <a:rPr lang="en-US" dirty="0" smtClean="0">
                <a:solidFill>
                  <a:schemeClr val="tx1"/>
                </a:solidFill>
              </a:rPr>
              <a:t>:</a:t>
            </a:r>
            <a:r>
              <a:rPr lang="bn-IN" dirty="0" smtClean="0">
                <a:solidFill>
                  <a:srgbClr val="FFFF00"/>
                </a:solidFill>
              </a:rPr>
              <a:t>চল বিদ্যুতের ব্যবহার </a:t>
            </a:r>
            <a:endParaRPr lang="bn-IN" sz="2000" dirty="0" smtClean="0">
              <a:solidFill>
                <a:srgbClr val="FFFF00"/>
              </a:solidFill>
            </a:endParaRPr>
          </a:p>
          <a:p>
            <a:pPr>
              <a:buNone/>
            </a:pPr>
            <a:r>
              <a:rPr lang="bn-IN" sz="2000" dirty="0" smtClean="0">
                <a:solidFill>
                  <a:schemeClr val="tx1"/>
                </a:solidFill>
              </a:rPr>
              <a:t>অধ্যায়ঃদশম (বিদ্যুৎ ও চুম্বকের ঘটনা) </a:t>
            </a:r>
          </a:p>
          <a:p>
            <a:pPr>
              <a:buNone/>
            </a:pPr>
            <a:r>
              <a:rPr lang="bn-IN" sz="2000" dirty="0" smtClean="0">
                <a:solidFill>
                  <a:schemeClr val="tx1"/>
                </a:solidFill>
              </a:rPr>
              <a:t> </a:t>
            </a:r>
            <a:r>
              <a:rPr lang="en-US" sz="2000" dirty="0" smtClean="0">
                <a:solidFill>
                  <a:schemeClr val="tx1"/>
                </a:solidFill>
              </a:rPr>
              <a:t> </a:t>
            </a:r>
            <a:r>
              <a:rPr lang="bn-IN" sz="2000" dirty="0" smtClean="0">
                <a:solidFill>
                  <a:schemeClr val="tx1"/>
                </a:solidFill>
              </a:rPr>
              <a:t> </a:t>
            </a:r>
            <a:r>
              <a:rPr lang="en-US" sz="2000" dirty="0" smtClean="0">
                <a:solidFill>
                  <a:schemeClr val="tx1"/>
                </a:solidFill>
              </a:rPr>
              <a:t> </a:t>
            </a:r>
            <a:r>
              <a:rPr lang="bn-IN" sz="2000" dirty="0" smtClean="0">
                <a:solidFill>
                  <a:schemeClr val="tx1"/>
                </a:solidFill>
              </a:rPr>
              <a:t>সময়ঃ০০</a:t>
            </a:r>
            <a:r>
              <a:rPr lang="en-US" sz="2000" dirty="0" smtClean="0">
                <a:solidFill>
                  <a:schemeClr val="tx1"/>
                </a:solidFill>
              </a:rPr>
              <a:t>.00.00</a:t>
            </a:r>
            <a:r>
              <a:rPr lang="bn-IN" sz="2000" dirty="0" smtClean="0">
                <a:solidFill>
                  <a:schemeClr val="tx1"/>
                </a:solidFill>
              </a:rPr>
              <a:t> </a:t>
            </a:r>
          </a:p>
          <a:p>
            <a:pPr>
              <a:buNone/>
            </a:pPr>
            <a:r>
              <a:rPr lang="en-US" sz="2000" dirty="0" smtClean="0">
                <a:solidFill>
                  <a:schemeClr val="tx1"/>
                </a:solidFill>
              </a:rPr>
              <a:t> </a:t>
            </a:r>
            <a:r>
              <a:rPr lang="bn-IN" sz="2000" dirty="0" smtClean="0">
                <a:solidFill>
                  <a:schemeClr val="tx1"/>
                </a:solidFill>
              </a:rPr>
              <a:t> </a:t>
            </a:r>
            <a:r>
              <a:rPr lang="en-US" sz="2000" dirty="0" smtClean="0">
                <a:solidFill>
                  <a:schemeClr val="tx1"/>
                </a:solidFill>
              </a:rPr>
              <a:t>   </a:t>
            </a:r>
            <a:r>
              <a:rPr lang="bn-IN" sz="2000" dirty="0" smtClean="0">
                <a:solidFill>
                  <a:schemeClr val="tx1"/>
                </a:solidFill>
              </a:rPr>
              <a:t>তারিখঃ ০০.০০.০০ </a:t>
            </a:r>
            <a:endParaRPr lang="en-US" sz="2000" dirty="0"/>
          </a:p>
        </p:txBody>
      </p:sp>
      <p:sp>
        <p:nvSpPr>
          <p:cNvPr id="9" name="TextBox 8"/>
          <p:cNvSpPr txBox="1"/>
          <p:nvPr/>
        </p:nvSpPr>
        <p:spPr>
          <a:xfrm>
            <a:off x="914400" y="6324600"/>
            <a:ext cx="7010400" cy="369332"/>
          </a:xfrm>
          <a:prstGeom prst="rect">
            <a:avLst/>
          </a:prstGeom>
          <a:noFill/>
        </p:spPr>
        <p:txBody>
          <a:bodyPr wrap="square" rtlCol="0">
            <a:spAutoFit/>
          </a:bodyPr>
          <a:lstStyle/>
          <a:p>
            <a:r>
              <a:rPr lang="en-US" dirty="0" err="1" smtClean="0"/>
              <a:t>মোহাম্মদ</a:t>
            </a:r>
            <a:r>
              <a:rPr lang="en-US" dirty="0" smtClean="0"/>
              <a:t> </a:t>
            </a:r>
            <a:r>
              <a:rPr lang="en-US" dirty="0" err="1" smtClean="0"/>
              <a:t>সাখাওয়াত</a:t>
            </a:r>
            <a:r>
              <a:rPr lang="en-US" dirty="0" smtClean="0"/>
              <a:t> </a:t>
            </a:r>
            <a:r>
              <a:rPr lang="en-US" dirty="0" err="1" smtClean="0"/>
              <a:t>হোসেন</a:t>
            </a:r>
            <a:r>
              <a:rPr lang="bn-IN" smtClean="0"/>
              <a:t>,,01917636486</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9" presetClass="entr" presetSubtype="1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5000" fill="hold"/>
                                        <p:tgtEl>
                                          <p:spTgt spid="15"/>
                                        </p:tgtEl>
                                        <p:attrNameLst>
                                          <p:attrName>ppt_w</p:attrName>
                                        </p:attrNameLst>
                                      </p:cBhvr>
                                      <p:tavLst>
                                        <p:tav tm="0" fmla="#ppt_w*sin(2.5*pi*$)">
                                          <p:val>
                                            <p:fltVal val="0"/>
                                          </p:val>
                                        </p:tav>
                                        <p:tav tm="100000">
                                          <p:val>
                                            <p:fltVal val="1"/>
                                          </p:val>
                                        </p:tav>
                                      </p:tavLst>
                                    </p:anim>
                                    <p:anim calcmode="lin" valueType="num">
                                      <p:cBhvr>
                                        <p:cTn id="13" dur="5000" fill="hold"/>
                                        <p:tgtEl>
                                          <p:spTgt spid="1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endParaRPr lang="en-US" dirty="0"/>
          </a:p>
        </p:txBody>
      </p:sp>
      <p:pic>
        <p:nvPicPr>
          <p:cNvPr id="6" name="Content Placeholder 5" descr="a55.jpg"/>
          <p:cNvPicPr>
            <a:picLocks noGrp="1" noChangeAspect="1"/>
          </p:cNvPicPr>
          <p:nvPr>
            <p:ph idx="1"/>
          </p:nvPr>
        </p:nvPicPr>
        <p:blipFill>
          <a:blip r:embed="rId2"/>
          <a:stretch>
            <a:fillRect/>
          </a:stretch>
        </p:blipFill>
        <p:spPr>
          <a:xfrm>
            <a:off x="228600" y="1447800"/>
            <a:ext cx="8763000" cy="5410200"/>
          </a:xfrm>
          <a:prstGeom prst="rect">
            <a:avLst/>
          </a:prstGeom>
          <a:ln w="88900" cap="sq" cmpd="thickThin">
            <a:noFill/>
            <a:prstDash val="solid"/>
            <a:miter lim="800000"/>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
        <p:nvSpPr>
          <p:cNvPr id="4" name="Rounded Rectangle 3"/>
          <p:cNvSpPr/>
          <p:nvPr/>
        </p:nvSpPr>
        <p:spPr>
          <a:xfrm>
            <a:off x="990600" y="381000"/>
            <a:ext cx="7391400" cy="914400"/>
          </a:xfrm>
          <a:prstGeom prst="roundRect">
            <a:avLst/>
          </a:prstGeom>
          <a:solidFill>
            <a:srgbClr val="FF0000"/>
          </a:solidFill>
          <a:ln>
            <a:solidFill>
              <a:schemeClr val="tx1"/>
            </a:solidFill>
          </a:ln>
          <a:effectLst/>
          <a:scene3d>
            <a:camera prst="orthographicFront">
              <a:rot lat="0" lon="0" rev="0"/>
            </a:camera>
            <a:lightRig rig="contrasting" dir="t">
              <a:rot lat="0" lon="0" rev="7800000"/>
            </a:lightRig>
          </a:scene3d>
          <a:sp3d>
            <a:bevelT w="139700" h="139700"/>
          </a:sp3d>
        </p:spPr>
        <p:style>
          <a:lnRef idx="2">
            <a:schemeClr val="accent6"/>
          </a:lnRef>
          <a:fillRef idx="1">
            <a:schemeClr val="lt1"/>
          </a:fillRef>
          <a:effectRef idx="0">
            <a:schemeClr val="accent6"/>
          </a:effectRef>
          <a:fontRef idx="minor">
            <a:schemeClr val="dk1"/>
          </a:fontRef>
        </p:style>
        <p:txBody>
          <a:bodyPr rtlCol="0" anchor="ctr"/>
          <a:lstStyle/>
          <a:p>
            <a:pPr algn="ctr"/>
            <a:r>
              <a:rPr lang="bn-IN" sz="3200" dirty="0" smtClean="0"/>
              <a:t>নিচের গল্</a:t>
            </a:r>
            <a:r>
              <a:rPr lang="en-US" sz="3200" dirty="0" err="1" smtClean="0"/>
              <a:t>পটি</a:t>
            </a:r>
            <a:r>
              <a:rPr lang="en-US" sz="3200" dirty="0" smtClean="0"/>
              <a:t> </a:t>
            </a:r>
            <a:r>
              <a:rPr lang="bn-IN" sz="3200" dirty="0" smtClean="0"/>
              <a:t> দ্বারা কী বুঝানো হয়েছে? </a:t>
            </a:r>
            <a:endParaRPr lang="en-US" sz="3200" dirty="0"/>
          </a:p>
        </p:txBody>
      </p:sp>
      <p:sp>
        <p:nvSpPr>
          <p:cNvPr id="7" name="TextBox 6"/>
          <p:cNvSpPr txBox="1"/>
          <p:nvPr/>
        </p:nvSpPr>
        <p:spPr>
          <a:xfrm>
            <a:off x="1447800" y="2362200"/>
            <a:ext cx="6858000" cy="3600986"/>
          </a:xfrm>
          <a:prstGeom prst="rect">
            <a:avLst/>
          </a:prstGeom>
          <a:noFill/>
        </p:spPr>
        <p:txBody>
          <a:bodyPr wrap="square" rtlCol="0">
            <a:spAutoFit/>
          </a:bodyPr>
          <a:lstStyle/>
          <a:p>
            <a:r>
              <a:rPr lang="bn-IN" sz="2400" dirty="0" smtClean="0"/>
              <a:t>আরাফ সকালে স্কুলে যাবার সময় তার বোন স্কুলের কাপড় ইস্ত্রি করে দিল।স্কুল শেষে খেলাধুলার করে আরাফ বাসায় ফিরেই বৈদ্যুতিক পাখার নিচে বিশ্রাম নিতে বসে টেলিভিশন সেট অন করল। সে দেখল তার মা বৈদ্যুতিক হিটারে দুপুরের রান্না বসিয়েছেন।</a:t>
            </a:r>
          </a:p>
          <a:p>
            <a:endParaRPr lang="bn-IN" dirty="0" smtClean="0"/>
          </a:p>
          <a:p>
            <a:endParaRPr lang="bn-IN" dirty="0" smtClean="0"/>
          </a:p>
          <a:p>
            <a:endParaRPr lang="bn-IN" dirty="0" smtClean="0"/>
          </a:p>
          <a:p>
            <a:endParaRPr lang="bn-IN" dirty="0" smtClean="0"/>
          </a:p>
          <a:p>
            <a:r>
              <a:rPr lang="bn-IN" dirty="0" smtClean="0"/>
              <a:t> </a:t>
            </a:r>
          </a:p>
          <a:p>
            <a:endParaRPr lang="en-US" dirty="0"/>
          </a:p>
        </p:txBody>
      </p:sp>
      <p:sp>
        <p:nvSpPr>
          <p:cNvPr id="8" name="Rectangle 7"/>
          <p:cNvSpPr/>
          <p:nvPr/>
        </p:nvSpPr>
        <p:spPr>
          <a:xfrm>
            <a:off x="2438400" y="4648200"/>
            <a:ext cx="4114800" cy="609600"/>
          </a:xfrm>
          <a:prstGeom prst="rect">
            <a:avLst/>
          </a:prstGeom>
          <a:ln>
            <a:noFill/>
          </a:ln>
          <a:effectLst/>
          <a:scene3d>
            <a:camera prst="orthographicFront">
              <a:rot lat="0" lon="0" rev="0"/>
            </a:camera>
            <a:lightRig rig="contrasting" dir="t">
              <a:rot lat="0" lon="0" rev="7800000"/>
            </a:lightRig>
          </a:scene3d>
          <a:sp3d>
            <a:bevelT w="139700" h="139700"/>
          </a:sp3d>
        </p:spPr>
        <p:style>
          <a:lnRef idx="2">
            <a:schemeClr val="accent6"/>
          </a:lnRef>
          <a:fillRef idx="1">
            <a:schemeClr val="lt1"/>
          </a:fillRef>
          <a:effectRef idx="0">
            <a:schemeClr val="accent6"/>
          </a:effectRef>
          <a:fontRef idx="minor">
            <a:schemeClr val="dk1"/>
          </a:fontRef>
        </p:style>
        <p:txBody>
          <a:bodyPr rtlCol="0" anchor="ctr"/>
          <a:lstStyle/>
          <a:p>
            <a:pPr algn="ctr"/>
            <a:r>
              <a:rPr lang="bn-IN" sz="2800" dirty="0" smtClean="0">
                <a:solidFill>
                  <a:schemeClr val="tx1"/>
                </a:solidFill>
              </a:rPr>
              <a:t>চল বিদ্যুতের ব্যবহার </a:t>
            </a:r>
            <a:endParaRPr lang="en-US" sz="2800" dirty="0">
              <a:solidFill>
                <a:schemeClr val="tx1"/>
              </a:solidFill>
            </a:endParaRPr>
          </a:p>
        </p:txBody>
      </p:sp>
      <p:sp>
        <p:nvSpPr>
          <p:cNvPr id="9" name="TextBox 8"/>
          <p:cNvSpPr txBox="1"/>
          <p:nvPr/>
        </p:nvSpPr>
        <p:spPr>
          <a:xfrm>
            <a:off x="2514600" y="6248400"/>
            <a:ext cx="5562600" cy="369332"/>
          </a:xfrm>
          <a:prstGeom prst="rect">
            <a:avLst/>
          </a:prstGeom>
          <a:noFill/>
        </p:spPr>
        <p:txBody>
          <a:bodyPr wrap="square" rtlCol="0">
            <a:spAutoFit/>
          </a:bodyPr>
          <a:lstStyle/>
          <a:p>
            <a:r>
              <a:rPr lang="en-US" dirty="0" err="1" smtClean="0"/>
              <a:t>মোহাম্মদ</a:t>
            </a:r>
            <a:r>
              <a:rPr lang="en-US" dirty="0" smtClean="0"/>
              <a:t> </a:t>
            </a:r>
            <a:r>
              <a:rPr lang="en-US" dirty="0" err="1" smtClean="0"/>
              <a:t>সাখাওয়াত</a:t>
            </a:r>
            <a:r>
              <a:rPr lang="en-US" dirty="0" smtClean="0"/>
              <a:t> </a:t>
            </a:r>
            <a:r>
              <a:rPr lang="en-US" dirty="0" err="1" smtClean="0"/>
              <a:t>হোসেন</a:t>
            </a:r>
            <a:r>
              <a:rPr lang="bn-IN" smtClean="0"/>
              <a:t>,,01917636486</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2000"/>
                                        <p:tgtEl>
                                          <p:spTgt spid="7"/>
                                        </p:tgtEl>
                                      </p:cBhvr>
                                    </p:animEffect>
                                    <p:anim calcmode="lin" valueType="num">
                                      <p:cBhvr>
                                        <p:cTn id="16" dur="2000" fill="hold"/>
                                        <p:tgtEl>
                                          <p:spTgt spid="7"/>
                                        </p:tgtEl>
                                        <p:attrNameLst>
                                          <p:attrName>style.rotation</p:attrName>
                                        </p:attrNameLst>
                                      </p:cBhvr>
                                      <p:tavLst>
                                        <p:tav tm="0">
                                          <p:val>
                                            <p:fltVal val="720"/>
                                          </p:val>
                                        </p:tav>
                                        <p:tav tm="100000">
                                          <p:val>
                                            <p:fltVal val="0"/>
                                          </p:val>
                                        </p:tav>
                                      </p:tavLst>
                                    </p:anim>
                                    <p:anim calcmode="lin" valueType="num">
                                      <p:cBhvr>
                                        <p:cTn id="17" dur="2000" fill="hold"/>
                                        <p:tgtEl>
                                          <p:spTgt spid="7"/>
                                        </p:tgtEl>
                                        <p:attrNameLst>
                                          <p:attrName>ppt_h</p:attrName>
                                        </p:attrNameLst>
                                      </p:cBhvr>
                                      <p:tavLst>
                                        <p:tav tm="0">
                                          <p:val>
                                            <p:fltVal val="0"/>
                                          </p:val>
                                        </p:tav>
                                        <p:tav tm="100000">
                                          <p:val>
                                            <p:strVal val="#ppt_h"/>
                                          </p:val>
                                        </p:tav>
                                      </p:tavLst>
                                    </p:anim>
                                    <p:anim calcmode="lin" valueType="num">
                                      <p:cBhvr>
                                        <p:cTn id="18" dur="2000" fill="hold"/>
                                        <p:tgtEl>
                                          <p:spTgt spid="7"/>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down)">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r>
              <a:rPr lang="bn-IN" sz="3200" dirty="0" smtClean="0"/>
              <a:t>নিচের চিত্রগুলো দ্বারা কী বুঝানো হয়েছে? </a:t>
            </a:r>
            <a:endParaRPr lang="en-US" sz="3200" dirty="0"/>
          </a:p>
        </p:txBody>
      </p:sp>
      <p:sp>
        <p:nvSpPr>
          <p:cNvPr id="3" name="Content Placeholder 2"/>
          <p:cNvSpPr>
            <a:spLocks noGrp="1"/>
          </p:cNvSpPr>
          <p:nvPr>
            <p:ph idx="1"/>
          </p:nvPr>
        </p:nvSpPr>
        <p:spPr>
          <a:xfrm>
            <a:off x="457200" y="1600200"/>
            <a:ext cx="8229600" cy="4724400"/>
          </a:xfrm>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3">
            <a:schemeClr val="lt1"/>
          </a:lnRef>
          <a:fillRef idx="1">
            <a:schemeClr val="accent2"/>
          </a:fillRef>
          <a:effectRef idx="1">
            <a:schemeClr val="accent2"/>
          </a:effectRef>
          <a:fontRef idx="minor">
            <a:schemeClr val="lt1"/>
          </a:fontRef>
        </p:style>
        <p:txBody>
          <a:bodyPr/>
          <a:lstStyle/>
          <a:p>
            <a:endParaRPr lang="en-US" dirty="0"/>
          </a:p>
        </p:txBody>
      </p:sp>
      <p:sp>
        <p:nvSpPr>
          <p:cNvPr id="4" name="Oval 3"/>
          <p:cNvSpPr/>
          <p:nvPr/>
        </p:nvSpPr>
        <p:spPr>
          <a:xfrm>
            <a:off x="533400" y="1676400"/>
            <a:ext cx="2667000" cy="25146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Oval 4"/>
          <p:cNvSpPr/>
          <p:nvPr/>
        </p:nvSpPr>
        <p:spPr>
          <a:xfrm>
            <a:off x="3124200" y="2819400"/>
            <a:ext cx="2667000" cy="25908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Oval 5"/>
          <p:cNvSpPr/>
          <p:nvPr/>
        </p:nvSpPr>
        <p:spPr>
          <a:xfrm>
            <a:off x="5867400" y="3429000"/>
            <a:ext cx="2667000" cy="25908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7" name="Picture 3" descr="C:\Users\sagor khan\Downloads\a201.jpg"/>
          <p:cNvPicPr>
            <a:picLocks noChangeAspect="1" noChangeArrowheads="1"/>
          </p:cNvPicPr>
          <p:nvPr/>
        </p:nvPicPr>
        <p:blipFill>
          <a:blip r:embed="rId2"/>
          <a:srcRect/>
          <a:stretch>
            <a:fillRect/>
          </a:stretch>
        </p:blipFill>
        <p:spPr bwMode="auto">
          <a:xfrm>
            <a:off x="533400" y="1676400"/>
            <a:ext cx="2743200" cy="2514600"/>
          </a:xfrm>
          <a:prstGeom prst="ellipse">
            <a:avLst/>
          </a:prstGeom>
          <a:ln w="63500" cap="rnd">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pic>
        <p:nvPicPr>
          <p:cNvPr id="1028" name="Picture 4" descr="C:\Users\sagor khan\Downloads\a২০৭.jpg"/>
          <p:cNvPicPr>
            <a:picLocks noChangeAspect="1" noChangeArrowheads="1"/>
          </p:cNvPicPr>
          <p:nvPr/>
        </p:nvPicPr>
        <p:blipFill>
          <a:blip r:embed="rId3"/>
          <a:srcRect/>
          <a:stretch>
            <a:fillRect/>
          </a:stretch>
        </p:blipFill>
        <p:spPr bwMode="auto">
          <a:xfrm>
            <a:off x="3124200" y="2743200"/>
            <a:ext cx="2743200" cy="2686050"/>
          </a:xfrm>
          <a:prstGeom prst="ellipse">
            <a:avLst/>
          </a:prstGeom>
          <a:ln w="63500" cap="rnd">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pic>
        <p:nvPicPr>
          <p:cNvPr id="1029" name="Picture 5" descr="C:\Users\sagor khan\Downloads\a211.jpg"/>
          <p:cNvPicPr>
            <a:picLocks noChangeAspect="1" noChangeArrowheads="1"/>
          </p:cNvPicPr>
          <p:nvPr/>
        </p:nvPicPr>
        <p:blipFill>
          <a:blip r:embed="rId4"/>
          <a:srcRect/>
          <a:stretch>
            <a:fillRect/>
          </a:stretch>
        </p:blipFill>
        <p:spPr bwMode="auto">
          <a:xfrm>
            <a:off x="5867400" y="3429000"/>
            <a:ext cx="2667000" cy="2590800"/>
          </a:xfrm>
          <a:prstGeom prst="ellipse">
            <a:avLst/>
          </a:prstGeom>
          <a:ln w="63500" cap="rnd">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
        <p:nvSpPr>
          <p:cNvPr id="11" name="Rectangle 10"/>
          <p:cNvSpPr/>
          <p:nvPr/>
        </p:nvSpPr>
        <p:spPr>
          <a:xfrm>
            <a:off x="2971800" y="1676400"/>
            <a:ext cx="2286000" cy="533400"/>
          </a:xfrm>
          <a:prstGeom prst="rect">
            <a:avLst/>
          </a:prstGeom>
          <a:solidFill>
            <a:srgbClr val="92D050"/>
          </a:solidFill>
          <a:ln>
            <a:solidFill>
              <a:srgbClr val="FF000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6"/>
          </a:lnRef>
          <a:fillRef idx="1">
            <a:schemeClr val="lt1"/>
          </a:fillRef>
          <a:effectRef idx="0">
            <a:schemeClr val="accent6"/>
          </a:effectRef>
          <a:fontRef idx="minor">
            <a:schemeClr val="dk1"/>
          </a:fontRef>
        </p:style>
        <p:txBody>
          <a:bodyPr rtlCol="0" anchor="ctr"/>
          <a:lstStyle/>
          <a:p>
            <a:pPr algn="ctr"/>
            <a:r>
              <a:rPr lang="bn-IN" sz="2000" dirty="0" smtClean="0"/>
              <a:t>বৈদ্যুতিক বাল্ব </a:t>
            </a:r>
            <a:endParaRPr lang="en-US" sz="2000" dirty="0"/>
          </a:p>
        </p:txBody>
      </p:sp>
      <p:sp>
        <p:nvSpPr>
          <p:cNvPr id="12" name="Rectangle 11"/>
          <p:cNvSpPr/>
          <p:nvPr/>
        </p:nvSpPr>
        <p:spPr>
          <a:xfrm>
            <a:off x="4876800" y="2362200"/>
            <a:ext cx="2209800" cy="533400"/>
          </a:xfrm>
          <a:prstGeom prst="rect">
            <a:avLst/>
          </a:prstGeom>
          <a:solidFill>
            <a:srgbClr val="00B050"/>
          </a:solidFill>
          <a:ln>
            <a:solidFill>
              <a:srgbClr val="FF000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6"/>
          </a:lnRef>
          <a:fillRef idx="1">
            <a:schemeClr val="lt1"/>
          </a:fillRef>
          <a:effectRef idx="0">
            <a:schemeClr val="accent6"/>
          </a:effectRef>
          <a:fontRef idx="minor">
            <a:schemeClr val="dk1"/>
          </a:fontRef>
        </p:style>
        <p:txBody>
          <a:bodyPr rtlCol="0" anchor="ctr"/>
          <a:lstStyle/>
          <a:p>
            <a:pPr algn="ctr"/>
            <a:r>
              <a:rPr lang="bn-IN" sz="2000" dirty="0" smtClean="0"/>
              <a:t>বৈদ্যুতিক পাখা </a:t>
            </a:r>
            <a:endParaRPr lang="en-US" sz="2000" dirty="0"/>
          </a:p>
        </p:txBody>
      </p:sp>
      <p:sp>
        <p:nvSpPr>
          <p:cNvPr id="13" name="Rectangle 12"/>
          <p:cNvSpPr/>
          <p:nvPr/>
        </p:nvSpPr>
        <p:spPr>
          <a:xfrm rot="16200000">
            <a:off x="7036753" y="2540950"/>
            <a:ext cx="2133600" cy="556900"/>
          </a:xfrm>
          <a:prstGeom prst="rect">
            <a:avLst/>
          </a:prstGeom>
          <a:solidFill>
            <a:srgbClr val="00B050"/>
          </a:solidFill>
          <a:ln>
            <a:solidFill>
              <a:schemeClr val="tx1"/>
            </a:solidFill>
          </a:ln>
          <a:effectLst/>
          <a:scene3d>
            <a:camera prst="orthographicFront">
              <a:rot lat="0" lon="0" rev="0"/>
            </a:camera>
            <a:lightRig rig="contrasting" dir="t">
              <a:rot lat="0" lon="0" rev="7800000"/>
            </a:lightRig>
          </a:scene3d>
          <a:sp3d>
            <a:bevelT w="139700" h="139700"/>
          </a:sp3d>
        </p:spPr>
        <p:style>
          <a:lnRef idx="2">
            <a:schemeClr val="accent6"/>
          </a:lnRef>
          <a:fillRef idx="1">
            <a:schemeClr val="lt1"/>
          </a:fillRef>
          <a:effectRef idx="0">
            <a:schemeClr val="accent6"/>
          </a:effectRef>
          <a:fontRef idx="minor">
            <a:schemeClr val="dk1"/>
          </a:fontRef>
        </p:style>
        <p:txBody>
          <a:bodyPr vert="horz" rtlCol="0" anchor="ctr"/>
          <a:lstStyle/>
          <a:p>
            <a:pPr algn="ctr"/>
            <a:r>
              <a:rPr lang="bn-IN" sz="2000" dirty="0" smtClean="0"/>
              <a:t>বৈদ্যুতিক ইস্ত্রি </a:t>
            </a:r>
            <a:endParaRPr lang="en-US" sz="2000" dirty="0"/>
          </a:p>
        </p:txBody>
      </p:sp>
      <p:sp>
        <p:nvSpPr>
          <p:cNvPr id="14" name="Dodecagon 13"/>
          <p:cNvSpPr/>
          <p:nvPr/>
        </p:nvSpPr>
        <p:spPr>
          <a:xfrm>
            <a:off x="685800" y="4343400"/>
            <a:ext cx="2286000" cy="1752600"/>
          </a:xfrm>
          <a:prstGeom prst="dodecagon">
            <a:avLst/>
          </a:prstGeom>
          <a:solidFill>
            <a:srgbClr val="FF0000"/>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6"/>
          </a:lnRef>
          <a:fillRef idx="1">
            <a:schemeClr val="lt1"/>
          </a:fillRef>
          <a:effectRef idx="0">
            <a:schemeClr val="accent6"/>
          </a:effectRef>
          <a:fontRef idx="minor">
            <a:schemeClr val="dk1"/>
          </a:fontRef>
        </p:style>
        <p:txBody>
          <a:bodyPr rtlCol="0" anchor="ctr"/>
          <a:lstStyle/>
          <a:p>
            <a:pPr algn="ctr"/>
            <a:r>
              <a:rPr lang="bn-IN" sz="2800" dirty="0" smtClean="0"/>
              <a:t>চল বিদ্যুতের  ব্যবহার </a:t>
            </a:r>
            <a:endParaRPr lang="en-US" sz="2800" dirty="0"/>
          </a:p>
        </p:txBody>
      </p:sp>
      <p:sp>
        <p:nvSpPr>
          <p:cNvPr id="15" name="TextBox 14"/>
          <p:cNvSpPr txBox="1"/>
          <p:nvPr/>
        </p:nvSpPr>
        <p:spPr>
          <a:xfrm>
            <a:off x="2667000" y="6324600"/>
            <a:ext cx="5334000" cy="369332"/>
          </a:xfrm>
          <a:prstGeom prst="rect">
            <a:avLst/>
          </a:prstGeom>
          <a:noFill/>
        </p:spPr>
        <p:txBody>
          <a:bodyPr wrap="square" rtlCol="0">
            <a:spAutoFit/>
          </a:bodyPr>
          <a:lstStyle/>
          <a:p>
            <a:r>
              <a:rPr lang="en-US" dirty="0" err="1" smtClean="0"/>
              <a:t>মোহাম্মদ</a:t>
            </a:r>
            <a:r>
              <a:rPr lang="en-US" dirty="0" smtClean="0"/>
              <a:t> </a:t>
            </a:r>
            <a:r>
              <a:rPr lang="en-US" dirty="0" err="1" smtClean="0"/>
              <a:t>সাখাওয়াত</a:t>
            </a:r>
            <a:r>
              <a:rPr lang="en-US" dirty="0" smtClean="0"/>
              <a:t> </a:t>
            </a:r>
            <a:r>
              <a:rPr lang="en-US" dirty="0" err="1" smtClean="0"/>
              <a:t>হোসেন</a:t>
            </a:r>
            <a:r>
              <a:rPr lang="bn-IN" dirty="0" smtClean="0"/>
              <a:t>,,01917636486</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mph" presetSubtype="2" fill="hold" grpId="0" nodeType="clickEffect">
                                  <p:stCondLst>
                                    <p:cond delay="0"/>
                                  </p:stCondLst>
                                  <p:childTnLst>
                                    <p:anim to="1.5" calcmode="lin" valueType="num">
                                      <p:cBhvr override="childStyle">
                                        <p:cTn id="6" dur="2000" fill="hold"/>
                                        <p:tgtEl>
                                          <p:spTgt spid="2"/>
                                        </p:tgtEl>
                                        <p:attrNameLst>
                                          <p:attrName>style.fontSize</p:attrName>
                                        </p:attrNameLst>
                                      </p:cBhvr>
                                    </p:anim>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1027"/>
                                        </p:tgtEl>
                                        <p:attrNameLst>
                                          <p:attrName>style.visibility</p:attrName>
                                        </p:attrNameLst>
                                      </p:cBhvr>
                                      <p:to>
                                        <p:strVal val="visible"/>
                                      </p:to>
                                    </p:set>
                                    <p:animEffect transition="in" filter="wipe(down)">
                                      <p:cBhvr>
                                        <p:cTn id="11" dur="500"/>
                                        <p:tgtEl>
                                          <p:spTgt spid="1027"/>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down)">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48" presetClass="entr" presetSubtype="0" accel="50000" fill="hold" nodeType="clickEffect">
                                  <p:stCondLst>
                                    <p:cond delay="0"/>
                                  </p:stCondLst>
                                  <p:childTnLst>
                                    <p:set>
                                      <p:cBhvr>
                                        <p:cTn id="20" dur="1" fill="hold">
                                          <p:stCondLst>
                                            <p:cond delay="0"/>
                                          </p:stCondLst>
                                        </p:cTn>
                                        <p:tgtEl>
                                          <p:spTgt spid="1028"/>
                                        </p:tgtEl>
                                        <p:attrNameLst>
                                          <p:attrName>style.visibility</p:attrName>
                                        </p:attrNameLst>
                                      </p:cBhvr>
                                      <p:to>
                                        <p:strVal val="visible"/>
                                      </p:to>
                                    </p:set>
                                    <p:anim calcmode="lin" valueType="num">
                                      <p:cBhvr>
                                        <p:cTn id="21" dur="1000" fill="hold"/>
                                        <p:tgtEl>
                                          <p:spTgt spid="1028"/>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2" dur="1000" fill="hold"/>
                                        <p:tgtEl>
                                          <p:spTgt spid="1028"/>
                                        </p:tgtEl>
                                        <p:attrNameLst>
                                          <p:attrName>ppt_x</p:attrName>
                                        </p:attrNameLst>
                                      </p:cBhvr>
                                      <p:tavLst>
                                        <p:tav tm="0">
                                          <p:val>
                                            <p:fltVal val="-1"/>
                                          </p:val>
                                        </p:tav>
                                        <p:tav tm="50000">
                                          <p:val>
                                            <p:fltVal val="0.95"/>
                                          </p:val>
                                        </p:tav>
                                        <p:tav tm="100000">
                                          <p:val>
                                            <p:strVal val="#ppt_x"/>
                                          </p:val>
                                        </p:tav>
                                      </p:tavLst>
                                    </p:anim>
                                    <p:anim calcmode="lin" valueType="num">
                                      <p:cBhvr>
                                        <p:cTn id="23" dur="1000" fill="hold"/>
                                        <p:tgtEl>
                                          <p:spTgt spid="1028"/>
                                        </p:tgtEl>
                                        <p:attrNameLst>
                                          <p:attrName>ppt_y</p:attrName>
                                        </p:attrNameLst>
                                      </p:cBhvr>
                                      <p:tavLst>
                                        <p:tav tm="0">
                                          <p:val>
                                            <p:strVal val="#ppt_y"/>
                                          </p:val>
                                        </p:tav>
                                        <p:tav tm="100000">
                                          <p:val>
                                            <p:strVal val="#ppt_y"/>
                                          </p:val>
                                        </p:tav>
                                      </p:tavLst>
                                    </p:anim>
                                    <p:animEffect transition="in" filter="fade">
                                      <p:cBhvr>
                                        <p:cTn id="24" dur="1000"/>
                                        <p:tgtEl>
                                          <p:spTgt spid="1028"/>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down)">
                                      <p:cBhvr>
                                        <p:cTn id="29" dur="500"/>
                                        <p:tgtEl>
                                          <p:spTgt spid="12"/>
                                        </p:tgtEl>
                                      </p:cBhvr>
                                    </p:animEffect>
                                  </p:childTnLst>
                                </p:cTn>
                              </p:par>
                            </p:childTnLst>
                          </p:cTn>
                        </p:par>
                      </p:childTnLst>
                    </p:cTn>
                  </p:par>
                  <p:par>
                    <p:cTn id="30" fill="hold">
                      <p:stCondLst>
                        <p:cond delay="indefinite"/>
                      </p:stCondLst>
                      <p:childTnLst>
                        <p:par>
                          <p:cTn id="31" fill="hold">
                            <p:stCondLst>
                              <p:cond delay="0"/>
                            </p:stCondLst>
                            <p:childTnLst>
                              <p:par>
                                <p:cTn id="32" presetID="21" presetClass="entr" presetSubtype="4" fill="hold" nodeType="clickEffect">
                                  <p:stCondLst>
                                    <p:cond delay="0"/>
                                  </p:stCondLst>
                                  <p:childTnLst>
                                    <p:set>
                                      <p:cBhvr>
                                        <p:cTn id="33" dur="1" fill="hold">
                                          <p:stCondLst>
                                            <p:cond delay="0"/>
                                          </p:stCondLst>
                                        </p:cTn>
                                        <p:tgtEl>
                                          <p:spTgt spid="1029"/>
                                        </p:tgtEl>
                                        <p:attrNameLst>
                                          <p:attrName>style.visibility</p:attrName>
                                        </p:attrNameLst>
                                      </p:cBhvr>
                                      <p:to>
                                        <p:strVal val="visible"/>
                                      </p:to>
                                    </p:set>
                                    <p:animEffect transition="in" filter="wheel(4)">
                                      <p:cBhvr>
                                        <p:cTn id="34" dur="2000"/>
                                        <p:tgtEl>
                                          <p:spTgt spid="1029"/>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childTnLst>
                    </p:cTn>
                  </p:par>
                  <p:par>
                    <p:cTn id="40" fill="hold">
                      <p:stCondLst>
                        <p:cond delay="indefinite"/>
                      </p:stCondLst>
                      <p:childTnLst>
                        <p:par>
                          <p:cTn id="41" fill="hold">
                            <p:stCondLst>
                              <p:cond delay="0"/>
                            </p:stCondLst>
                            <p:childTnLst>
                              <p:par>
                                <p:cTn id="42" presetID="35" presetClass="entr" presetSubtype="0" fill="hold" grpId="0" nodeType="click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2000"/>
                                        <p:tgtEl>
                                          <p:spTgt spid="14"/>
                                        </p:tgtEl>
                                      </p:cBhvr>
                                    </p:animEffect>
                                    <p:anim calcmode="lin" valueType="num">
                                      <p:cBhvr>
                                        <p:cTn id="45" dur="2000" fill="hold"/>
                                        <p:tgtEl>
                                          <p:spTgt spid="14"/>
                                        </p:tgtEl>
                                        <p:attrNameLst>
                                          <p:attrName>style.rotation</p:attrName>
                                        </p:attrNameLst>
                                      </p:cBhvr>
                                      <p:tavLst>
                                        <p:tav tm="0">
                                          <p:val>
                                            <p:fltVal val="720"/>
                                          </p:val>
                                        </p:tav>
                                        <p:tav tm="100000">
                                          <p:val>
                                            <p:fltVal val="0"/>
                                          </p:val>
                                        </p:tav>
                                      </p:tavLst>
                                    </p:anim>
                                    <p:anim calcmode="lin" valueType="num">
                                      <p:cBhvr>
                                        <p:cTn id="46" dur="2000" fill="hold"/>
                                        <p:tgtEl>
                                          <p:spTgt spid="14"/>
                                        </p:tgtEl>
                                        <p:attrNameLst>
                                          <p:attrName>ppt_h</p:attrName>
                                        </p:attrNameLst>
                                      </p:cBhvr>
                                      <p:tavLst>
                                        <p:tav tm="0">
                                          <p:val>
                                            <p:fltVal val="0"/>
                                          </p:val>
                                        </p:tav>
                                        <p:tav tm="100000">
                                          <p:val>
                                            <p:strVal val="#ppt_h"/>
                                          </p:val>
                                        </p:tav>
                                      </p:tavLst>
                                    </p:anim>
                                    <p:anim calcmode="lin" valueType="num">
                                      <p:cBhvr>
                                        <p:cTn id="47" dur="2000" fill="hold"/>
                                        <p:tgtEl>
                                          <p:spTgt spid="1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a:ln>
            <a:solidFill>
              <a:srgbClr val="FF0000"/>
            </a:solidFill>
          </a:ln>
          <a:scene3d>
            <a:camera prst="orthographicFront"/>
            <a:lightRig rig="threePt" dir="t"/>
          </a:scene3d>
          <a:sp3d>
            <a:bevelT prst="slope"/>
          </a:sp3d>
        </p:spPr>
        <p:txBody>
          <a:bodyPr vert="wordArtVert">
            <a:normAutofit/>
          </a:bodyPr>
          <a:lstStyle/>
          <a:p>
            <a:r>
              <a:rPr lang="bn-IN" sz="4800" dirty="0" smtClean="0"/>
              <a:t>আজকের </a:t>
            </a:r>
            <a:r>
              <a:rPr lang="bn-IN" sz="4000" dirty="0" smtClean="0"/>
              <a:t>পাঠ </a:t>
            </a:r>
            <a:endParaRPr lang="en-US" sz="4000" dirty="0"/>
          </a:p>
        </p:txBody>
      </p:sp>
      <p:sp>
        <p:nvSpPr>
          <p:cNvPr id="7" name="Content Placeholder 6"/>
          <p:cNvSpPr>
            <a:spLocks noGrp="1"/>
          </p:cNvSpPr>
          <p:nvPr>
            <p:ph idx="1"/>
          </p:nvPr>
        </p:nvSpPr>
        <p:spPr/>
        <p:txBody>
          <a:bodyPr/>
          <a:lstStyle/>
          <a:p>
            <a:endParaRPr lang="en-US"/>
          </a:p>
        </p:txBody>
      </p:sp>
      <p:sp>
        <p:nvSpPr>
          <p:cNvPr id="8" name="Rectangle 7"/>
          <p:cNvSpPr/>
          <p:nvPr/>
        </p:nvSpPr>
        <p:spPr>
          <a:xfrm>
            <a:off x="457200" y="1600200"/>
            <a:ext cx="8305800" cy="4495800"/>
          </a:xfrm>
          <a:prstGeom prst="rect">
            <a:avLst/>
          </a:prstGeom>
          <a:solidFill>
            <a:srgbClr val="00B050"/>
          </a:solidFill>
          <a:ln>
            <a:solidFill>
              <a:srgbClr val="FF000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219200" y="1828800"/>
            <a:ext cx="7010400" cy="3962400"/>
          </a:xfrm>
          <a:prstGeom prst="rect">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descr="C:\Users\sagor khan\Downloads\007.jpg"/>
          <p:cNvPicPr>
            <a:picLocks noChangeAspect="1" noChangeArrowheads="1"/>
          </p:cNvPicPr>
          <p:nvPr/>
        </p:nvPicPr>
        <p:blipFill>
          <a:blip r:embed="rId2"/>
          <a:srcRect/>
          <a:stretch>
            <a:fillRect/>
          </a:stretch>
        </p:blipFill>
        <p:spPr bwMode="auto">
          <a:xfrm>
            <a:off x="1905000" y="2057400"/>
            <a:ext cx="5867399" cy="3352799"/>
          </a:xfrm>
          <a:prstGeom prst="rect">
            <a:avLst/>
          </a:prstGeom>
          <a:ln>
            <a:noFill/>
          </a:ln>
          <a:effectLst>
            <a:softEdge rad="112500"/>
          </a:effectLst>
        </p:spPr>
      </p:pic>
      <p:sp>
        <p:nvSpPr>
          <p:cNvPr id="13" name="TextBox 12"/>
          <p:cNvSpPr txBox="1"/>
          <p:nvPr/>
        </p:nvSpPr>
        <p:spPr>
          <a:xfrm>
            <a:off x="3276600" y="3276600"/>
            <a:ext cx="4419600" cy="1569660"/>
          </a:xfrm>
          <a:prstGeom prst="rect">
            <a:avLst/>
          </a:prstGeom>
          <a:noFill/>
          <a:ln>
            <a:solidFill>
              <a:schemeClr val="tx1"/>
            </a:solid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txBody>
          <a:bodyPr wrap="square" rtlCol="0">
            <a:spAutoFit/>
          </a:bodyPr>
          <a:lstStyle/>
          <a:p>
            <a:pPr algn="ctr"/>
            <a:r>
              <a:rPr lang="bn-IN" sz="4800" dirty="0" smtClean="0">
                <a:solidFill>
                  <a:srgbClr val="FF0000"/>
                </a:solidFill>
              </a:rPr>
              <a:t>চল বিদ্যুতের ব্যবহার </a:t>
            </a:r>
            <a:endParaRPr lang="en-US" sz="4800" dirty="0">
              <a:solidFill>
                <a:srgbClr val="FF0000"/>
              </a:solidFill>
            </a:endParaRPr>
          </a:p>
        </p:txBody>
      </p:sp>
      <p:sp>
        <p:nvSpPr>
          <p:cNvPr id="10" name="TextBox 9"/>
          <p:cNvSpPr txBox="1"/>
          <p:nvPr/>
        </p:nvSpPr>
        <p:spPr>
          <a:xfrm>
            <a:off x="2057400" y="6324600"/>
            <a:ext cx="6705600" cy="369332"/>
          </a:xfrm>
          <a:prstGeom prst="rect">
            <a:avLst/>
          </a:prstGeom>
          <a:noFill/>
        </p:spPr>
        <p:txBody>
          <a:bodyPr wrap="square" rtlCol="0">
            <a:spAutoFit/>
          </a:bodyPr>
          <a:lstStyle/>
          <a:p>
            <a:r>
              <a:rPr lang="en-US" dirty="0" err="1" smtClean="0"/>
              <a:t>মোহাম্মদ</a:t>
            </a:r>
            <a:r>
              <a:rPr lang="en-US" dirty="0" smtClean="0"/>
              <a:t> </a:t>
            </a:r>
            <a:r>
              <a:rPr lang="en-US" dirty="0" err="1" smtClean="0"/>
              <a:t>সাখাওয়াত</a:t>
            </a:r>
            <a:r>
              <a:rPr lang="en-US" dirty="0" smtClean="0"/>
              <a:t> </a:t>
            </a:r>
            <a:r>
              <a:rPr lang="en-US" dirty="0" err="1" smtClean="0"/>
              <a:t>হোসেন</a:t>
            </a:r>
            <a:r>
              <a:rPr lang="bn-IN" dirty="0" smtClean="0"/>
              <a:t>,,01917636486</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5" presetClass="entr" presetSubtype="0" fill="hold" nodeType="clickEffect">
                                  <p:stCondLst>
                                    <p:cond delay="0"/>
                                  </p:stCondLst>
                                  <p:childTnLst>
                                    <p:set>
                                      <p:cBhvr>
                                        <p:cTn id="13" dur="1" fill="hold">
                                          <p:stCondLst>
                                            <p:cond delay="0"/>
                                          </p:stCondLst>
                                        </p:cTn>
                                        <p:tgtEl>
                                          <p:spTgt spid="1027"/>
                                        </p:tgtEl>
                                        <p:attrNameLst>
                                          <p:attrName>style.visibility</p:attrName>
                                        </p:attrNameLst>
                                      </p:cBhvr>
                                      <p:to>
                                        <p:strVal val="visible"/>
                                      </p:to>
                                    </p:set>
                                    <p:animEffect transition="in" filter="fade">
                                      <p:cBhvr>
                                        <p:cTn id="14" dur="2000"/>
                                        <p:tgtEl>
                                          <p:spTgt spid="1027"/>
                                        </p:tgtEl>
                                      </p:cBhvr>
                                    </p:animEffect>
                                    <p:anim calcmode="lin" valueType="num">
                                      <p:cBhvr>
                                        <p:cTn id="15" dur="2000" fill="hold"/>
                                        <p:tgtEl>
                                          <p:spTgt spid="1027"/>
                                        </p:tgtEl>
                                        <p:attrNameLst>
                                          <p:attrName>style.rotation</p:attrName>
                                        </p:attrNameLst>
                                      </p:cBhvr>
                                      <p:tavLst>
                                        <p:tav tm="0">
                                          <p:val>
                                            <p:fltVal val="720"/>
                                          </p:val>
                                        </p:tav>
                                        <p:tav tm="100000">
                                          <p:val>
                                            <p:fltVal val="0"/>
                                          </p:val>
                                        </p:tav>
                                      </p:tavLst>
                                    </p:anim>
                                    <p:anim calcmode="lin" valueType="num">
                                      <p:cBhvr>
                                        <p:cTn id="16" dur="2000" fill="hold"/>
                                        <p:tgtEl>
                                          <p:spTgt spid="1027"/>
                                        </p:tgtEl>
                                        <p:attrNameLst>
                                          <p:attrName>ppt_h</p:attrName>
                                        </p:attrNameLst>
                                      </p:cBhvr>
                                      <p:tavLst>
                                        <p:tav tm="0">
                                          <p:val>
                                            <p:fltVal val="0"/>
                                          </p:val>
                                        </p:tav>
                                        <p:tav tm="100000">
                                          <p:val>
                                            <p:strVal val="#ppt_h"/>
                                          </p:val>
                                        </p:tav>
                                      </p:tavLst>
                                    </p:anim>
                                    <p:anim calcmode="lin" valueType="num">
                                      <p:cBhvr>
                                        <p:cTn id="17" dur="2000" fill="hold"/>
                                        <p:tgtEl>
                                          <p:spTgt spid="1027"/>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4" descr="a130.jpg"/>
          <p:cNvPicPr>
            <a:picLocks noChangeAspect="1"/>
          </p:cNvPicPr>
          <p:nvPr/>
        </p:nvPicPr>
        <p:blipFill>
          <a:blip r:embed="rId2"/>
          <a:stretch>
            <a:fillRect/>
          </a:stretch>
        </p:blipFill>
        <p:spPr>
          <a:xfrm rot="10800000" flipV="1">
            <a:off x="4190998" y="5791200"/>
            <a:ext cx="4952999" cy="1066800"/>
          </a:xfrm>
          <a:prstGeom prst="rect">
            <a:avLst/>
          </a:prstGeom>
        </p:spPr>
      </p:pic>
      <p:pic>
        <p:nvPicPr>
          <p:cNvPr id="3" name="Content Placeholder 4" descr="a130.jpg"/>
          <p:cNvPicPr>
            <a:picLocks noChangeAspect="1"/>
          </p:cNvPicPr>
          <p:nvPr/>
        </p:nvPicPr>
        <p:blipFill>
          <a:blip r:embed="rId2"/>
          <a:stretch>
            <a:fillRect/>
          </a:stretch>
        </p:blipFill>
        <p:spPr>
          <a:xfrm>
            <a:off x="0" y="5791200"/>
            <a:ext cx="4343400" cy="1066800"/>
          </a:xfrm>
          <a:prstGeom prst="rect">
            <a:avLst/>
          </a:prstGeom>
        </p:spPr>
      </p:pic>
      <p:sp>
        <p:nvSpPr>
          <p:cNvPr id="4" name="Rectangle 3"/>
          <p:cNvSpPr/>
          <p:nvPr/>
        </p:nvSpPr>
        <p:spPr>
          <a:xfrm>
            <a:off x="228600" y="228600"/>
            <a:ext cx="8610600" cy="914400"/>
          </a:xfrm>
          <a:prstGeom prst="rect">
            <a:avLst/>
          </a:prstGeom>
          <a:solidFill>
            <a:srgbClr val="00B050"/>
          </a:solidFill>
          <a:ln>
            <a:solidFill>
              <a:srgbClr val="FF000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28600" y="1371600"/>
            <a:ext cx="8534400" cy="4267200"/>
          </a:xfrm>
          <a:prstGeom prst="rect">
            <a:avLst/>
          </a:prstGeom>
          <a:solidFill>
            <a:srgbClr val="FFFF00"/>
          </a:solidFill>
          <a:ln>
            <a:solidFill>
              <a:schemeClr val="tx1"/>
            </a:solidFill>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solidFill>
                <a:schemeClr val="tx1"/>
              </a:solidFill>
            </a:endParaRPr>
          </a:p>
        </p:txBody>
      </p:sp>
      <p:sp>
        <p:nvSpPr>
          <p:cNvPr id="6" name="Rounded Rectangle 5"/>
          <p:cNvSpPr/>
          <p:nvPr/>
        </p:nvSpPr>
        <p:spPr>
          <a:xfrm>
            <a:off x="2819400" y="228600"/>
            <a:ext cx="4114800" cy="914400"/>
          </a:xfrm>
          <a:prstGeom prst="roundRect">
            <a:avLst/>
          </a:prstGeom>
          <a:solidFill>
            <a:srgbClr val="FF0000"/>
          </a:solidFill>
          <a:ln>
            <a:solidFill>
              <a:schemeClr val="tx1"/>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bn-IN" sz="4000" dirty="0" smtClean="0">
                <a:solidFill>
                  <a:schemeClr val="tx1"/>
                </a:solidFill>
              </a:rPr>
              <a:t>শিখনফল </a:t>
            </a:r>
            <a:endParaRPr lang="en-US" sz="4000" dirty="0">
              <a:solidFill>
                <a:schemeClr val="tx1"/>
              </a:solidFill>
            </a:endParaRPr>
          </a:p>
        </p:txBody>
      </p:sp>
      <p:sp>
        <p:nvSpPr>
          <p:cNvPr id="7" name="Rounded Rectangle 6"/>
          <p:cNvSpPr/>
          <p:nvPr/>
        </p:nvSpPr>
        <p:spPr>
          <a:xfrm>
            <a:off x="228600" y="2133600"/>
            <a:ext cx="8458200" cy="1981200"/>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chemeClr val="tx1"/>
                </a:solidFill>
              </a:rPr>
              <a:t>এই</a:t>
            </a:r>
            <a:r>
              <a:rPr lang="en-US" sz="2800" dirty="0" smtClean="0">
                <a:solidFill>
                  <a:schemeClr val="tx1"/>
                </a:solidFill>
              </a:rPr>
              <a:t> </a:t>
            </a:r>
            <a:r>
              <a:rPr lang="en-US" sz="2800" dirty="0" err="1" smtClean="0">
                <a:solidFill>
                  <a:schemeClr val="tx1"/>
                </a:solidFill>
              </a:rPr>
              <a:t>পাঠ</a:t>
            </a:r>
            <a:r>
              <a:rPr lang="en-US" sz="2800" dirty="0" smtClean="0">
                <a:solidFill>
                  <a:schemeClr val="tx1"/>
                </a:solidFill>
              </a:rPr>
              <a:t> </a:t>
            </a:r>
            <a:r>
              <a:rPr lang="en-US" sz="2800" dirty="0" err="1" smtClean="0">
                <a:solidFill>
                  <a:schemeClr val="tx1"/>
                </a:solidFill>
              </a:rPr>
              <a:t>শেষে</a:t>
            </a:r>
            <a:r>
              <a:rPr lang="en-US" sz="2800" dirty="0" smtClean="0">
                <a:solidFill>
                  <a:schemeClr val="tx1"/>
                </a:solidFill>
              </a:rPr>
              <a:t> </a:t>
            </a:r>
            <a:r>
              <a:rPr lang="en-US" sz="2800" dirty="0" err="1" smtClean="0">
                <a:solidFill>
                  <a:schemeClr val="tx1"/>
                </a:solidFill>
              </a:rPr>
              <a:t>শিক্ষার্থীরা</a:t>
            </a:r>
            <a:r>
              <a:rPr lang="en-US" sz="2800" dirty="0" smtClean="0">
                <a:solidFill>
                  <a:schemeClr val="tx1"/>
                </a:solidFill>
              </a:rPr>
              <a:t>-</a:t>
            </a:r>
          </a:p>
          <a:p>
            <a:pPr algn="ctr"/>
            <a:r>
              <a:rPr lang="en-US" sz="2400" dirty="0" smtClean="0">
                <a:solidFill>
                  <a:schemeClr val="tx1"/>
                </a:solidFill>
              </a:rPr>
              <a:t>০১। </a:t>
            </a:r>
            <a:r>
              <a:rPr lang="bn-IN" sz="2400" dirty="0" smtClean="0">
                <a:solidFill>
                  <a:schemeClr val="tx1"/>
                </a:solidFill>
              </a:rPr>
              <a:t>নিত্য ব্যবহার্য যন্ত্রপাতিতে চল বিদ্যুতের ব্যবহার ব্যাখ্যা করতে পারবে</a:t>
            </a:r>
            <a:r>
              <a:rPr lang="en-US" sz="2400" dirty="0" smtClean="0">
                <a:solidFill>
                  <a:schemeClr val="tx1"/>
                </a:solidFill>
              </a:rPr>
              <a:t>। </a:t>
            </a:r>
          </a:p>
        </p:txBody>
      </p:sp>
      <p:sp>
        <p:nvSpPr>
          <p:cNvPr id="8" name="TextBox 7"/>
          <p:cNvSpPr txBox="1"/>
          <p:nvPr/>
        </p:nvSpPr>
        <p:spPr>
          <a:xfrm>
            <a:off x="1676400" y="6019800"/>
            <a:ext cx="5943600" cy="369332"/>
          </a:xfrm>
          <a:prstGeom prst="rect">
            <a:avLst/>
          </a:prstGeom>
          <a:noFill/>
        </p:spPr>
        <p:txBody>
          <a:bodyPr wrap="square" rtlCol="0">
            <a:spAutoFit/>
          </a:bodyPr>
          <a:lstStyle/>
          <a:p>
            <a:r>
              <a:rPr lang="en-US" dirty="0" err="1" smtClean="0"/>
              <a:t>মোহাম্মদ</a:t>
            </a:r>
            <a:r>
              <a:rPr lang="en-US" dirty="0" smtClean="0"/>
              <a:t> </a:t>
            </a:r>
            <a:r>
              <a:rPr lang="en-US" dirty="0" err="1" smtClean="0"/>
              <a:t>সাখাওয়াত</a:t>
            </a:r>
            <a:r>
              <a:rPr lang="en-US" dirty="0" smtClean="0"/>
              <a:t> </a:t>
            </a:r>
            <a:r>
              <a:rPr lang="en-US" dirty="0" err="1" smtClean="0"/>
              <a:t>হোসেন</a:t>
            </a:r>
            <a:r>
              <a:rPr lang="bn-IN" smtClean="0"/>
              <a:t>,,01917636486</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10" dur="1000" fill="hold"/>
                                        <p:tgtEl>
                                          <p:spTgt spid="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Effect transition="in" filter="wedge">
                                      <p:cBhvr>
                                        <p:cTn id="19" dur="2000"/>
                                        <p:tgtEl>
                                          <p:spTgt spid="7">
                                            <p:txEl>
                                              <p:pRg st="0" end="0"/>
                                            </p:txEl>
                                          </p:spTgt>
                                        </p:tgtEl>
                                      </p:cBhvr>
                                    </p:animEffect>
                                  </p:childTnLst>
                                </p:cTn>
                              </p:par>
                              <p:par>
                                <p:cTn id="20" presetID="20" presetClass="entr" presetSubtype="0" fill="hold" nodeType="withEffect">
                                  <p:stCondLst>
                                    <p:cond delay="0"/>
                                  </p:stCondLst>
                                  <p:childTnLst>
                                    <p:set>
                                      <p:cBhvr>
                                        <p:cTn id="21" dur="1" fill="hold">
                                          <p:stCondLst>
                                            <p:cond delay="0"/>
                                          </p:stCondLst>
                                        </p:cTn>
                                        <p:tgtEl>
                                          <p:spTgt spid="7">
                                            <p:txEl>
                                              <p:pRg st="1" end="1"/>
                                            </p:txEl>
                                          </p:spTgt>
                                        </p:tgtEl>
                                        <p:attrNameLst>
                                          <p:attrName>style.visibility</p:attrName>
                                        </p:attrNameLst>
                                      </p:cBhvr>
                                      <p:to>
                                        <p:strVal val="visible"/>
                                      </p:to>
                                    </p:set>
                                    <p:animEffect transition="in" filter="wedge">
                                      <p:cBhvr>
                                        <p:cTn id="22" dur="2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a:ln>
            <a:solidFill>
              <a:srgbClr val="FF0000"/>
            </a:solidFill>
          </a:ln>
          <a:scene3d>
            <a:camera prst="orthographicFront"/>
            <a:lightRig rig="threePt" dir="t"/>
          </a:scene3d>
          <a:sp3d>
            <a:bevelT prst="slope"/>
          </a:sp3d>
        </p:spPr>
        <p:txBody>
          <a:bodyPr/>
          <a:lstStyle/>
          <a:p>
            <a:endParaRPr lang="en-US" dirty="0"/>
          </a:p>
        </p:txBody>
      </p:sp>
      <p:pic>
        <p:nvPicPr>
          <p:cNvPr id="5" name="Content Placeholder 4" descr="a130.jpg"/>
          <p:cNvPicPr>
            <a:picLocks noGrp="1" noChangeAspect="1"/>
          </p:cNvPicPr>
          <p:nvPr>
            <p:ph idx="1"/>
          </p:nvPr>
        </p:nvPicPr>
        <p:blipFill>
          <a:blip r:embed="rId2"/>
          <a:stretch>
            <a:fillRect/>
          </a:stretch>
        </p:blipFill>
        <p:spPr>
          <a:xfrm>
            <a:off x="0" y="5715000"/>
            <a:ext cx="4191000" cy="1143000"/>
          </a:xfrm>
        </p:spPr>
      </p:pic>
      <p:sp>
        <p:nvSpPr>
          <p:cNvPr id="4" name="Rounded Rectangle 3"/>
          <p:cNvSpPr/>
          <p:nvPr/>
        </p:nvSpPr>
        <p:spPr>
          <a:xfrm>
            <a:off x="990600" y="381000"/>
            <a:ext cx="7239000" cy="914400"/>
          </a:xfrm>
          <a:prstGeom prst="roundRect">
            <a:avLst/>
          </a:prstGeom>
          <a:solidFill>
            <a:srgbClr val="00B050"/>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6"/>
          </a:lnRef>
          <a:fillRef idx="1">
            <a:schemeClr val="lt1"/>
          </a:fillRef>
          <a:effectRef idx="0">
            <a:schemeClr val="accent6"/>
          </a:effectRef>
          <a:fontRef idx="minor">
            <a:schemeClr val="dk1"/>
          </a:fontRef>
        </p:style>
        <p:txBody>
          <a:bodyPr rtlCol="0" anchor="ctr"/>
          <a:lstStyle/>
          <a:p>
            <a:pPr algn="ctr"/>
            <a:r>
              <a:rPr lang="bn-IN" sz="3200" dirty="0" smtClean="0"/>
              <a:t>নিচের ছবিগুলো ভাল করে লক্ষ কর </a:t>
            </a:r>
            <a:endParaRPr lang="en-US" sz="3200" dirty="0"/>
          </a:p>
        </p:txBody>
      </p:sp>
      <p:pic>
        <p:nvPicPr>
          <p:cNvPr id="7" name="Content Placeholder 4" descr="a130.jpg"/>
          <p:cNvPicPr>
            <a:picLocks noChangeAspect="1"/>
          </p:cNvPicPr>
          <p:nvPr/>
        </p:nvPicPr>
        <p:blipFill>
          <a:blip r:embed="rId2"/>
          <a:stretch>
            <a:fillRect/>
          </a:stretch>
        </p:blipFill>
        <p:spPr>
          <a:xfrm rot="10800000" flipV="1">
            <a:off x="4038602" y="5867400"/>
            <a:ext cx="5105398" cy="990600"/>
          </a:xfrm>
          <a:prstGeom prst="rect">
            <a:avLst/>
          </a:prstGeom>
        </p:spPr>
      </p:pic>
      <p:sp>
        <p:nvSpPr>
          <p:cNvPr id="8" name="Rectangle 7"/>
          <p:cNvSpPr/>
          <p:nvPr/>
        </p:nvSpPr>
        <p:spPr>
          <a:xfrm>
            <a:off x="152400" y="1447800"/>
            <a:ext cx="8305800" cy="3962400"/>
          </a:xfrm>
          <a:prstGeom prst="rect">
            <a:avLst/>
          </a:prstGeom>
          <a:ln>
            <a:solidFill>
              <a:schemeClr val="tx1"/>
            </a:solidFill>
          </a:ln>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9" name="Oval 8"/>
          <p:cNvSpPr/>
          <p:nvPr/>
        </p:nvSpPr>
        <p:spPr>
          <a:xfrm>
            <a:off x="381000" y="1524000"/>
            <a:ext cx="3048000" cy="31242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 name="Oval 9"/>
          <p:cNvSpPr/>
          <p:nvPr/>
        </p:nvSpPr>
        <p:spPr>
          <a:xfrm>
            <a:off x="5410200" y="1524000"/>
            <a:ext cx="2743200" cy="31242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6" name="Picture 2" descr="C:\Users\sagor khan\Downloads\a200.jpg"/>
          <p:cNvPicPr>
            <a:picLocks noChangeAspect="1" noChangeArrowheads="1"/>
          </p:cNvPicPr>
          <p:nvPr/>
        </p:nvPicPr>
        <p:blipFill>
          <a:blip r:embed="rId3"/>
          <a:srcRect/>
          <a:stretch>
            <a:fillRect/>
          </a:stretch>
        </p:blipFill>
        <p:spPr bwMode="auto">
          <a:xfrm>
            <a:off x="381000" y="1524000"/>
            <a:ext cx="3048000" cy="3124200"/>
          </a:xfrm>
          <a:prstGeom prst="rect">
            <a:avLst/>
          </a:prstGeom>
          <a:ln w="38100" cap="sq">
            <a:solidFill>
              <a:srgbClr val="FF0000"/>
            </a:solidFill>
            <a:prstDash val="solid"/>
            <a:miter lim="800000"/>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pic>
        <p:nvPicPr>
          <p:cNvPr id="1027" name="Picture 3" descr="C:\Users\sagor khan\Downloads\a201.jpg"/>
          <p:cNvPicPr>
            <a:picLocks noChangeAspect="1" noChangeArrowheads="1"/>
          </p:cNvPicPr>
          <p:nvPr/>
        </p:nvPicPr>
        <p:blipFill>
          <a:blip r:embed="rId4"/>
          <a:srcRect/>
          <a:stretch>
            <a:fillRect/>
          </a:stretch>
        </p:blipFill>
        <p:spPr bwMode="auto">
          <a:xfrm>
            <a:off x="5257800" y="1524000"/>
            <a:ext cx="2971800" cy="3124200"/>
          </a:xfrm>
          <a:prstGeom prst="rect">
            <a:avLst/>
          </a:prstGeom>
          <a:ln w="38100" cap="sq">
            <a:noFill/>
            <a:prstDash val="solid"/>
            <a:miter lim="800000"/>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
        <p:nvSpPr>
          <p:cNvPr id="13" name="Rounded Rectangle 12"/>
          <p:cNvSpPr/>
          <p:nvPr/>
        </p:nvSpPr>
        <p:spPr>
          <a:xfrm>
            <a:off x="3581400" y="2209800"/>
            <a:ext cx="1600200" cy="1676400"/>
          </a:xfrm>
          <a:prstGeom prst="roundRect">
            <a:avLst/>
          </a:prstGeom>
          <a:solidFill>
            <a:srgbClr val="00B050"/>
          </a:solidFill>
          <a:ln>
            <a:solidFill>
              <a:srgbClr val="FF0000"/>
            </a:solid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t>বৈদ্যুতিক বাল্ব </a:t>
            </a:r>
            <a:endParaRPr lang="en-US" sz="2400" dirty="0"/>
          </a:p>
        </p:txBody>
      </p:sp>
      <p:sp>
        <p:nvSpPr>
          <p:cNvPr id="14" name="Down Arrow 13"/>
          <p:cNvSpPr/>
          <p:nvPr/>
        </p:nvSpPr>
        <p:spPr>
          <a:xfrm rot="16200000">
            <a:off x="5113284" y="2938757"/>
            <a:ext cx="711278" cy="667585"/>
          </a:xfrm>
          <a:prstGeom prst="downArrow">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5" name="Down Arrow 14"/>
          <p:cNvSpPr/>
          <p:nvPr/>
        </p:nvSpPr>
        <p:spPr>
          <a:xfrm rot="5400000">
            <a:off x="2889504" y="2901696"/>
            <a:ext cx="762000" cy="597408"/>
          </a:xfrm>
          <a:prstGeom prst="downArrow">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6" name="TextBox 15"/>
          <p:cNvSpPr txBox="1"/>
          <p:nvPr/>
        </p:nvSpPr>
        <p:spPr>
          <a:xfrm>
            <a:off x="2895600" y="4876800"/>
            <a:ext cx="4648200" cy="461665"/>
          </a:xfrm>
          <a:prstGeom prst="rect">
            <a:avLst/>
          </a:prstGeom>
          <a:noFill/>
          <a:ln>
            <a:solidFill>
              <a:srgbClr val="FF000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r>
              <a:rPr lang="en-US" sz="2400" dirty="0" err="1" smtClean="0"/>
              <a:t>চল</a:t>
            </a:r>
            <a:r>
              <a:rPr lang="en-US" sz="2400" dirty="0" smtClean="0"/>
              <a:t> </a:t>
            </a:r>
            <a:r>
              <a:rPr lang="en-US" sz="2400" dirty="0" err="1" smtClean="0"/>
              <a:t>বিদ্যুতে</a:t>
            </a:r>
            <a:r>
              <a:rPr lang="en-US" sz="2400" dirty="0" smtClean="0"/>
              <a:t> </a:t>
            </a:r>
            <a:r>
              <a:rPr lang="en-US" sz="2400" dirty="0" err="1" smtClean="0"/>
              <a:t>ব্যবহার</a:t>
            </a:r>
            <a:r>
              <a:rPr lang="en-US" sz="2400" dirty="0" smtClean="0"/>
              <a:t> </a:t>
            </a:r>
            <a:endParaRPr lang="en-US" sz="2400" dirty="0"/>
          </a:p>
        </p:txBody>
      </p:sp>
      <p:sp>
        <p:nvSpPr>
          <p:cNvPr id="17" name="TextBox 16"/>
          <p:cNvSpPr txBox="1"/>
          <p:nvPr/>
        </p:nvSpPr>
        <p:spPr>
          <a:xfrm>
            <a:off x="1905000" y="6019800"/>
            <a:ext cx="5562600" cy="369332"/>
          </a:xfrm>
          <a:prstGeom prst="rect">
            <a:avLst/>
          </a:prstGeom>
          <a:noFill/>
        </p:spPr>
        <p:txBody>
          <a:bodyPr wrap="square" rtlCol="0">
            <a:spAutoFit/>
          </a:bodyPr>
          <a:lstStyle/>
          <a:p>
            <a:r>
              <a:rPr lang="en-US" dirty="0" err="1" smtClean="0"/>
              <a:t>মোহাম্মদ</a:t>
            </a:r>
            <a:r>
              <a:rPr lang="en-US" dirty="0" smtClean="0"/>
              <a:t> </a:t>
            </a:r>
            <a:r>
              <a:rPr lang="en-US" dirty="0" err="1" smtClean="0"/>
              <a:t>সাখাওয়াত</a:t>
            </a:r>
            <a:r>
              <a:rPr lang="en-US" dirty="0" smtClean="0"/>
              <a:t> </a:t>
            </a:r>
            <a:r>
              <a:rPr lang="en-US" dirty="0" err="1" smtClean="0"/>
              <a:t>হোসেন</a:t>
            </a:r>
            <a:r>
              <a:rPr lang="bn-IN" smtClean="0"/>
              <a:t>,,01917636486</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animEffect transition="in" filter="wipe(down)">
                                      <p:cBhvr>
                                        <p:cTn id="19" dur="500"/>
                                        <p:tgtEl>
                                          <p:spTgt spid="1026"/>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1027"/>
                                        </p:tgtEl>
                                        <p:attrNameLst>
                                          <p:attrName>style.visibility</p:attrName>
                                        </p:attrNameLst>
                                      </p:cBhvr>
                                      <p:to>
                                        <p:strVal val="visible"/>
                                      </p:to>
                                    </p:set>
                                    <p:animEffect transition="in" filter="wipe(down)">
                                      <p:cBhvr>
                                        <p:cTn id="24" dur="500"/>
                                        <p:tgtEl>
                                          <p:spTgt spid="1027"/>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slide(fromBottom)">
                                      <p:cBhvr>
                                        <p:cTn id="29" dur="50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wipe(down)">
                                      <p:cBhvr>
                                        <p:cTn id="3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3" grpId="0" animBg="1"/>
      <p:bldP spid="1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3">
            <a:schemeClr val="lt1"/>
          </a:lnRef>
          <a:fillRef idx="1">
            <a:schemeClr val="accent2"/>
          </a:fillRef>
          <a:effectRef idx="1">
            <a:schemeClr val="accent2"/>
          </a:effectRef>
          <a:fontRef idx="minor">
            <a:schemeClr val="lt1"/>
          </a:fontRef>
        </p:style>
        <p:txBody>
          <a:bodyPr/>
          <a:lstStyle/>
          <a:p>
            <a:endParaRPr lang="en-US" dirty="0"/>
          </a:p>
        </p:txBody>
      </p:sp>
      <p:pic>
        <p:nvPicPr>
          <p:cNvPr id="1026" name="Picture 2" descr="C:\Users\sagor khan\Downloads\a130.jpg"/>
          <p:cNvPicPr>
            <a:picLocks noGrp="1" noChangeAspect="1" noChangeArrowheads="1"/>
          </p:cNvPicPr>
          <p:nvPr>
            <p:ph idx="1"/>
          </p:nvPr>
        </p:nvPicPr>
        <p:blipFill>
          <a:blip r:embed="rId2"/>
          <a:srcRect/>
          <a:stretch>
            <a:fillRect/>
          </a:stretch>
        </p:blipFill>
        <p:spPr bwMode="auto">
          <a:xfrm>
            <a:off x="0" y="5791200"/>
            <a:ext cx="4267200" cy="1066800"/>
          </a:xfrm>
          <a:prstGeom prst="rect">
            <a:avLst/>
          </a:prstGeom>
          <a:noFill/>
        </p:spPr>
      </p:pic>
      <p:pic>
        <p:nvPicPr>
          <p:cNvPr id="1027" name="Picture 3" descr="C:\Users\sagor khan\Downloads\a130.jpg"/>
          <p:cNvPicPr>
            <a:picLocks noChangeAspect="1" noChangeArrowheads="1"/>
          </p:cNvPicPr>
          <p:nvPr/>
        </p:nvPicPr>
        <p:blipFill>
          <a:blip r:embed="rId2"/>
          <a:srcRect/>
          <a:stretch>
            <a:fillRect/>
          </a:stretch>
        </p:blipFill>
        <p:spPr bwMode="auto">
          <a:xfrm rot="10800000" flipV="1">
            <a:off x="4190997" y="5562600"/>
            <a:ext cx="4725279" cy="1295400"/>
          </a:xfrm>
          <a:prstGeom prst="rect">
            <a:avLst/>
          </a:prstGeom>
          <a:noFill/>
        </p:spPr>
      </p:pic>
      <p:sp>
        <p:nvSpPr>
          <p:cNvPr id="6" name="Rectangle 5"/>
          <p:cNvSpPr/>
          <p:nvPr/>
        </p:nvSpPr>
        <p:spPr>
          <a:xfrm>
            <a:off x="533400" y="1524000"/>
            <a:ext cx="8077200" cy="3886200"/>
          </a:xfrm>
          <a:prstGeom prst="rect">
            <a:avLst/>
          </a:prstGeom>
          <a:solidFill>
            <a:srgbClr val="00B050"/>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3">
            <a:schemeClr val="lt1"/>
          </a:lnRef>
          <a:fillRef idx="1">
            <a:schemeClr val="accent6"/>
          </a:fillRef>
          <a:effectRef idx="1">
            <a:schemeClr val="accent6"/>
          </a:effectRef>
          <a:fontRef idx="minor">
            <a:schemeClr val="lt1"/>
          </a:fontRef>
        </p:style>
        <p:txBody>
          <a:bodyPr rtlCol="0" anchor="ctr"/>
          <a:lstStyle/>
          <a:p>
            <a:pPr algn="ctr"/>
            <a:r>
              <a:rPr lang="en-US" sz="2400" dirty="0" err="1" smtClean="0">
                <a:solidFill>
                  <a:schemeClr val="tx1"/>
                </a:solidFill>
              </a:rPr>
              <a:t>বৈদ্যুতিক</a:t>
            </a:r>
            <a:r>
              <a:rPr lang="en-US" sz="2400" dirty="0" smtClean="0">
                <a:solidFill>
                  <a:schemeClr val="tx1"/>
                </a:solidFill>
              </a:rPr>
              <a:t> </a:t>
            </a:r>
            <a:r>
              <a:rPr lang="en-US" sz="2400" dirty="0" err="1" smtClean="0">
                <a:solidFill>
                  <a:schemeClr val="tx1"/>
                </a:solidFill>
              </a:rPr>
              <a:t>বাল্বের</a:t>
            </a:r>
            <a:r>
              <a:rPr lang="en-US" sz="2400" dirty="0" smtClean="0">
                <a:solidFill>
                  <a:schemeClr val="tx1"/>
                </a:solidFill>
              </a:rPr>
              <a:t> </a:t>
            </a:r>
            <a:r>
              <a:rPr lang="en-US" sz="2400" dirty="0" err="1" smtClean="0">
                <a:solidFill>
                  <a:schemeClr val="tx1"/>
                </a:solidFill>
              </a:rPr>
              <a:t>মধ্যে</a:t>
            </a:r>
            <a:r>
              <a:rPr lang="en-US" sz="2400" dirty="0" smtClean="0">
                <a:solidFill>
                  <a:schemeClr val="tx1"/>
                </a:solidFill>
              </a:rPr>
              <a:t> </a:t>
            </a:r>
            <a:r>
              <a:rPr lang="en-US" sz="2400" dirty="0" err="1" smtClean="0">
                <a:solidFill>
                  <a:schemeClr val="tx1"/>
                </a:solidFill>
              </a:rPr>
              <a:t>দুইটি</a:t>
            </a:r>
            <a:r>
              <a:rPr lang="en-US" sz="2400" dirty="0" smtClean="0">
                <a:solidFill>
                  <a:schemeClr val="tx1"/>
                </a:solidFill>
              </a:rPr>
              <a:t> </a:t>
            </a:r>
            <a:r>
              <a:rPr lang="en-US" sz="2400" dirty="0" err="1" smtClean="0">
                <a:solidFill>
                  <a:schemeClr val="tx1"/>
                </a:solidFill>
              </a:rPr>
              <a:t>মোটা</a:t>
            </a:r>
            <a:r>
              <a:rPr lang="en-US" sz="2400" dirty="0" smtClean="0">
                <a:solidFill>
                  <a:schemeClr val="tx1"/>
                </a:solidFill>
              </a:rPr>
              <a:t> </a:t>
            </a:r>
            <a:r>
              <a:rPr lang="en-US" sz="2400" dirty="0" err="1" smtClean="0">
                <a:solidFill>
                  <a:schemeClr val="tx1"/>
                </a:solidFill>
              </a:rPr>
              <a:t>তার</a:t>
            </a:r>
            <a:r>
              <a:rPr lang="en-US" sz="2400" dirty="0" smtClean="0">
                <a:solidFill>
                  <a:schemeClr val="tx1"/>
                </a:solidFill>
              </a:rPr>
              <a:t> </a:t>
            </a:r>
            <a:r>
              <a:rPr lang="en-US" sz="2400" dirty="0" err="1" smtClean="0">
                <a:solidFill>
                  <a:schemeClr val="tx1"/>
                </a:solidFill>
              </a:rPr>
              <a:t>একটি</a:t>
            </a:r>
            <a:r>
              <a:rPr lang="en-US" sz="2400" dirty="0" smtClean="0">
                <a:solidFill>
                  <a:schemeClr val="tx1"/>
                </a:solidFill>
              </a:rPr>
              <a:t> </a:t>
            </a:r>
            <a:r>
              <a:rPr lang="en-US" sz="2400" dirty="0" err="1" smtClean="0">
                <a:solidFill>
                  <a:schemeClr val="tx1"/>
                </a:solidFill>
              </a:rPr>
              <a:t>বায়ুশূন্য</a:t>
            </a:r>
            <a:r>
              <a:rPr lang="en-US" sz="2400" dirty="0" smtClean="0">
                <a:solidFill>
                  <a:schemeClr val="tx1"/>
                </a:solidFill>
              </a:rPr>
              <a:t> </a:t>
            </a:r>
            <a:r>
              <a:rPr lang="en-US" sz="2400" dirty="0" err="1" smtClean="0">
                <a:solidFill>
                  <a:schemeClr val="tx1"/>
                </a:solidFill>
              </a:rPr>
              <a:t>বা</a:t>
            </a:r>
            <a:r>
              <a:rPr lang="en-US" sz="2400" dirty="0" smtClean="0">
                <a:solidFill>
                  <a:schemeClr val="tx1"/>
                </a:solidFill>
              </a:rPr>
              <a:t> </a:t>
            </a:r>
            <a:r>
              <a:rPr lang="en-US" sz="2400" dirty="0" err="1" smtClean="0">
                <a:solidFill>
                  <a:schemeClr val="tx1"/>
                </a:solidFill>
              </a:rPr>
              <a:t>নিষ্ক্রয়</a:t>
            </a:r>
            <a:r>
              <a:rPr lang="en-US" sz="2400" dirty="0" smtClean="0">
                <a:solidFill>
                  <a:schemeClr val="tx1"/>
                </a:solidFill>
              </a:rPr>
              <a:t> </a:t>
            </a:r>
            <a:r>
              <a:rPr lang="en-US" sz="2400" dirty="0" err="1" smtClean="0">
                <a:solidFill>
                  <a:schemeClr val="tx1"/>
                </a:solidFill>
              </a:rPr>
              <a:t>গ্যাস-পূ</a:t>
            </a:r>
            <a:r>
              <a:rPr lang="bn-IN" sz="2400" dirty="0" smtClean="0">
                <a:solidFill>
                  <a:schemeClr val="tx1"/>
                </a:solidFill>
              </a:rPr>
              <a:t>র্ণবাল্বের বায়ু নিরুদ্ধ মুখের মধ্য দিয়ে ভিতরের প্রবেশ করানো থাকে। বাল্বের ভিতরে  তারের   দুই প্রান্তের সাথে সরু টাংস্টেনের তারের কুন্ডলী সংযুক্ত থাকে</a:t>
            </a:r>
            <a:r>
              <a:rPr lang="bn-IN" sz="2400" smtClean="0">
                <a:solidFill>
                  <a:schemeClr val="tx1"/>
                </a:solidFill>
              </a:rPr>
              <a:t>। এটিকে </a:t>
            </a:r>
            <a:r>
              <a:rPr lang="bn-IN" sz="2400" dirty="0" smtClean="0">
                <a:solidFill>
                  <a:schemeClr val="tx1"/>
                </a:solidFill>
              </a:rPr>
              <a:t>ফিলামেন্ট বলে। এই বাল্বেকে বিদ্যুতের উৎসের সাথে সংযোগ করলে ফিলামেন্ট প্রচুর তাপ উৎপাদন করে এবং বাল্বের এই ফিলামেন্ট প্রজ্জলিত হয়ে আলো বিকিরণ করতে থাকে। </a:t>
            </a:r>
            <a:endParaRPr lang="en-US" sz="2400" dirty="0">
              <a:solidFill>
                <a:schemeClr val="tx1"/>
              </a:solidFill>
            </a:endParaRPr>
          </a:p>
        </p:txBody>
      </p:sp>
      <p:sp>
        <p:nvSpPr>
          <p:cNvPr id="7" name="Rounded Rectangle 6"/>
          <p:cNvSpPr/>
          <p:nvPr/>
        </p:nvSpPr>
        <p:spPr>
          <a:xfrm>
            <a:off x="1295400" y="381000"/>
            <a:ext cx="6934200" cy="914400"/>
          </a:xfrm>
          <a:prstGeom prst="roundRect">
            <a:avLst/>
          </a:prstGeom>
          <a:solidFill>
            <a:srgbClr val="FF0000"/>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bn-IN" sz="3200" dirty="0" smtClean="0"/>
              <a:t>বৈদ্যুতিক বাল্ব </a:t>
            </a:r>
            <a:endParaRPr lang="en-US" sz="3200" dirty="0"/>
          </a:p>
        </p:txBody>
      </p:sp>
      <p:sp>
        <p:nvSpPr>
          <p:cNvPr id="8" name="TextBox 7"/>
          <p:cNvSpPr txBox="1"/>
          <p:nvPr/>
        </p:nvSpPr>
        <p:spPr>
          <a:xfrm>
            <a:off x="2286000" y="6019800"/>
            <a:ext cx="5334000" cy="369332"/>
          </a:xfrm>
          <a:prstGeom prst="rect">
            <a:avLst/>
          </a:prstGeom>
          <a:noFill/>
        </p:spPr>
        <p:txBody>
          <a:bodyPr wrap="square" rtlCol="0">
            <a:spAutoFit/>
          </a:bodyPr>
          <a:lstStyle/>
          <a:p>
            <a:r>
              <a:rPr lang="en-US" dirty="0" err="1" smtClean="0"/>
              <a:t>মোহাম্মদ</a:t>
            </a:r>
            <a:r>
              <a:rPr lang="en-US" dirty="0" smtClean="0"/>
              <a:t> </a:t>
            </a:r>
            <a:r>
              <a:rPr lang="en-US" dirty="0" err="1" smtClean="0"/>
              <a:t>সাখাওয়াত</a:t>
            </a:r>
            <a:r>
              <a:rPr lang="en-US" dirty="0" smtClean="0"/>
              <a:t> </a:t>
            </a:r>
            <a:r>
              <a:rPr lang="en-US" dirty="0" err="1" smtClean="0"/>
              <a:t>হোসেন</a:t>
            </a:r>
            <a:r>
              <a:rPr lang="bn-IN" dirty="0" smtClean="0"/>
              <a:t>,,01917636486</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lide(fromBottom)">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469</TotalTime>
  <Words>699</Words>
  <Application>Microsoft Office PowerPoint</Application>
  <PresentationFormat>On-screen Show (4:3)</PresentationFormat>
  <Paragraphs>109</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Slide 1</vt:lpstr>
      <vt:lpstr>Slide 2</vt:lpstr>
      <vt:lpstr>Slide 3</vt:lpstr>
      <vt:lpstr>Slide 4</vt:lpstr>
      <vt:lpstr>নিচের চিত্রগুলো দ্বারা কী বুঝানো হয়েছে? </vt:lpstr>
      <vt:lpstr>আজকের পাঠ </vt:lpstr>
      <vt:lpstr>Slide 7</vt:lpstr>
      <vt:lpstr>Slide 8</vt:lpstr>
      <vt:lpstr>Slide 9</vt:lpstr>
      <vt:lpstr>Slide 10</vt:lpstr>
      <vt:lpstr>Slide 11</vt:lpstr>
      <vt:lpstr>Slide 12</vt:lpstr>
      <vt:lpstr>Slide 13</vt:lpstr>
      <vt:lpstr>Slide 14</vt:lpstr>
      <vt:lpstr>Slide 15</vt:lpstr>
      <vt:lpstr>Slide 16</vt:lpstr>
      <vt:lpstr>Slide 17</vt:lpstr>
      <vt:lpstr> নিচের ছবিগুলো ভাল করে লক্ষ কর  </vt:lpstr>
      <vt:lpstr>Slide 19</vt:lpstr>
      <vt:lpstr>নিচের ছবিগুলো ভাল করে লক্ষ কর </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sagor khan</dc:creator>
  <cp:lastModifiedBy>sagor khan</cp:lastModifiedBy>
  <cp:revision>149</cp:revision>
  <dcterms:created xsi:type="dcterms:W3CDTF">2020-10-19T20:55:36Z</dcterms:created>
  <dcterms:modified xsi:type="dcterms:W3CDTF">2021-05-02T06:33:19Z</dcterms:modified>
</cp:coreProperties>
</file>