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58A8B-BB10-42B5-BD7B-163DC794C5B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3F1B-2147-46DA-8F4A-750C9606B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3F1B-2147-46DA-8F4A-750C9606BB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2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6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3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5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9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4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CC10-E329-4C64-9DE8-5B4C8D1F7100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4977C-EC13-44FE-A6F0-04D25CF0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49175" y="2565787"/>
            <a:ext cx="3370997" cy="200622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04" y="0"/>
            <a:ext cx="2699596" cy="1771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596" cy="1771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6724"/>
            <a:ext cx="2699596" cy="1771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04" y="5086724"/>
            <a:ext cx="2699596" cy="17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86600" y="2667000"/>
            <a:ext cx="1828800" cy="3505200"/>
            <a:chOff x="6934200" y="838200"/>
            <a:chExt cx="1981200" cy="2209800"/>
          </a:xfrm>
        </p:grpSpPr>
        <p:pic>
          <p:nvPicPr>
            <p:cNvPr id="4" name="Picture 3" descr="1-Blue_and_red_litmus_paper.jpg"/>
            <p:cNvPicPr>
              <a:picLocks noChangeAspect="1"/>
            </p:cNvPicPr>
            <p:nvPr/>
          </p:nvPicPr>
          <p:blipFill>
            <a:blip r:embed="rId3"/>
            <a:srcRect l="48125" t="17500" r="26563" b="25000"/>
            <a:stretch>
              <a:fillRect/>
            </a:stretch>
          </p:blipFill>
          <p:spPr>
            <a:xfrm>
              <a:off x="6934200" y="838200"/>
              <a:ext cx="1981200" cy="1676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010400" y="2743200"/>
              <a:ext cx="19050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2743200"/>
            <a:ext cx="1676400" cy="3505200"/>
            <a:chOff x="4800600" y="762000"/>
            <a:chExt cx="1905000" cy="2286000"/>
          </a:xfrm>
        </p:grpSpPr>
        <p:sp>
          <p:nvSpPr>
            <p:cNvPr id="7" name="Rectangle 6"/>
            <p:cNvSpPr/>
            <p:nvPr/>
          </p:nvSpPr>
          <p:spPr>
            <a:xfrm>
              <a:off x="4800600" y="2743200"/>
              <a:ext cx="19050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অ্যামোনিয়া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00600" y="762000"/>
              <a:ext cx="1905000" cy="1828800"/>
              <a:chOff x="4800600" y="762000"/>
              <a:chExt cx="1905000" cy="1828800"/>
            </a:xfrm>
          </p:grpSpPr>
          <p:pic>
            <p:nvPicPr>
              <p:cNvPr id="9" name="Picture 8" descr="DSC_0249000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762000"/>
                <a:ext cx="1905000" cy="1828800"/>
              </a:xfrm>
              <a:prstGeom prst="rect">
                <a:avLst/>
              </a:prstGeom>
            </p:spPr>
          </p:pic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5410200" y="1010478"/>
              <a:ext cx="685800" cy="5466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5" name="Equation" r:id="rId5" imgW="203040" imgH="228600" progId="Equation.3">
                      <p:embed/>
                    </p:oleObj>
                  </mc:Choice>
                  <mc:Fallback>
                    <p:oleObj name="Equation" r:id="rId5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0200" y="1010478"/>
                            <a:ext cx="685800" cy="5466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" name="Right Arrow 10"/>
          <p:cNvSpPr/>
          <p:nvPr/>
        </p:nvSpPr>
        <p:spPr>
          <a:xfrm>
            <a:off x="6248400" y="4012442"/>
            <a:ext cx="838200" cy="7119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4840" y="2743200"/>
            <a:ext cx="1752600" cy="3505200"/>
            <a:chOff x="381000" y="2743200"/>
            <a:chExt cx="1752600" cy="3505200"/>
          </a:xfrm>
        </p:grpSpPr>
        <p:pic>
          <p:nvPicPr>
            <p:cNvPr id="13" name="Picture 12" descr="seven-seas-tomoe-river-paper-pad-3.jp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1000" y="2743200"/>
              <a:ext cx="1752600" cy="28041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4" name="Rectangle 13"/>
            <p:cNvSpPr/>
            <p:nvPr/>
          </p:nvSpPr>
          <p:spPr>
            <a:xfrm>
              <a:off x="381000" y="5781040"/>
              <a:ext cx="1752600" cy="4673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29840" y="2743200"/>
            <a:ext cx="1981200" cy="3505200"/>
            <a:chOff x="2362200" y="762000"/>
            <a:chExt cx="2133600" cy="2286000"/>
          </a:xfrm>
        </p:grpSpPr>
        <p:pic>
          <p:nvPicPr>
            <p:cNvPr id="16" name="Picture 15" descr="PotassiumChlorideVsChlorate.jpg"/>
            <p:cNvPicPr>
              <a:picLocks noChangeAspect="1"/>
            </p:cNvPicPr>
            <p:nvPr/>
          </p:nvPicPr>
          <p:blipFill>
            <a:blip r:embed="rId8"/>
            <a:srcRect r="61621"/>
            <a:stretch>
              <a:fillRect/>
            </a:stretch>
          </p:blipFill>
          <p:spPr>
            <a:xfrm>
              <a:off x="2438400" y="762000"/>
              <a:ext cx="1981200" cy="186491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362200" y="2743200"/>
              <a:ext cx="21336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পটাসিয়াম কার্বনেট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58440" y="381000"/>
            <a:ext cx="4419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 কাগজ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840" y="1524000"/>
            <a:ext cx="8534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কাগজকে পটাসিয়াম কার্বনেট ও অ্যামোনিয়া দিয়ে গাঁজন করলে 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 হয়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2971800"/>
            <a:ext cx="1828800" cy="3276600"/>
            <a:chOff x="381000" y="3657600"/>
            <a:chExt cx="1828800" cy="1981200"/>
          </a:xfrm>
        </p:grpSpPr>
        <p:pic>
          <p:nvPicPr>
            <p:cNvPr id="4" name="Picture 3" descr="1-Blue_and_red_litmus_paper.jpg"/>
            <p:cNvPicPr>
              <a:picLocks noChangeAspect="1"/>
            </p:cNvPicPr>
            <p:nvPr/>
          </p:nvPicPr>
          <p:blipFill>
            <a:blip r:embed="rId3"/>
            <a:srcRect l="48125" t="17500" r="26563" b="25000"/>
            <a:stretch>
              <a:fillRect/>
            </a:stretch>
          </p:blipFill>
          <p:spPr>
            <a:xfrm>
              <a:off x="381000" y="3657600"/>
              <a:ext cx="1828800" cy="1524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" y="5257800"/>
              <a:ext cx="1752600" cy="381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19400" y="2971800"/>
            <a:ext cx="2209800" cy="3276600"/>
            <a:chOff x="3124200" y="3657600"/>
            <a:chExt cx="2286000" cy="2057400"/>
          </a:xfrm>
        </p:grpSpPr>
        <p:grpSp>
          <p:nvGrpSpPr>
            <p:cNvPr id="7" name="Group 6"/>
            <p:cNvGrpSpPr/>
            <p:nvPr/>
          </p:nvGrpSpPr>
          <p:grpSpPr>
            <a:xfrm>
              <a:off x="3124200" y="3657600"/>
              <a:ext cx="2286000" cy="1676400"/>
              <a:chOff x="3124200" y="3962401"/>
              <a:chExt cx="2286000" cy="1676400"/>
            </a:xfrm>
          </p:grpSpPr>
          <p:pic>
            <p:nvPicPr>
              <p:cNvPr id="9" name="Picture 8" descr="sulfuric_acid.jpg"/>
              <p:cNvPicPr>
                <a:picLocks noChangeAspect="1"/>
              </p:cNvPicPr>
              <p:nvPr/>
            </p:nvPicPr>
            <p:blipFill>
              <a:blip r:embed="rId4" cstate="print"/>
              <a:srcRect l="30337" r="27528"/>
              <a:stretch>
                <a:fillRect/>
              </a:stretch>
            </p:blipFill>
            <p:spPr>
              <a:xfrm>
                <a:off x="3124200" y="3962401"/>
                <a:ext cx="2286000" cy="1676400"/>
              </a:xfrm>
              <a:prstGeom prst="rect">
                <a:avLst/>
              </a:prstGeom>
            </p:spPr>
          </p:pic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3597166" y="4800600"/>
              <a:ext cx="1261241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8" name="Equation" r:id="rId5" imgW="380880" imgH="228600" progId="Equation.3">
                      <p:embed/>
                    </p:oleObj>
                  </mc:Choice>
                  <mc:Fallback>
                    <p:oleObj name="Equation" r:id="rId5" imgW="380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166" y="4800600"/>
                            <a:ext cx="1261241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Rectangle 7"/>
            <p:cNvSpPr/>
            <p:nvPr/>
          </p:nvSpPr>
          <p:spPr>
            <a:xfrm>
              <a:off x="3200400" y="5410200"/>
              <a:ext cx="2209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সালফিউরিক এসিড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00800" y="2971800"/>
            <a:ext cx="2286000" cy="3276600"/>
            <a:chOff x="6400800" y="3657600"/>
            <a:chExt cx="2286000" cy="1981200"/>
          </a:xfrm>
        </p:grpSpPr>
        <p:pic>
          <p:nvPicPr>
            <p:cNvPr id="12" name="Picture 11" descr="1-Blue_and_red_litmus_paper.jpg"/>
            <p:cNvPicPr>
              <a:picLocks noChangeAspect="1"/>
            </p:cNvPicPr>
            <p:nvPr/>
          </p:nvPicPr>
          <p:blipFill>
            <a:blip r:embed="rId7"/>
            <a:srcRect l="11563" t="21250" r="52812" b="18750"/>
            <a:stretch>
              <a:fillRect/>
            </a:stretch>
          </p:blipFill>
          <p:spPr>
            <a:xfrm>
              <a:off x="6400800" y="3657600"/>
              <a:ext cx="2286000" cy="1600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705600" y="5334000"/>
              <a:ext cx="17526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1524000"/>
            <a:ext cx="8382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লিটমাসে সালফিউরিক এসিড যোগ করলে লাল লিটমাস হয়।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457200"/>
            <a:ext cx="4419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লাল লিটমাস কাগজ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470474" y="4012442"/>
            <a:ext cx="838200" cy="7119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9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28956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2895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9.jpg"/>
          <p:cNvPicPr>
            <a:picLocks noChangeAspect="1"/>
          </p:cNvPicPr>
          <p:nvPr/>
        </p:nvPicPr>
        <p:blipFill>
          <a:blip r:embed="rId2"/>
          <a:srcRect l="13840" r="16030" b="21333"/>
          <a:stretch>
            <a:fillRect/>
          </a:stretch>
        </p:blipFill>
        <p:spPr>
          <a:xfrm>
            <a:off x="457200" y="1828800"/>
            <a:ext cx="2667000" cy="2209800"/>
          </a:xfrm>
          <a:prstGeom prst="rect">
            <a:avLst/>
          </a:prstGeom>
        </p:spPr>
      </p:pic>
      <p:pic>
        <p:nvPicPr>
          <p:cNvPr id="6" name="Picture 5" descr="1-Blue_and_red_litmus_paper.jpg"/>
          <p:cNvPicPr>
            <a:picLocks noChangeAspect="1"/>
          </p:cNvPicPr>
          <p:nvPr/>
        </p:nvPicPr>
        <p:blipFill>
          <a:blip r:embed="rId3"/>
          <a:srcRect l="30312" t="17500" r="35938" b="39663"/>
          <a:stretch>
            <a:fillRect/>
          </a:stretch>
        </p:blipFill>
        <p:spPr>
          <a:xfrm>
            <a:off x="6477000" y="1828800"/>
            <a:ext cx="2209800" cy="220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4876800"/>
            <a:ext cx="8534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কর্মপদ্ধতি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একটি কাঁচের গ্লাসে লেবুর পরিষ্কার রস নাও এবং লিটমাস কাগজ দিয়ে  পরীক্ষা করে ফলাফল পর্যবেক্ষণ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12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1" y="1828801"/>
            <a:ext cx="2438400" cy="22097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33400" y="4114800"/>
            <a:ext cx="2438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4191000"/>
            <a:ext cx="19812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কগজ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685800"/>
            <a:ext cx="18288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791200"/>
            <a:ext cx="8534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অনুরুপভাবে আঙ্গুর, তেতুল, টমেটো, আমলকি নিয়ে পরীক্ষা করে ফলাফল খাতায়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26262"/>
              </p:ext>
            </p:extLst>
          </p:nvPr>
        </p:nvGraphicFramePr>
        <p:xfrm>
          <a:off x="1219200" y="4437799"/>
          <a:ext cx="8293290" cy="244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891"/>
                <a:gridCol w="4684910"/>
                <a:gridCol w="2332489"/>
              </a:tblGrid>
              <a:tr h="401630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নং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95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19522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11954" y="4612944"/>
            <a:ext cx="1727579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রসে অম্ল বা এসিড আছে।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4367" y="4844954"/>
            <a:ext cx="3886200" cy="11111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লিটমাসের রং পরিবর্তন হয়ে লাল হলো।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7291" y="3640545"/>
            <a:ext cx="5181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7025" y="1321562"/>
            <a:ext cx="2057400" cy="1941362"/>
            <a:chOff x="3505200" y="1480613"/>
            <a:chExt cx="2896162" cy="2588483"/>
          </a:xfrm>
        </p:grpSpPr>
        <p:sp>
          <p:nvSpPr>
            <p:cNvPr id="7" name="Can 6"/>
            <p:cNvSpPr/>
            <p:nvPr/>
          </p:nvSpPr>
          <p:spPr>
            <a:xfrm>
              <a:off x="3505200" y="2438400"/>
              <a:ext cx="2514600" cy="16002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3505200" y="3095744"/>
              <a:ext cx="2514600" cy="942856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7821983">
              <a:off x="4058087" y="2548329"/>
              <a:ext cx="2588483" cy="4530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24401" y="3334803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10518297">
              <a:off x="4877362" y="2720279"/>
              <a:ext cx="1524000" cy="762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5225" y="1245362"/>
            <a:ext cx="2057400" cy="2005074"/>
            <a:chOff x="4876800" y="1936603"/>
            <a:chExt cx="2057400" cy="2005074"/>
          </a:xfrm>
        </p:grpSpPr>
        <p:sp>
          <p:nvSpPr>
            <p:cNvPr id="13" name="Can 12"/>
            <p:cNvSpPr/>
            <p:nvPr/>
          </p:nvSpPr>
          <p:spPr>
            <a:xfrm>
              <a:off x="4876800" y="2745423"/>
              <a:ext cx="1786343" cy="116378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4876800" y="3276600"/>
              <a:ext cx="1786343" cy="63260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7821983">
              <a:off x="5225330" y="2770256"/>
              <a:ext cx="2005074" cy="337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0518297">
              <a:off x="5851568" y="2950425"/>
              <a:ext cx="1082632" cy="5541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548600">
              <a:off x="5779965" y="3157301"/>
              <a:ext cx="317284" cy="7211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742906" y="3442447"/>
              <a:ext cx="433053" cy="11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435825" y="2693162"/>
            <a:ext cx="2833048" cy="457200"/>
            <a:chOff x="3048000" y="2133600"/>
            <a:chExt cx="2833048" cy="457200"/>
          </a:xfrm>
        </p:grpSpPr>
        <p:sp>
          <p:nvSpPr>
            <p:cNvPr id="20" name="Rectangle 19"/>
            <p:cNvSpPr/>
            <p:nvPr/>
          </p:nvSpPr>
          <p:spPr>
            <a:xfrm>
              <a:off x="3810000" y="2133600"/>
              <a:ext cx="12192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লেবুর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>
            <a:xfrm rot="10800000">
              <a:off x="3048000" y="2362200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0" idx="3"/>
              <a:endCxn id="14" idx="2"/>
            </p:cNvCxnSpPr>
            <p:nvPr/>
          </p:nvCxnSpPr>
          <p:spPr>
            <a:xfrm flipV="1">
              <a:off x="5029200" y="2342100"/>
              <a:ext cx="851848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435825" y="1397762"/>
            <a:ext cx="4267200" cy="457200"/>
            <a:chOff x="3048002" y="2133600"/>
            <a:chExt cx="2819398" cy="457200"/>
          </a:xfrm>
        </p:grpSpPr>
        <p:sp>
          <p:nvSpPr>
            <p:cNvPr id="24" name="Rectangle 23"/>
            <p:cNvSpPr/>
            <p:nvPr/>
          </p:nvSpPr>
          <p:spPr>
            <a:xfrm>
              <a:off x="3733800" y="2133600"/>
              <a:ext cx="1371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লিটমাস কাগজ</a:t>
              </a:r>
            </a:p>
          </p:txBody>
        </p:sp>
        <p:cxnSp>
          <p:nvCxnSpPr>
            <p:cNvPr id="25" name="Straight Arrow Connector 24"/>
            <p:cNvCxnSpPr>
              <a:stCxn id="24" idx="1"/>
            </p:cNvCxnSpPr>
            <p:nvPr/>
          </p:nvCxnSpPr>
          <p:spPr>
            <a:xfrm rot="10800000">
              <a:off x="3048002" y="2362200"/>
              <a:ext cx="68579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3"/>
            </p:cNvCxnSpPr>
            <p:nvPr/>
          </p:nvCxnSpPr>
          <p:spPr>
            <a:xfrm flipV="1">
              <a:off x="5105400" y="2342100"/>
              <a:ext cx="762000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744265" y="235196"/>
            <a:ext cx="6990301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দু’টি দেখ এবং তোমার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পরিক্ষণের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0"/>
            <a:ext cx="7010400" cy="685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 এবং তোমার পরীক্ষণের তুলনা 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983778" y="4419600"/>
            <a:ext cx="8001000" cy="1828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কাগজের মতো নানা ধরনের নির্দেশক আছে যা রাসায়নিক বিক্রিয়ায় রং পরিবর্তনের মাধ্যমে এসিড না ক্ষার বুঝতে সাহায্য করে।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হলুদ, ফুলের নির্যাস, সবজির নির্যাস ইত্যাদি।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76705"/>
              </p:ext>
            </p:extLst>
          </p:nvPr>
        </p:nvGraphicFramePr>
        <p:xfrm>
          <a:off x="3581400" y="2437266"/>
          <a:ext cx="24384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37266"/>
                        <a:ext cx="2438400" cy="1381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2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47747" y="1884608"/>
            <a:ext cx="19219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অক্সালিক এসিড</a:t>
            </a:r>
          </a:p>
        </p:txBody>
      </p:sp>
      <p:sp>
        <p:nvSpPr>
          <p:cNvPr id="4" name="Oval 3"/>
          <p:cNvSpPr/>
          <p:nvPr/>
        </p:nvSpPr>
        <p:spPr>
          <a:xfrm>
            <a:off x="3899747" y="5963549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14347" y="1924949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47347" y="2610749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4548" y="1884608"/>
            <a:ext cx="18288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এসিটিক এসিড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04547" y="2534549"/>
            <a:ext cx="18288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ম্যালিক এসিড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0814" y="2575638"/>
            <a:ext cx="19219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সাইট্রিক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14346" y="2610749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6947" y="5353949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6947" y="520154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91530" y="5203792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76347" y="520154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48531" y="5201549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76347" y="5887349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719147" y="5963549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56947" y="5887349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2370" y="1010549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রসে কোন এসিড থাকে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68371" y="934349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44571" y="207735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9238" y="324749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8571" y="3525149"/>
            <a:ext cx="6781803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NaOH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রাসায়নিক পদার্থটি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ক্ষারীয় প্রকৃতির।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লিটমাসকে লাল করে।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সাবানের মূল উপাদান।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44572" y="3448949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4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2895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ক্ষারক 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5067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42672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-Blue_and_red_litmus_paper.jpg"/>
          <p:cNvPicPr>
            <a:picLocks noChangeAspect="1"/>
          </p:cNvPicPr>
          <p:nvPr/>
        </p:nvPicPr>
        <p:blipFill>
          <a:blip r:embed="rId2"/>
          <a:srcRect l="30312" t="17500" r="35938" b="39663"/>
          <a:stretch>
            <a:fillRect/>
          </a:stretch>
        </p:blipFill>
        <p:spPr>
          <a:xfrm>
            <a:off x="7086600" y="1828800"/>
            <a:ext cx="17526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4724400"/>
            <a:ext cx="81534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কর্মপদ্ধতি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সামান্য চুন নিয়ে আস্তে আস্তে পানি যোগ করে নাড়া দাও। কিছুক্ষণ অপেক্ষা করে মিশ্রণের উপরিভাগ থেকে পরিষ্কার চুনের পানি আলাদা করে নিয়ে লিটমাস কাগজ দিয়ে পরীক্ষা করে ফলাফল খাতায় লিখ।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easpoon.jpg"/>
          <p:cNvPicPr>
            <a:picLocks noChangeAspect="1"/>
          </p:cNvPicPr>
          <p:nvPr/>
        </p:nvPicPr>
        <p:blipFill>
          <a:blip r:embed="rId3" cstate="print"/>
          <a:srcRect l="17105" t="27561" r="6140" b="13305"/>
          <a:stretch>
            <a:fillRect/>
          </a:stretch>
        </p:blipFill>
        <p:spPr>
          <a:xfrm rot="16200000">
            <a:off x="2857500" y="2095500"/>
            <a:ext cx="1905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09600" y="3886200"/>
            <a:ext cx="19812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চুনাপাথর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3886200"/>
            <a:ext cx="1752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পেপার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886200"/>
            <a:ext cx="16764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াঁচের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3886200"/>
            <a:ext cx="1447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চামচ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12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828800"/>
            <a:ext cx="1828801" cy="1981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3" name="Group 6"/>
          <p:cNvGrpSpPr/>
          <p:nvPr/>
        </p:nvGrpSpPr>
        <p:grpSpPr>
          <a:xfrm>
            <a:off x="381000" y="1905000"/>
            <a:ext cx="2286000" cy="1905000"/>
            <a:chOff x="3124200" y="2667000"/>
            <a:chExt cx="2971800" cy="1543050"/>
          </a:xfrm>
        </p:grpSpPr>
        <p:pic>
          <p:nvPicPr>
            <p:cNvPr id="14" name="Picture 13" descr="images4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200" y="2667000"/>
              <a:ext cx="2971800" cy="15430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5" name="Picture 14" descr="061.jpg"/>
            <p:cNvPicPr>
              <a:picLocks noChangeAspect="1"/>
            </p:cNvPicPr>
            <p:nvPr/>
          </p:nvPicPr>
          <p:blipFill>
            <a:blip r:embed="rId6"/>
            <a:srcRect l="30509" t="22727" r="25424" b="20454"/>
            <a:stretch>
              <a:fillRect/>
            </a:stretch>
          </p:blipFill>
          <p:spPr>
            <a:xfrm>
              <a:off x="3805238" y="3160776"/>
              <a:ext cx="1609725" cy="7406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6" name="Rectangle 15"/>
          <p:cNvSpPr/>
          <p:nvPr/>
        </p:nvSpPr>
        <p:spPr>
          <a:xfrm>
            <a:off x="6934200" y="685800"/>
            <a:ext cx="1828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752600"/>
            <a:ext cx="53086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 বা এসিড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895600"/>
            <a:ext cx="54102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114800"/>
            <a:ext cx="54864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 কীভাবে তৈরি করা 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5257800"/>
            <a:ext cx="5562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 কীভাবে তৈরি করা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3429000"/>
            <a:ext cx="2760133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নির্দেশক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410200" y="1981200"/>
            <a:ext cx="2709333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ক্ষারক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600200" y="4953000"/>
            <a:ext cx="27432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410200" y="4953000"/>
            <a:ext cx="27432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লাল লিটমাস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550019" y="525440"/>
            <a:ext cx="2506133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440" y="1981200"/>
            <a:ext cx="2751666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অম্ল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5440" y="3429000"/>
            <a:ext cx="27432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83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2887" y="479782"/>
            <a:ext cx="8802810" cy="5542748"/>
            <a:chOff x="914400" y="609600"/>
            <a:chExt cx="6781800" cy="5257800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9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Isosceles Triangle 11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Cube 9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3176427" y="1198217"/>
                <a:ext cx="3630202" cy="71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733800" y="2971800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168860" y="2209800"/>
            <a:ext cx="670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আমলকি ও তেতুলের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2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87" y="1169278"/>
            <a:ext cx="7616170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ই-মেইলঃmdjahangirhossain</a:t>
            </a:r>
            <a:r>
              <a:rPr lang="en-US" sz="2000" dirty="0" smtClean="0">
                <a:solidFill>
                  <a:srgbClr val="0070C0"/>
                </a:solidFill>
                <a:latin typeface="Modern No. 20" panose="02070704070505020303" pitchFamily="18" charset="0"/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805" y="1200996"/>
            <a:ext cx="2853605" cy="28796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61816" y="68238"/>
            <a:ext cx="379407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8987" y="4772661"/>
            <a:ext cx="761617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অধ্যায়ঃদশম,পাঠ-১-৪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8585157" y="4624964"/>
            <a:ext cx="19812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90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77236" y="3128751"/>
            <a:ext cx="6837528" cy="292062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85" y="1548395"/>
            <a:ext cx="3616806" cy="25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447" y="53426"/>
            <a:ext cx="422681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-Blue_and_red_litmus_paper.jpg"/>
          <p:cNvPicPr>
            <a:picLocks noChangeAspect="1"/>
          </p:cNvPicPr>
          <p:nvPr/>
        </p:nvPicPr>
        <p:blipFill>
          <a:blip r:embed="rId2"/>
          <a:srcRect l="5937" t="15000" r="7813" b="11250"/>
          <a:stretch>
            <a:fillRect/>
          </a:stretch>
        </p:blipFill>
        <p:spPr>
          <a:xfrm>
            <a:off x="457200" y="4038600"/>
            <a:ext cx="4114800" cy="2286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 descr="kalapara-chun.jpg"/>
          <p:cNvPicPr>
            <a:picLocks noChangeAspect="1"/>
          </p:cNvPicPr>
          <p:nvPr/>
        </p:nvPicPr>
        <p:blipFill>
          <a:blip r:embed="rId3"/>
          <a:srcRect l="54429" t="18391" r="4714" b="50730"/>
          <a:stretch>
            <a:fillRect/>
          </a:stretch>
        </p:blipFill>
        <p:spPr>
          <a:xfrm>
            <a:off x="7977122" y="2133600"/>
            <a:ext cx="3962400" cy="2286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Left Arrow 4"/>
          <p:cNvSpPr/>
          <p:nvPr/>
        </p:nvSpPr>
        <p:spPr>
          <a:xfrm>
            <a:off x="4876800" y="1315880"/>
            <a:ext cx="2895600" cy="990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48540" y="2895600"/>
            <a:ext cx="2590800" cy="990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 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800600" y="4876800"/>
            <a:ext cx="2895600" cy="990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পেপার 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92" y="886693"/>
            <a:ext cx="4038600" cy="2065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01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9432" y="263613"/>
            <a:ext cx="3671248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19359" y="2286000"/>
            <a:ext cx="6231467" cy="1676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অম্ল, ক্ষারক ও নির্দেশক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025" y="87066"/>
            <a:ext cx="2795516" cy="7694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  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1" y="1402080"/>
            <a:ext cx="8031706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অম্ল ও ক্ষ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বর্ণনা করতে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নির্দেশক দ্বারা অম্ল ও ক্ষারক সনাক্ত  করতে পারবে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3069" y="109724"/>
            <a:ext cx="3248167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28" y="1626360"/>
            <a:ext cx="3733800" cy="203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Indian-gooseberry.jpg"/>
          <p:cNvPicPr>
            <a:picLocks noChangeAspect="1"/>
          </p:cNvPicPr>
          <p:nvPr/>
        </p:nvPicPr>
        <p:blipFill>
          <a:blip r:embed="rId3"/>
          <a:srcRect l="34524" t="25000" r="36905" b="32143"/>
          <a:stretch>
            <a:fillRect/>
          </a:stretch>
        </p:blipFill>
        <p:spPr>
          <a:xfrm>
            <a:off x="6869379" y="1614814"/>
            <a:ext cx="3505200" cy="2068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image_922_1180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928" y="4140960"/>
            <a:ext cx="3657600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gua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379" y="4206274"/>
            <a:ext cx="3600450" cy="22206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56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889" y="5982268"/>
            <a:ext cx="776557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 ও ক্ষারকসমুহের স্বাদ কষা বা তিক্ত । এদের স্বাদ পরীক্ষা না করাই ভাল।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-026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914400"/>
            <a:ext cx="3437467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8059008" y="838200"/>
            <a:ext cx="3282287" cy="2286000"/>
            <a:chOff x="3124200" y="2667000"/>
            <a:chExt cx="2971800" cy="1466850"/>
          </a:xfrm>
        </p:grpSpPr>
        <p:pic>
          <p:nvPicPr>
            <p:cNvPr id="6" name="Picture 5" descr="images4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2667000"/>
              <a:ext cx="2971800" cy="14668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" name="Picture 6" descr="061.jpg"/>
            <p:cNvPicPr>
              <a:picLocks noChangeAspect="1"/>
            </p:cNvPicPr>
            <p:nvPr/>
          </p:nvPicPr>
          <p:blipFill>
            <a:blip r:embed="rId5"/>
            <a:srcRect l="30509" t="22727" r="25424" b="20454"/>
            <a:stretch>
              <a:fillRect/>
            </a:stretch>
          </p:blipFill>
          <p:spPr>
            <a:xfrm>
              <a:off x="3805238" y="2904392"/>
              <a:ext cx="1609725" cy="98913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8" name="Picture 7" descr="LIQUID-VS-POWDER-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742904"/>
            <a:ext cx="3429000" cy="2198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7"/>
          <a:srcRect t="17037"/>
          <a:stretch>
            <a:fillRect/>
          </a:stretch>
        </p:blipFill>
        <p:spPr>
          <a:xfrm>
            <a:off x="8086306" y="3775883"/>
            <a:ext cx="3200400" cy="2154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372444" y="152400"/>
            <a:ext cx="7467599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চুন, সাবান ইত্য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াদি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র্থের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মধ্যে ক্ষার বা ক্ষারক থাকে।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141496" y="1910687"/>
            <a:ext cx="1815150" cy="7369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141495" y="4722125"/>
            <a:ext cx="1815149" cy="81886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সাবান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278038"/>
            <a:ext cx="48006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অম্ল বা এসিড কাকে বলে?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5056" y="3807723"/>
            <a:ext cx="4800600" cy="5174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ক্ষারক কাকে বলে?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1708" y="346879"/>
            <a:ext cx="2576011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272955"/>
            <a:ext cx="4114800" cy="6414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 বা নির্দেশক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24200" y="2514600"/>
            <a:ext cx="2133600" cy="3581400"/>
            <a:chOff x="3124200" y="1371600"/>
            <a:chExt cx="2438400" cy="3581400"/>
          </a:xfrm>
        </p:grpSpPr>
        <p:pic>
          <p:nvPicPr>
            <p:cNvPr id="5" name="Picture 4" descr="IMG_0522 baton rouge lich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1371600"/>
              <a:ext cx="2438400" cy="2743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6" name="Rectangle 5"/>
            <p:cNvSpPr/>
            <p:nvPr/>
          </p:nvSpPr>
          <p:spPr>
            <a:xfrm>
              <a:off x="3124200" y="4495800"/>
              <a:ext cx="2438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লিচেন গাছ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50873" y="2514600"/>
            <a:ext cx="2159727" cy="3581400"/>
            <a:chOff x="6450873" y="2514600"/>
            <a:chExt cx="2159727" cy="3581400"/>
          </a:xfrm>
        </p:grpSpPr>
        <p:pic>
          <p:nvPicPr>
            <p:cNvPr id="8" name="Picture 7" descr="seven-seas-tomoe-river-paper-pad-3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450873" y="2514600"/>
              <a:ext cx="2159726" cy="2743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77001" y="5638800"/>
              <a:ext cx="2133599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9600" y="1371600"/>
            <a:ext cx="8153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 কাগজে লিচেন গাছ থেকে প্রাপ্ত রং মিশিয়ে তৈরি হয় লিটমাস কাগজ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2495144"/>
            <a:ext cx="2286000" cy="3600856"/>
            <a:chOff x="304800" y="1371600"/>
            <a:chExt cx="2514600" cy="3453882"/>
          </a:xfrm>
        </p:grpSpPr>
        <p:sp>
          <p:nvSpPr>
            <p:cNvPr id="12" name="Rectangle 11"/>
            <p:cNvSpPr/>
            <p:nvPr/>
          </p:nvSpPr>
          <p:spPr>
            <a:xfrm>
              <a:off x="533400" y="4368282"/>
              <a:ext cx="21336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সাধারন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seven-seas-tomoe-river-paper-pad-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371600"/>
              <a:ext cx="2514600" cy="2667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8999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541</Words>
  <Application>Microsoft Office PowerPoint</Application>
  <PresentationFormat>Widescreen</PresentationFormat>
  <Paragraphs>116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Bahnschrift SemiBold SemiConden</vt:lpstr>
      <vt:lpstr>Calibri</vt:lpstr>
      <vt:lpstr>Calibri Light</vt:lpstr>
      <vt:lpstr>Modern No. 20</vt:lpstr>
      <vt:lpstr>NikoshBAN</vt:lpstr>
      <vt:lpstr>Times New Roman</vt:lpstr>
      <vt:lpstr>Wingdings</vt:lpstr>
      <vt:lpstr>Office Theme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44</cp:revision>
  <dcterms:created xsi:type="dcterms:W3CDTF">2020-11-23T12:30:51Z</dcterms:created>
  <dcterms:modified xsi:type="dcterms:W3CDTF">2021-04-15T09:41:28Z</dcterms:modified>
</cp:coreProperties>
</file>