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96" r:id="rId2"/>
    <p:sldId id="305" r:id="rId3"/>
    <p:sldId id="301" r:id="rId4"/>
    <p:sldId id="263" r:id="rId5"/>
    <p:sldId id="312" r:id="rId6"/>
    <p:sldId id="261" r:id="rId7"/>
    <p:sldId id="297" r:id="rId8"/>
    <p:sldId id="313" r:id="rId9"/>
    <p:sldId id="322" r:id="rId10"/>
    <p:sldId id="323" r:id="rId11"/>
    <p:sldId id="258" r:id="rId12"/>
    <p:sldId id="324" r:id="rId13"/>
    <p:sldId id="314" r:id="rId14"/>
    <p:sldId id="307" r:id="rId15"/>
    <p:sldId id="315" r:id="rId16"/>
    <p:sldId id="316" r:id="rId17"/>
    <p:sldId id="267" r:id="rId18"/>
    <p:sldId id="317" r:id="rId19"/>
    <p:sldId id="318" r:id="rId20"/>
    <p:sldId id="286" r:id="rId21"/>
    <p:sldId id="293" r:id="rId22"/>
    <p:sldId id="319" r:id="rId23"/>
    <p:sldId id="285" r:id="rId24"/>
    <p:sldId id="292" r:id="rId25"/>
    <p:sldId id="321" r:id="rId26"/>
    <p:sldId id="320" r:id="rId27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C5622"/>
    <a:srgbClr val="4A418F"/>
    <a:srgbClr val="3333CC"/>
    <a:srgbClr val="3399FF"/>
    <a:srgbClr val="0066FF"/>
    <a:srgbClr val="F42ABF"/>
    <a:srgbClr val="B60A4C"/>
    <a:srgbClr val="7A5DC1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>
        <p:scale>
          <a:sx n="68" d="100"/>
          <a:sy n="68" d="100"/>
        </p:scale>
        <p:origin x="-624" y="-120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39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26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37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20090" y="5349903"/>
            <a:ext cx="1208151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33400" y="4853412"/>
            <a:ext cx="1184148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1184148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79CF-7027-42F7-935A-263C6FD27567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521440" y="6473952"/>
            <a:ext cx="1062533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CB3A-281A-4597-BA38-8F6D062AD18F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1200" y="549277"/>
            <a:ext cx="256032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49277"/>
            <a:ext cx="874776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714-DDFF-46A9-9131-AB7B4736BF26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C3CF-352A-4B05-9AEE-2FF4148E474E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013960" y="76201"/>
            <a:ext cx="4053840" cy="288925"/>
          </a:xfrm>
        </p:spPr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521440" y="6473952"/>
            <a:ext cx="1062533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20090" y="3444903"/>
            <a:ext cx="1208151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1184148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331-7759-4314-B5BB-265B2BA0255D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2665" y="2947086"/>
            <a:ext cx="1216152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22453" y="457200"/>
            <a:ext cx="1216152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6720" y="1600200"/>
            <a:ext cx="5867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507480" y="1600200"/>
            <a:ext cx="608076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EE69-F580-4285-8147-CF558415D1A4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26720" y="5410200"/>
            <a:ext cx="1205484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94022" y="666750"/>
            <a:ext cx="600677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503036" y="666750"/>
            <a:ext cx="600913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4022" y="1316038"/>
            <a:ext cx="600677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508222" y="1316038"/>
            <a:ext cx="600395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E823-86D6-4DD9-A1C2-68D6EC6F8259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477000"/>
            <a:ext cx="10668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720090" y="6019801"/>
            <a:ext cx="1208151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22453" y="457200"/>
            <a:ext cx="1216152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54D-0CEE-4BE1-B569-5C6059DDFA0A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87C3-EBEB-4142-85DC-64C931DBF3D8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720090" y="5849118"/>
            <a:ext cx="1208151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40080" y="5486400"/>
            <a:ext cx="1184148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40081" y="609600"/>
            <a:ext cx="421163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005070" y="609600"/>
            <a:ext cx="747649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D6E1-637B-4547-9E26-BB261ECB895E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907280" y="616634"/>
            <a:ext cx="704088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A16-D691-4533-9D35-545F464E7710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33400" y="4993760"/>
            <a:ext cx="821436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33400" y="5533218"/>
            <a:ext cx="821436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20090" y="1050899"/>
            <a:ext cx="1208151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26720" y="1554163"/>
            <a:ext cx="1216152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9067800" y="76201"/>
            <a:ext cx="352044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E997-86A5-4EE3-9B03-BB26E6D67F20}" type="datetime2">
              <a:rPr lang="en-US" smtClean="0"/>
              <a:t>Saturday, May 1, 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373880" y="76201"/>
            <a:ext cx="469392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sun.bhola.bd@gmail.com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1440" y="6477001"/>
            <a:ext cx="10668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26720" y="457200"/>
            <a:ext cx="1216152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720090" y="1050899"/>
            <a:ext cx="1208151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720090" y="1057987"/>
            <a:ext cx="1208151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CT_LAB\Desktop\Desktop-Jewel\Power%20Point-Video\Clinical%20Social%20Workers%20-%20Compassionate%20Advocates.%20Collaborative%20Leaders.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CT_LAB\Desktop\Desktop-Jewel\Power%20Point-Video\Hospital%20Somaj%20Sheba%2003%20min%20MP4.mp4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bfkc\Desktop\beautiful-nature-for-desktop-background-1920x1080-wallpaper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101"/>
            <a:ext cx="12801600" cy="6905101"/>
          </a:xfrm>
          <a:prstGeom prst="rect">
            <a:avLst/>
          </a:prstGeom>
          <a:noFill/>
        </p:spPr>
      </p:pic>
      <p:pic>
        <p:nvPicPr>
          <p:cNvPr id="2" name="Picture 2" descr="C:\Users\bfkc\Desktop\Untitled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0"/>
            <a:ext cx="54483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62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ক্লিনিকাল সমাজকর্মী - সহানুভূতিশীল উকিল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সহযোগী নেতা।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Clinical Social Workers - Compassionate Advocates. Collaborative Leaders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838200"/>
            <a:ext cx="12344400" cy="5867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@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হাসপাতালে আসা রোগীর মানসিক শক্তি বৃদ্ধি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lvl="1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@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দরিদ্র, দুস্থ ও অসহায় রোগীর চিকিৎসা ব্যয় বহন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lvl="1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@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সহযোগিতা প্রদান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@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ডাক্তারকেরোগীর রোগ সম্পর্কে সঠিক তথ্য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সরবরাহকরণ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@ চিকিৎসা শেষে প্রযোজ্য ক্ষেত্রে পুনর্বাসনমূলক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	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কার্যক্রমে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সহযোগিতা প্রদান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@ অস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া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মর্থ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্য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রোগীর সমস্যা সমাধান করা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801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29303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fkc\Desktop\পাওয়ার পয়েন্ট\ছবি\hd\ollu_inforgraphic_med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R.A. Skidmore and M.G.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Thakery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(1964:72)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Zuv‡`i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“Introduction to Social Work”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’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e‡j‡Qb,Ò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¯^v¯’¨ I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`¶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`…wófw½,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Kiv‡KB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nqÓ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3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Av‡gwiKvi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mwgwZi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msÁvq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ÒwPwKrmv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ZË¡ I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g‡bv-mvgvwRK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mvgÄm¨nxbZv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AmgvZv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AvswkK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A¶gZv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Av‡eMxq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fvimvg¨nxbZvi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cÖwZKvi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K‡í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nq|Ó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/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Ggb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¨‡g ¯^v¯’¨ I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ivMx‡K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AvIZvaxb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my‡hvM-myweavi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c~Y©Zg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¨‡g ¯^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vfvweKfv‡e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Rxebhvc‡b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801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ধারণা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bfkc\Desktop\পাওয়ার পয়েন্ট\Picture-4\Rex skidm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1800" y="2001078"/>
            <a:ext cx="1704975" cy="2057400"/>
          </a:xfrm>
          <a:prstGeom prst="rect">
            <a:avLst/>
          </a:prstGeom>
          <a:noFill/>
          <a:ln w="76200">
            <a:solidFill>
              <a:srgbClr val="FC5622"/>
            </a:solidFill>
          </a:ln>
        </p:spPr>
      </p:pic>
      <p:pic>
        <p:nvPicPr>
          <p:cNvPr id="1027" name="Picture 3" descr="C:\Users\bfkc\Desktop\পাওয়ার পয়েন্ট\ছবি\download (3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1997766"/>
            <a:ext cx="1743075" cy="2040834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wPwKrmvaxb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e¨w³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nvmcvZvj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wPwKrmK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bvm©mn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mswkøó‡`i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mvab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jxq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K‡g©i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team work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wPwKrmvq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781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1883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Bsj¨v‡Û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nvmcvZv‡j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ivMx‡`i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cieZ©x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Lv‡kvbv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G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Kvh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©µ‡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m~ÎcvZ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N‡U|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Pvj©m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Gm.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jK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Charls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S. Loch)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…‡Z¡ 1890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Lady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Almomers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lvl="1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1902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ncwKbm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wek¦we`¨vj‡qi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W.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Pvjm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wc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Bgvimb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(Dr. Charles P. Emerson)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gwWK¨vj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wk¶v_©x‡`i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G‡RwÝ‡Z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lvl="1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1905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hy³iv‡ó«i †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evób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kn‡i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Massachusetts General Hospital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W.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wiPvW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K¨veU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wek^we`¨vjq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D‡`¨v‡M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hvÎv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lvl="1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1918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Av‡gwiKvq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mwgwZ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c~Y©v½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iƒc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jvf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lvl="1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1945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e…‡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U‡b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Bbw÷wUDU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Avjgbvim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(Institute Almoners)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mgvRKg©x‡`i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lvl="1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1964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Bbw÷wUDU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gwW‡Kj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mvk¨vj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IqvK©vim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(Institute of Medical Social Workers)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lvl="1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1970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we«wUk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mgvRKg©x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ms¯’vi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British Social Workers)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cÖwZôvZv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801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HwZnvwmK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weeZ©b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1958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XvKv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gwW‡Kj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১৯৬১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কর্মসূচীর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আওতায়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মিটফোর্ড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বক্ষব্যধি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হাসপাতালে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যাত্রা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শুরু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১৯৮৪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এনাম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kern="1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(Martial Law Committee on Re-Organizational Setup-1982)</a:t>
            </a:r>
            <a:r>
              <a:rPr lang="en-US" sz="3600" b="1" kern="1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কমিটির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সুপারিশে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Medical Social Work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Hospital Social Service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HwZnvwmK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weeZ©b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2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রোগী ও চিকিৎসকের মধ্যে পেশাগত সম্পর্ক স্থাপন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 কাউন্সেলিং ও উদ্ধুদ্ধকরণ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 রোগ নির্ণয় ও সমাধানে সহায়তা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 আর্থিক সহযোগিতা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 নিরক্ষরতা ও কুসংস্কারাচ্ছন্ন দূরীকরণ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 অনুকূল পরিবেশ সৃষ্টি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 অপারেশনে রোগীদের মানসিকভাবে প্রস্তুতকরণ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lvl="2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◊ নাম পরিচয়হীন, দরিদ্র ও মৃত ব্যক্তির সৎকারের ব্যবস্থাকরণ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lvl="2"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0127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128016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43200" y="990600"/>
            <a:ext cx="7543800" cy="5715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সমাজকর্মীর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ভূমিকা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048000" y="1236453"/>
            <a:ext cx="6846843" cy="5240547"/>
            <a:chOff x="3048000" y="1236453"/>
            <a:chExt cx="6846843" cy="5240547"/>
          </a:xfrm>
        </p:grpSpPr>
        <p:sp>
          <p:nvSpPr>
            <p:cNvPr id="9" name="Oval 8"/>
            <p:cNvSpPr/>
            <p:nvPr/>
          </p:nvSpPr>
          <p:spPr>
            <a:xfrm>
              <a:off x="5486400" y="2895600"/>
              <a:ext cx="1828800" cy="1828800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Medical Social Worker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97352" y="4343400"/>
              <a:ext cx="1755648" cy="987552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smtClean="0">
                  <a:latin typeface="Times New Roman" pitchFamily="18" charset="0"/>
                  <a:cs typeface="Times New Roman" pitchFamily="18" charset="0"/>
                </a:rPr>
                <a:t>Counseling</a:t>
              </a:r>
              <a:endParaRPr lang="en-US" sz="17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5489448"/>
              <a:ext cx="1755648" cy="987552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Enabler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467600" y="4953000"/>
              <a:ext cx="1752600" cy="987552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Rapport Building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00600" y="1236453"/>
              <a:ext cx="1755648" cy="990600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smtClean="0">
                  <a:latin typeface="Times New Roman" pitchFamily="18" charset="0"/>
                  <a:cs typeface="Times New Roman" pitchFamily="18" charset="0"/>
                </a:rPr>
                <a:t>Researcher</a:t>
              </a:r>
              <a:endParaRPr lang="en-US" sz="17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139195" y="3217653"/>
              <a:ext cx="1755648" cy="987552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Co-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ordinator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242048" y="1600200"/>
              <a:ext cx="1755648" cy="987552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Home visit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048000" y="2670048"/>
              <a:ext cx="1755648" cy="987552"/>
            </a:xfrm>
            <a:prstGeom prst="ellipse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latin typeface="Times New Roman" pitchFamily="18" charset="0"/>
                  <a:cs typeface="Times New Roman" pitchFamily="18" charset="0"/>
                </a:rPr>
                <a:t>Advocacy</a:t>
              </a:r>
              <a:endParaRPr lang="en-US" sz="1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>
              <a:stCxn id="14" idx="4"/>
            </p:cNvCxnSpPr>
            <p:nvPr/>
          </p:nvCxnSpPr>
          <p:spPr>
            <a:xfrm rot="16200000" flipH="1">
              <a:off x="5467715" y="2437762"/>
              <a:ext cx="762794" cy="341376"/>
            </a:xfrm>
            <a:prstGeom prst="line">
              <a:avLst/>
            </a:prstGeom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00600" y="3200400"/>
              <a:ext cx="762000" cy="228600"/>
            </a:xfrm>
            <a:prstGeom prst="line">
              <a:avLst/>
            </a:prstGeom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4876801" y="4038600"/>
              <a:ext cx="685800" cy="609600"/>
            </a:xfrm>
            <a:prstGeom prst="line">
              <a:avLst/>
            </a:prstGeom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315200" y="3810000"/>
              <a:ext cx="838200" cy="1588"/>
            </a:xfrm>
            <a:prstGeom prst="line">
              <a:avLst/>
            </a:prstGeom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9" idx="7"/>
            </p:cNvCxnSpPr>
            <p:nvPr/>
          </p:nvCxnSpPr>
          <p:spPr>
            <a:xfrm rot="5400000">
              <a:off x="6971179" y="2514599"/>
              <a:ext cx="725022" cy="572623"/>
            </a:xfrm>
            <a:prstGeom prst="line">
              <a:avLst/>
            </a:prstGeom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7029450" y="4400550"/>
              <a:ext cx="762000" cy="647700"/>
            </a:xfrm>
            <a:prstGeom prst="line">
              <a:avLst/>
            </a:prstGeom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772150" y="4903470"/>
              <a:ext cx="990600" cy="114300"/>
            </a:xfrm>
            <a:prstGeom prst="line">
              <a:avLst/>
            </a:prstGeom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2801600" cy="6858000"/>
            <a:chOff x="0" y="0"/>
            <a:chExt cx="128016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128016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 descr="Scientist, technology, woman, tube, lab, research, microscope, chemistry 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6008" y="772065"/>
              <a:ext cx="3593592" cy="2504536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</p:pic>
        <p:pic>
          <p:nvPicPr>
            <p:cNvPr id="9" name="Picture 4" descr="Hospitalization Of The Patient. Doctor Visit To The Ward Pregnant.. Royalty  Free Cliparts, Vectors, And Stock Illustration. Image 91522637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4114800"/>
              <a:ext cx="4724400" cy="2586439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</p:pic>
        <p:pic>
          <p:nvPicPr>
            <p:cNvPr id="13" name="Picture 2" descr="Attorney-Client Interview: Practice Points – Part 1 of 3 | From The Side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4191000"/>
              <a:ext cx="4906245" cy="2479655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</p:pic>
        <p:pic>
          <p:nvPicPr>
            <p:cNvPr id="14" name="Picture 4" descr="Lectical interviewi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63489" y="764875"/>
              <a:ext cx="3638760" cy="2590801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</p:pic>
        <p:pic>
          <p:nvPicPr>
            <p:cNvPr id="5" name="Picture 2" descr="C:\Users\bfkc\Desktop\পাওয়ার পয়েন্ট\আরো ছবি\পেশা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640" y="754812"/>
              <a:ext cx="3597533" cy="2521788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4506" y="0"/>
              <a:ext cx="3712464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কাউন্সিলর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0"/>
              <a:ext cx="3733800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গবেষক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" y="3352800"/>
              <a:ext cx="4876800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সমন্বয়ক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1600" y="0"/>
              <a:ext cx="3775494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পেশাগত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সম্পর্ক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0" y="3429000"/>
              <a:ext cx="5029200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এ্যাভোকেসী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5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6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wejøvj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Ry‡qj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6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</a:p>
          <a:p>
            <a:pPr lvl="6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evsjvevRvi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dv‡Zgv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Lvbg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fvjv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C:\Users\bfkc\Desktop\New folder (3)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990600"/>
            <a:ext cx="2759075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28016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3581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আছে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wnload (4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990600"/>
            <a:ext cx="9856051" cy="502304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spd="slow" advTm="22812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চিকিৎসাসেবায়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সমাজকর্মীর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ভূমিকার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40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12801600" cy="6858000"/>
          </a:xfrm>
          <a:prstGeom prst="rect">
            <a:avLst/>
          </a:prstGeom>
          <a:blipFill>
            <a:blip r:embed="rId2">
              <a:lum contrast="10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bfkc\Desktop\পাওয়ার পয়েন্ট\ছবি-3\দলীয় কাজ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9753600" cy="5638800"/>
          </a:xfrm>
          <a:prstGeom prst="ellipse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2743200"/>
            <a:ext cx="103632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2" algn="ctr"/>
            <a:r>
              <a:rPr lang="bn-IN" sz="4000" b="1" u="sng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" pitchFamily="2" charset="0"/>
                <a:cs typeface="Nikosh" pitchFamily="2" charset="0"/>
              </a:rPr>
              <a:t>পাঁচটি দলে ভাগ হয়ে –</a:t>
            </a:r>
            <a:endParaRPr lang="en-US" sz="4000" b="1" u="sng" cap="none" spc="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lvl="2" algn="ctr"/>
            <a:r>
              <a:rPr lang="bn-IN" sz="4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" pitchFamily="2" charset="0"/>
                <a:cs typeface="Nikosh" pitchFamily="2" charset="0"/>
              </a:rPr>
              <a:t>চিকিৎসা সমাজকর্মের গুরুত্বের ওপর একটি আলোচনা অনুষ্ঠানের আয়োজন কর। </a:t>
            </a:r>
            <a:endParaRPr lang="en-US" sz="40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DË‡ii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wUK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wPý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  <a:p>
            <a:pPr lvl="2"/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1| `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hvÎv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K‡e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	K) 1904 				L) 1905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 M) 1906 				N) 1907 </a:t>
            </a:r>
          </a:p>
          <a:p>
            <a:pPr lvl="2"/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AvIZvfy³? 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K) †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c¨v_jwRK¨vj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wbix¶v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			L) †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ivMx‡K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Jla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M) †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ivMx‡K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nvmvcvZvj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mvgÄm¨weav‡b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mÿg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	N) †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g‡bvwPwKrmv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Aci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	K)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nvmcvZvj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mgvR‡mev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		L) †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gwWK¨vj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mgvR‡mev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M)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nvmcvZvj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			N)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wKøwbK¨vj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</a:p>
          <a:p>
            <a:pPr lvl="2"/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4|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Pvjyi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ms¯’vi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K)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BD‡b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‡¯‹v 			L)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BDwb‡md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	M)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iWµm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		N)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mgvR‡mev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Awa`ßi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8016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4911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 (2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23" y="159589"/>
            <a:ext cx="9601200" cy="4114800"/>
          </a:xfrm>
          <a:prstGeom prst="ellipse">
            <a:avLst/>
          </a:prstGeom>
          <a:ln w="76200">
            <a:solidFill>
              <a:srgbClr val="FF0066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endParaRPr lang="en-US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ড়ি</a:t>
            </a:r>
            <a:endParaRPr lang="en-US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</a:p>
          <a:p>
            <a:pPr algn="ctr"/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</a:t>
            </a:r>
            <a:endParaRPr lang="en-US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4495800"/>
            <a:ext cx="105918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সৃজনশীল</a:t>
            </a:r>
            <a:r>
              <a:rPr lang="en-US" sz="16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প্রশ্ন</a:t>
            </a:r>
            <a:endParaRPr lang="en-US" sz="16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629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সড়ক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দুর্ঘটনায়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আহত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আরমানকে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আত্মীয়স্বজনরা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হাসপাতালে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ভর্তির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এলে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জামিল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হাসপাতালের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বহির্বিভাগ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শুরু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ভর্তি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সমস্ত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সহায়তা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এরপর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আরমানের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স্বজনদের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পরবর্তী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রক্ত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ডাক্তারের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অপারেশনের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জিনিসপত্র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সংগ্রহের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পরমর্শ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lvl="2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ক)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হাসপাতালে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শুরু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  <a:p>
            <a:pPr lvl="2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খ)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সমাজকর্মী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  <a:p>
            <a:pPr lvl="2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গ)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উদ্দীপকে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সুখেন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চৌধুরীরর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কাজটি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শাখার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সামঞ্জস্যপূর্ণ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lvl="2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ঘ)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উদ্দীপকের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আলোকে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শাখার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fkc\Desktop\পাওয়ার পয়েন্ট\ছবি\download 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vviiiiiiiiiiiiiiiiiiiii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420600" cy="6400800"/>
          </a:xfrm>
          <a:prstGeom prst="horizontalScroll">
            <a:avLst/>
          </a:prstGeom>
          <a:ln w="76200">
            <a:solidFill>
              <a:srgbClr val="3333CC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881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বিষয়ঃ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মাজকর্ম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2q 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পত্র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GKv`k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2q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bn-I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" pitchFamily="2" charset="0"/>
            </a:endParaRPr>
          </a:p>
          <a:p>
            <a:pPr algn="ctr"/>
            <a:endParaRPr lang="en-US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8016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7225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8016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eywS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C:\Users\bfkc\Desktop\D7vxC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12801600" cy="609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1601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8016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P‡jv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wK¬c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12801600" cy="6096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10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Hospital Somaj Sheba 03 min 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838200"/>
            <a:ext cx="12496800" cy="579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6858000"/>
            <a:chOff x="0" y="0"/>
            <a:chExt cx="128016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801600" cy="6858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0"/>
              <a:ext cx="12801600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cvV</a:t>
              </a:r>
              <a:r>
                <a:rPr lang="en-US" sz="4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4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NvlYv</a:t>
              </a:r>
              <a:r>
                <a:rPr lang="en-US" sz="4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: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wPwKrmv</a:t>
              </a:r>
              <a:r>
                <a:rPr lang="en-US" sz="4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mgvRKg</a:t>
              </a:r>
              <a:r>
                <a:rPr lang="en-US" sz="4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©</a:t>
              </a:r>
              <a:r>
                <a:rPr lang="bn-IN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6" name="Picture 2" descr="C:\Users\bfkc\Desktop\পাওয়ার পয়েন্ট\Picture-4\চিকিৎসা সমাজকর্ম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1219200"/>
              <a:ext cx="5791200" cy="5029200"/>
            </a:xfrm>
            <a:prstGeom prst="rect">
              <a:avLst/>
            </a:prstGeom>
            <a:noFill/>
          </p:spPr>
        </p:pic>
        <p:pic>
          <p:nvPicPr>
            <p:cNvPr id="1027" name="Picture 3" descr="C:\Users\bfkc\Desktop\পাওয়ার পয়েন্ট\Picture-4\চিকিৎসা সমাজকর্ম-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1219200"/>
              <a:ext cx="6324600" cy="50292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spd="slow" advTm="43034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/>
            <a:r>
              <a:rPr lang="bn-IN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পাঠ শেষে তোমরা –</a:t>
            </a:r>
          </a:p>
          <a:p>
            <a:pPr lvl="2" algn="just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চিকিৎসা সমাজকর্ম সম্পর্কে ধারণা লাভ করতে পারবে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2" algn="just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চিকিৎসা সমাজকর্মের ইতিহাস পর্যালোচনা করতে পারবে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2" algn="just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৩। চিকিৎসা সমাজকর্মের গুরুত্বসমূহ আলোচনা করতে পারবে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</a:p>
          <a:p>
            <a:pPr lvl="2" algn="just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৪। একজন চিকিৎসা সমাজকর্মীর ভূমিকা বর্ণনা করতে পারবে।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801600" cy="60960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3208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0" y="0"/>
            <a:ext cx="12801600" cy="6858000"/>
            <a:chOff x="0" y="0"/>
            <a:chExt cx="128016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8016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801600" cy="762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শাখার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11756" y="838200"/>
              <a:ext cx="21336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88631" y="1828403"/>
              <a:ext cx="457200" cy="794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5374550" y="1828006"/>
              <a:ext cx="4572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9298056" y="1866106"/>
              <a:ext cx="534194" cy="794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650356" y="20574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ব্যবস্থাপনা</a:t>
              </a:r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35556" y="19812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উন্নয়ন</a:t>
              </a:r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5412650" y="1485106"/>
              <a:ext cx="3810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202556" y="36576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আদালত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64156" y="36576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মিলিটারি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01956" y="36576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ক্লিনিক্যাল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5956" y="36576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সাইকিয়াট্রিক</a:t>
              </a:r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726350" y="3428206"/>
              <a:ext cx="609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30356" y="3124200"/>
              <a:ext cx="6934200" cy="1588"/>
            </a:xfrm>
            <a:prstGeom prst="line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624106" y="3371884"/>
              <a:ext cx="609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2707550" y="3428206"/>
              <a:ext cx="609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4839562" y="3428206"/>
              <a:ext cx="609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5336450" y="2781300"/>
              <a:ext cx="228600" cy="1588"/>
            </a:xfrm>
            <a:prstGeom prst="line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8830917" y="3761961"/>
              <a:ext cx="1752600" cy="19878"/>
            </a:xfrm>
            <a:prstGeom prst="line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449956" y="2895600"/>
              <a:ext cx="4267200" cy="1588"/>
            </a:xfrm>
            <a:prstGeom prst="line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8200" y="4648200"/>
              <a:ext cx="8915400" cy="1588"/>
            </a:xfrm>
            <a:prstGeom prst="line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72362" y="4915762"/>
              <a:ext cx="609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3393350" y="4952206"/>
              <a:ext cx="609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755550" y="4952206"/>
              <a:ext cx="609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5068956" y="5218044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প্রবীণ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06756" y="5198166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পল্লি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2156" y="5141844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শিল্প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5400000">
              <a:off x="9145656" y="3924300"/>
              <a:ext cx="25146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83556" y="5181600"/>
              <a:ext cx="4800600" cy="1588"/>
            </a:xfrm>
            <a:prstGeom prst="line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7127150" y="5638006"/>
              <a:ext cx="9144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9222650" y="5599906"/>
              <a:ext cx="838200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11955117" y="5590761"/>
              <a:ext cx="858078" cy="1588"/>
            </a:xfrm>
            <a:prstGeom prst="straightConnector1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5983356" y="60198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প্রশাসন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ব্যবস্থপনা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345556" y="5963478"/>
              <a:ext cx="2133600" cy="713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বৃত্তিমূলক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591800" y="5980044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আন্তর্জাতিক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96956" y="1600200"/>
              <a:ext cx="9067800" cy="21466"/>
            </a:xfrm>
            <a:prstGeom prst="line">
              <a:avLst/>
            </a:prstGeom>
            <a:blipFill>
              <a:blip r:embed="rId2"/>
              <a:tile tx="0" ty="0" sx="100000" sy="100000" flip="none" algn="tl"/>
            </a:blipFill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15956" y="19812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চিকিৎসা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সমাজকর্ম</a:t>
              </a:r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>
              <a:off x="838200" y="2895600"/>
              <a:ext cx="457200" cy="1588"/>
            </a:xfrm>
            <a:prstGeom prst="straightConnector1">
              <a:avLst/>
            </a:prstGeom>
            <a:ln w="635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801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সাইকিয়াট্রিক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তুলনা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990600"/>
            <a:ext cx="93726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597400" y="1257300"/>
            <a:ext cx="533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982494" y="1256506"/>
            <a:ext cx="533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0893800" y="1256506"/>
            <a:ext cx="533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191000" y="1482436"/>
            <a:ext cx="4191000" cy="4842164"/>
          </a:xfrm>
          <a:prstGeom prst="roundRect">
            <a:avLst/>
          </a:prstGeom>
          <a:solidFill>
            <a:srgbClr val="B60A4C"/>
          </a:solidFill>
          <a:ln>
            <a:solidFill>
              <a:srgbClr val="B60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সমজাকর্ম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হলো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অনুশীলনের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বিশেষায়িত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রুপ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মাধমে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সমষ্টির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অনুশীলনের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বিন্দু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হলো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অবস্থার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প্রেক্ষিত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সমস্যাসমূহকে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ক্ষুদ্র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আঙ্গিকে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৫)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সুদৃঢ়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জন্যই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আবির্ভাব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৬)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ক্লিনিক্যাল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অংশ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10600" y="1447800"/>
            <a:ext cx="4038600" cy="4800600"/>
          </a:xfrm>
          <a:prstGeom prst="roundRect">
            <a:avLst/>
          </a:prstGeom>
          <a:solidFill>
            <a:srgbClr val="FC5622"/>
          </a:solidFill>
          <a:ln>
            <a:solidFill>
              <a:srgbClr val="FC5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সাইকিয়াট্রিক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সাইকিয়াট্রিক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সাধারনত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সমস্যাগ্রস্ত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ব্যাক্তি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সমষ্টির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সমাধানে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সামঞ্জস্য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বিধানে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সহায়তা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সাহায্যার্থীর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মনো-সামাজিক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নির্ধারণে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বিধ্বস্ত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রোগীদের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সমস্যাগত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ক্ষেত্রগুলো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করণের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সুস্থ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স্বাভাবিক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জীবনে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ফিরিয়ে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সাইকিয়াট্রিক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1427018"/>
            <a:ext cx="3810000" cy="4897582"/>
          </a:xfrm>
          <a:prstGeom prst="roundRect">
            <a:avLst/>
          </a:prstGeom>
          <a:solidFill>
            <a:srgbClr val="4A418F"/>
          </a:solidFill>
          <a:ln>
            <a:solidFill>
              <a:srgbClr val="4A4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চিকিৎসাসেবার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দর্শনের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বাস্তব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সমাজকর্ম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হাসপাতাল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কেন্দ্রিক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5|24.1|6.9|12.7|1.5|6|4.4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7.2|1.2|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0.3|6.2|20.5|5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8|5.1|4.9|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3.7|73.9|114|92.5|40.9|70.8|62.4|39.2|5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3009</TotalTime>
  <Words>1039</Words>
  <Application>Microsoft Office PowerPoint</Application>
  <PresentationFormat>Custom</PresentationFormat>
  <Paragraphs>184</Paragraphs>
  <Slides>26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Slide 1</vt:lpstr>
      <vt:lpstr>Slide 2</vt:lpstr>
      <vt:lpstr>Slide 3</vt:lpstr>
      <vt:lpstr>Slide 4</vt:lpstr>
      <vt:lpstr>Slide 5</vt:lpstr>
      <vt:lpstr>Slide 6</vt:lpstr>
      <vt:lpstr>শিখনফল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ICT_LAB</cp:lastModifiedBy>
  <cp:revision>721</cp:revision>
  <dcterms:created xsi:type="dcterms:W3CDTF">2006-08-16T00:00:00Z</dcterms:created>
  <dcterms:modified xsi:type="dcterms:W3CDTF">2021-05-01T05:46:13Z</dcterms:modified>
</cp:coreProperties>
</file>