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96" r:id="rId4"/>
    <p:sldId id="269" r:id="rId5"/>
    <p:sldId id="270" r:id="rId6"/>
    <p:sldId id="256" r:id="rId7"/>
    <p:sldId id="257" r:id="rId8"/>
    <p:sldId id="258" r:id="rId9"/>
    <p:sldId id="259" r:id="rId10"/>
    <p:sldId id="264" r:id="rId11"/>
    <p:sldId id="260" r:id="rId12"/>
    <p:sldId id="295" r:id="rId13"/>
    <p:sldId id="261" r:id="rId14"/>
    <p:sldId id="262" r:id="rId15"/>
    <p:sldId id="263" r:id="rId16"/>
    <p:sldId id="265" r:id="rId17"/>
    <p:sldId id="266" r:id="rId18"/>
    <p:sldId id="272" r:id="rId19"/>
    <p:sldId id="273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99"/>
    <a:srgbClr val="FF33CC"/>
    <a:srgbClr val="CCFF66"/>
    <a:srgbClr val="66FF66"/>
    <a:srgbClr val="00FF99"/>
    <a:srgbClr val="FF66CC"/>
    <a:srgbClr val="FFA7A9"/>
    <a:srgbClr val="FF7C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9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352800" cy="114299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3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817" y="2133600"/>
            <a:ext cx="7284366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দিবাকর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বড়ুয়া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ফটিকছড়ি করোনেশন সরকারি মডেল উচ্চ বিদ্যালয়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ফটিকছড়ি, চট্টগ্রাম।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dibakar1881@gmail.com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0" r="2666" b="12121"/>
          <a:stretch/>
        </p:blipFill>
        <p:spPr>
          <a:xfrm>
            <a:off x="5257800" y="228600"/>
            <a:ext cx="3554990" cy="639471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2" y="1447800"/>
            <a:ext cx="4966998" cy="3502155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54147" y="4949955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বয়নশালা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5976979"/>
            <a:ext cx="2419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সপ্তস্বর্গের প্রতীক</a:t>
            </a:r>
            <a:endParaRPr lang="en-US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789"/>
            <a:ext cx="7239000" cy="6350612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64" r="3467" b="25252"/>
          <a:stretch/>
        </p:blipFill>
        <p:spPr>
          <a:xfrm>
            <a:off x="5257800" y="152400"/>
            <a:ext cx="3733800" cy="3839419"/>
          </a:xfrm>
          <a:prstGeom prst="ellipse">
            <a:avLst/>
          </a:prstGeom>
          <a:ln w="19050">
            <a:solidFill>
              <a:srgbClr val="FF66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943600" y="229618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ভিক্ষু উপগুপ্তের মূর্তি</a:t>
            </a:r>
            <a:endParaRPr lang="en-US" sz="2800" dirty="0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73610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বোধিবৃক্ষ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005" y="420469"/>
            <a:ext cx="1745991" cy="646331"/>
          </a:xfrm>
          <a:prstGeom prst="rect">
            <a:avLst/>
          </a:prstGeom>
          <a:solidFill>
            <a:srgbClr val="A8EAC1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96" y="2325469"/>
            <a:ext cx="848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রাজবন বিহারে যে স্থানগুলো রয়েছে সেগুলো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4185741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7650" y="4343400"/>
            <a:ext cx="86487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বিহারটির নির্মাণশৈলী অপূর্ব। পার্বত্য চট্টগ্রামে বন বিহারের ষাটের অধিক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শাখা আছে এবং বনভন্তের শিষ্য-প্রশিষ্যের সংখ্যা সহস্রাধিক। তাঁর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শিষ্যমণ্ডলী ধূতাঙ্গশীল পালন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করেন। বৌদ্ধদের নিকট এই বিহারটি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তীর্থস্থান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হিসেবে খ্যাত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এ তীর্থস্থানে প্রতিদিন জাতি, ধর্ম, বর্ণ নির্বিশেষে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বিপুলসংখ্যক পুণ্যার্থীর সমাগম হয়।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073032" y="3691810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বনভন্তের শিষ্যমণ্ডলী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38" y="279301"/>
            <a:ext cx="4247762" cy="2844899"/>
          </a:xfrm>
          <a:prstGeom prst="rect">
            <a:avLst/>
          </a:prstGeom>
          <a:ln w="12700">
            <a:solidFill>
              <a:srgbClr val="FF3300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8" y="281542"/>
            <a:ext cx="4419600" cy="2840417"/>
          </a:xfrm>
          <a:prstGeom prst="rect">
            <a:avLst/>
          </a:prstGeom>
          <a:ln w="19050">
            <a:solidFill>
              <a:srgbClr val="FF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1838" y="3200400"/>
            <a:ext cx="8743562" cy="35394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স্থান থেকে জনগণ এই বিহারে প্রব্রজ্যা ও উপসম্পদা গ্রহণ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আসেন। এছাড়া দূর-দূরান্ত থেকে মানুষ এ বিহারে সন্তানের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অন্নপ্রাশন, সঙ্ঘদান, অষ্টপরিষ্কার দান, কঠিন চীবরদান প্রভৃতি ধর্মীয় ও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অনুষ্ঠান করতে আসেন।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বিহারে পূর্ণিমা তিথিতে বিভিন্ন ধর্মীয় অনুষ্ঠানের আয়োজন করা হয়।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জাঁকজমকপূর্ণভাবে বুদ্ধ পূর্ণিমা, কঠিন চীবর দান এবং বনভন্তের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জন্মদিন পালন করা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3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2" t="7230" r="10219"/>
          <a:stretch/>
        </p:blipFill>
        <p:spPr>
          <a:xfrm>
            <a:off x="283029" y="178358"/>
            <a:ext cx="8577943" cy="4469842"/>
          </a:xfrm>
          <a:prstGeom prst="rect">
            <a:avLst/>
          </a:prstGeom>
          <a:ln w="12700">
            <a:solidFill>
              <a:srgbClr val="FF006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83029" y="4862286"/>
            <a:ext cx="8577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কঠিন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চীবরদানের সময় চব্বিশ ঘন্টার মধ্যে তুলা থেকে সুতা কেটে,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রং করে, কোমর তাঁতে বুনে, সেলাই করে চীবর তৈরি করা হয়। এই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দৃশ্য খুবই চমৎকার।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4297680" cy="2468880"/>
          </a:xfrm>
          <a:prstGeom prst="rect">
            <a:avLst/>
          </a:prstGeom>
          <a:ln w="19050">
            <a:solidFill>
              <a:srgbClr val="99FF33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97680" cy="2560320"/>
          </a:xfrm>
          <a:prstGeom prst="rect">
            <a:avLst/>
          </a:prstGeom>
          <a:ln w="19050">
            <a:solidFill>
              <a:srgbClr val="99FF33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819400"/>
            <a:ext cx="4297680" cy="2468880"/>
          </a:xfrm>
          <a:prstGeom prst="rect">
            <a:avLst/>
          </a:prstGeom>
          <a:ln w="19050">
            <a:solidFill>
              <a:srgbClr val="99FF33"/>
            </a:solidFill>
          </a:ln>
        </p:spPr>
      </p:pic>
      <p:pic>
        <p:nvPicPr>
          <p:cNvPr id="66" name="Picture 65"/>
          <p:cNvPicPr preferRelativeResize="0"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" t="3901" r="2051" b="4714"/>
          <a:stretch/>
        </p:blipFill>
        <p:spPr>
          <a:xfrm>
            <a:off x="4693920" y="152400"/>
            <a:ext cx="4297680" cy="2560320"/>
          </a:xfrm>
          <a:prstGeom prst="rect">
            <a:avLst/>
          </a:prstGeom>
          <a:ln w="19050">
            <a:solidFill>
              <a:srgbClr val="99FF33"/>
            </a:solidFill>
          </a:ln>
        </p:spPr>
      </p:pic>
      <p:pic>
        <p:nvPicPr>
          <p:cNvPr id="59" name="Picture 58"/>
          <p:cNvPicPr preferRelativeResize="0">
            <a:picLocks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3" y="1143000"/>
            <a:ext cx="3558177" cy="3276600"/>
          </a:xfrm>
          <a:prstGeom prst="diamond">
            <a:avLst/>
          </a:prstGeom>
          <a:ln w="28575">
            <a:solidFill>
              <a:srgbClr val="99FF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2400" y="52578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চাকমা রাজমাতা বা চাকমা রানি দিনের শুরুতে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সুতা কাটা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উদ্বোধন করেন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এবং দিনের শেষে বৌদ্ধ ভিক্ষুদের ধর্ম দেশনা প্রদানের পর চাকমা রাজা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তৈরিকৃত চীবর দান করেন।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335280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কঠিন চীবর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5"/>
          <a:stretch/>
        </p:blipFill>
        <p:spPr>
          <a:xfrm>
            <a:off x="234195" y="152400"/>
            <a:ext cx="8675611" cy="4250558"/>
          </a:xfrm>
          <a:prstGeom prst="rect">
            <a:avLst/>
          </a:prstGeom>
          <a:ln>
            <a:solidFill>
              <a:srgbClr val="FF66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4195" y="4343400"/>
            <a:ext cx="86756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এদিন প্রচুর মানুষের সমাগম ঘটে। তখন বিহারটি একটি মিলনমেলায়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পরিণত হয়। বনভন্তে এবং রাজবন বিহারের খ্যাতি দেশের সীমা অতিক্রম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করে বিদেশেও ছড়িয়ে পড়েছে। দেশ-বিদেশ থেকে প্রচুর পর্যটক এবং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ধর্মপ্রাণ বৌদ্ধ জনসাধারণ রাজবন বিহার দর্শন করতে আসেন। বৌদ্ধ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তীর্থস্থান হিসেবে এই বিহারের আন্তর্জাতিক খ্যাতি রয়েছে।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027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1974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রাজবন বিহারে ভিক্ষু সংঘকে কঠিন চীবর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দান ও চীবর তৈরির প্রক্রিয়াগুলো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242" y="191869"/>
            <a:ext cx="1279517" cy="646331"/>
          </a:xfrm>
          <a:prstGeom prst="rect">
            <a:avLst/>
          </a:prstGeom>
          <a:solidFill>
            <a:srgbClr val="E4F999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974" y="887011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রাজবন বিহার কত সালে প্রতিষ্ঠিত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74" y="1371497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১৯৮৪   (খ) ১৯৭৪   (গ) ১৮৮৪   (ঘ) ১৭৮৪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74" y="1855983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রাজবন বিহারের মোট আয়তন কত একর?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74" y="2340469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৭৪    (খ) ৮৪    (গ) ৪৭    (ঘ) ৪৬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74" y="2824955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সপ্তস্বর্গের প্রতীক কোন বিহারে দেখা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74" y="3309441"/>
            <a:ext cx="6563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সোমপুর বিহারে 		(খ) রাজ বিহারে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রাজবন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বিহারে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	(ঘ) রামকোট বিহারে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1773963"/>
            <a:ext cx="7620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39000" y="1773963"/>
            <a:ext cx="7620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77200" y="1773963"/>
            <a:ext cx="7620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29400" y="578079"/>
            <a:ext cx="1981200" cy="1022121"/>
          </a:xfrm>
          <a:prstGeom prst="roundRect">
            <a:avLst/>
          </a:prstGeom>
          <a:solidFill>
            <a:srgbClr val="00B0F0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1286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4" y="4286370"/>
            <a:ext cx="640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বনভন্তের শিষ্যমণ্ডলী কোন শীল পালন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974" y="4770856"/>
            <a:ext cx="787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২২৭ শীল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(খ) দশশীল  (গ) ধূতাঙ্গশীল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(ঘ) উপোসথ 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974" y="5255342"/>
            <a:ext cx="629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কঠিন চীবর দানের জন্য চীবর তৈরি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974" y="5739825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৪৮ ঘন্টায়  (খ) ১২ ঘন্টায়  (গ) ৮ ঘন্টায়  (ঘ) ২৪ ঘন্টায়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0" y="2590800"/>
            <a:ext cx="7620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96200" y="2590800"/>
            <a:ext cx="7620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22770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829" y="3724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4715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5158" y="57060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75" y="268069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67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রাজবন বিহারের যে বৈশিষ্ট্যগুলো সাধারণত অন্য কোনো বিহার থেকে ভিন্নতা রয়েছে সেগুলো ব্যাখ্যা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9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514600"/>
            <a:ext cx="4876800" cy="18288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9" y="3720812"/>
            <a:ext cx="4114800" cy="2926080"/>
          </a:xfrm>
          <a:prstGeom prst="rect">
            <a:avLst/>
          </a:prstGeom>
          <a:ln w="19050">
            <a:solidFill>
              <a:srgbClr val="66FF66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0812"/>
            <a:ext cx="4114800" cy="2926080"/>
          </a:xfrm>
          <a:prstGeom prst="rect">
            <a:avLst/>
          </a:prstGeom>
          <a:ln w="19050">
            <a:solidFill>
              <a:srgbClr val="66FF66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3108960" y="731520"/>
            <a:ext cx="2926080" cy="2926080"/>
          </a:xfrm>
          <a:prstGeom prst="rect">
            <a:avLst/>
          </a:prstGeom>
          <a:ln w="19050">
            <a:solidFill>
              <a:srgbClr val="66FF6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62100" y="152400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935" y="1843951"/>
            <a:ext cx="65181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বৌদ্ধ ঐতিহ্য ও দর্শনীয় স্থান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রাজবন বিহার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পৃষ্ঠাঃ ৯৮-১০০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864" y="1659285"/>
            <a:ext cx="84202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রাজবন বিহারের অধ্যক্ষ সম্পর্কে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রাজবন বিহারের বিশেষ স্থাপনাগুলো সম্পর্কে বলতে 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রাজবন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বিহারে যে অনুষ্ঠানগুলো পালন করা হয় সেগুলো সম্পর্কে 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রাজবন বিহারে কঠিন চীবর দান ও চীবর তৈরির ধাপগুলো বর্ণনা করতে পারবে।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8686800" cy="407634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900" r="2850" b="6830"/>
          <a:stretch/>
        </p:blipFill>
        <p:spPr>
          <a:xfrm>
            <a:off x="6096000" y="228600"/>
            <a:ext cx="2743200" cy="2743200"/>
          </a:xfrm>
          <a:prstGeom prst="ellipse">
            <a:avLst/>
          </a:prstGeom>
          <a:ln w="28575">
            <a:solidFill>
              <a:srgbClr val="9CFCB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4228743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রাঙামাটি পার্বত্য জেলা শহরের একটি প্রসিদ্ধ বিহার হলো রাজবন বিহার।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এটি ১৯৭৪ সালে প্রতিষ্ঠিত হয়। বিহারটি অপূর্ব প্রাকৃতিক পরিবেশে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অবস্থিত। বিহারের মনোরম এলাকায় পশুপাখি নির্ভয়ে বিচরণ ও চলাচল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করে। শ্রীমৎ সাধনানন্দ মহাস্থবির এই বিহারের অধ্যক্ষ ছিলেন। গভীর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অরণ্যে ভাবনা করায় তিনি “বনভন্তে” নামেই অধিক পরিচিত।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630269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রাজবন বিহার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6713" y="2895600"/>
            <a:ext cx="3398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শ্রীমৎ সাধনানন্দ মহাস্থবির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6927" y="3321278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(বনভান্তে)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152401"/>
            <a:ext cx="8654143" cy="4724399"/>
          </a:xfrm>
          <a:prstGeom prst="rect">
            <a:avLst/>
          </a:prstGeom>
          <a:ln w="28575">
            <a:solidFill>
              <a:srgbClr val="FF9999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2" t="17268" r="29157" b="10204"/>
          <a:stretch/>
        </p:blipFill>
        <p:spPr>
          <a:xfrm>
            <a:off x="5714999" y="185057"/>
            <a:ext cx="3108960" cy="3108960"/>
          </a:xfrm>
          <a:prstGeom prst="ellipse">
            <a:avLst/>
          </a:prstGeom>
          <a:ln w="28575">
            <a:solidFill>
              <a:srgbClr val="9CFCB5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501" y="4876800"/>
            <a:ext cx="8762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>
                <a:latin typeface="NikoshBAN" pitchFamily="2" charset="0"/>
                <a:cs typeface="NikoshBAN" pitchFamily="2" charset="0"/>
              </a:rPr>
              <a:t>বাংলাদেশি বৌদ্ধরা তাঁকে গভীরভাবে শ্রদ্ধা করেন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বাংলাদেশে বৌদ্ধধর্মের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পুনর্জাগরণে তাঁর অনন্য ভূমিকা রয়েছে। তিনি চাকমা রাজপরিবার ও স্থানীয়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নেতৃবৃন্দের আমন্ত্রণে ১৯৭৪ সালে রাঙামাটি জেলার লংগদু থেকে এ বিহারে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আগমন করেন।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349699" y="4382869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উপাসনা মন্দির</a:t>
            </a:r>
            <a:endParaRPr lang="en-US" sz="3600" dirty="0">
              <a:solidFill>
                <a:srgbClr val="66FF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679" y="344269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বৌদ্ধ মূর্তি</a:t>
            </a:r>
            <a:endParaRPr lang="en-US" sz="3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2392680" y="152400"/>
            <a:ext cx="4389120" cy="2286000"/>
          </a:xfrm>
          <a:prstGeom prst="rect">
            <a:avLst/>
          </a:prstGeom>
          <a:ln w="19050">
            <a:solidFill>
              <a:srgbClr val="CCFF99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389120" cy="2286000"/>
          </a:xfrm>
          <a:prstGeom prst="rect">
            <a:avLst/>
          </a:prstGeom>
          <a:ln w="19050">
            <a:solidFill>
              <a:srgbClr val="CCFF99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23" b="39999"/>
          <a:stretch/>
        </p:blipFill>
        <p:spPr>
          <a:xfrm>
            <a:off x="4611485" y="2514600"/>
            <a:ext cx="4389120" cy="2286000"/>
          </a:xfrm>
          <a:prstGeom prst="rect">
            <a:avLst/>
          </a:prstGeom>
          <a:ln w="19050">
            <a:solidFill>
              <a:srgbClr val="CCFF99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0501" y="4766608"/>
            <a:ext cx="8762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রাজপরিবার কর্তৃক দানকৃত জমিসহ রাজবন বিহারের মোট আয়তন ৪৭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একর। বিহারে উপাসনা মন্দির, চৈত্য, ভিক্ষুশালা, দেশনাঘর, চংক্রমণ কুটির,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ভিক্ষুসীমা, ভোজনালয়, পাঠাগার, জাদুঘর, বয়নশালা, ভিক্ষু উপগুপ্তের মূর্তি,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সপ্তস্বর্গের প্রতীক, বোধিবৃক্ষ প্রভৃতি রয়েছে।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3657600" y="1868269"/>
            <a:ext cx="1526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ভিক্ষুশালা</a:t>
            </a:r>
            <a:endParaRPr lang="en-US" sz="3600" dirty="0">
              <a:solidFill>
                <a:srgbClr val="66FF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6212" y="4230469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দেশনাঘর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522" y="2819400"/>
            <a:ext cx="2165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চংক্রমণ কুটির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738" r="10309"/>
          <a:stretch/>
        </p:blipFill>
        <p:spPr>
          <a:xfrm>
            <a:off x="1143000" y="171840"/>
            <a:ext cx="6934200" cy="36381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6" b="9495"/>
          <a:stretch/>
        </p:blipFill>
        <p:spPr>
          <a:xfrm>
            <a:off x="365760" y="3886200"/>
            <a:ext cx="4206240" cy="274320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206240" cy="274320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3276600" y="990600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,,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ভিক্ষুসীমা</a:t>
            </a:r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906869"/>
            <a:ext cx="169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1950" y="6005454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পাঠাগার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659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159</cp:revision>
  <dcterms:created xsi:type="dcterms:W3CDTF">2006-08-16T00:00:00Z</dcterms:created>
  <dcterms:modified xsi:type="dcterms:W3CDTF">2021-05-10T17:03:06Z</dcterms:modified>
</cp:coreProperties>
</file>