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82" r:id="rId4"/>
    <p:sldId id="275" r:id="rId5"/>
    <p:sldId id="276" r:id="rId6"/>
    <p:sldId id="265" r:id="rId7"/>
    <p:sldId id="260" r:id="rId8"/>
    <p:sldId id="257" r:id="rId9"/>
    <p:sldId id="258" r:id="rId10"/>
    <p:sldId id="264" r:id="rId11"/>
    <p:sldId id="263" r:id="rId12"/>
    <p:sldId id="259" r:id="rId13"/>
    <p:sldId id="261" r:id="rId14"/>
    <p:sldId id="267" r:id="rId15"/>
    <p:sldId id="268" r:id="rId16"/>
    <p:sldId id="256" r:id="rId17"/>
    <p:sldId id="269" r:id="rId18"/>
    <p:sldId id="270" r:id="rId19"/>
    <p:sldId id="271" r:id="rId20"/>
    <p:sldId id="272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FF"/>
    <a:srgbClr val="FF0066"/>
    <a:srgbClr val="0000FF"/>
    <a:srgbClr val="66FF33"/>
    <a:srgbClr val="FF9999"/>
    <a:srgbClr val="99FF33"/>
    <a:srgbClr val="66CCFF"/>
    <a:srgbClr val="99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5.wdp"/><Relationship Id="rId4" Type="http://schemas.openxmlformats.org/officeDocument/2006/relationships/image" Target="../media/image16.jpeg"/><Relationship Id="rId9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4.wdp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3587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B050"/>
                  </a:solidFill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00B050"/>
                </a:solidFill>
              </a:ln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2860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66CC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9050">
              <a:solidFill>
                <a:srgbClr val="FF5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07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7727"/>
          <a:stretch/>
        </p:blipFill>
        <p:spPr>
          <a:xfrm>
            <a:off x="228600" y="892388"/>
            <a:ext cx="5867400" cy="5737012"/>
          </a:xfrm>
          <a:prstGeom prst="rect">
            <a:avLst/>
          </a:prstGeom>
          <a:ln w="19050">
            <a:solidFill>
              <a:srgbClr val="3366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48400" y="685800"/>
            <a:ext cx="2743200" cy="600164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বিহারাঙ্গনে অসংখ্য নিবেদন স্তূপ, ছোট ছোট মন্দির, পুষ্করিনী এবং অন্যান্য স্থাপনা ছড়িয়ে আছে। বিহারের কেন্দ্রস্থলে ক্রুশ আকৃতির সুউচ্চ একটি মন্দির আছে। প্রত্নতাত্ত্বিক খননের ফলে এর ধ্বংসাবশেষ চিহ্নিত হয়েছে।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2575560"/>
            <a:ext cx="533400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4495800"/>
            <a:ext cx="27432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0140" y="1905000"/>
            <a:ext cx="27432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371600"/>
            <a:ext cx="25146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0724" y="1531620"/>
            <a:ext cx="828675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2118360" y="2362200"/>
            <a:ext cx="2148840" cy="2270760"/>
          </a:xfrm>
          <a:prstGeom prst="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648200"/>
            <a:ext cx="27432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1805940"/>
            <a:ext cx="609600" cy="480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73580" y="3124200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মূল মন্দির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5708" y="1777425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পুষ্করিনী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2158425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নিবেদন স্তূপ</a:t>
            </a:r>
            <a:endParaRPr lang="en-US" sz="3200" dirty="0">
              <a:solidFill>
                <a:srgbClr val="66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829131" y="2575560"/>
            <a:ext cx="152070" cy="1844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08760" y="2651760"/>
            <a:ext cx="137160" cy="1981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08760" y="1645920"/>
            <a:ext cx="243840" cy="6400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43200" y="137160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ছোট মন্দির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8336" y="152400"/>
            <a:ext cx="2887329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সোমপুর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মহাবিহার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9911" y="304800"/>
            <a:ext cx="8644179" cy="4876800"/>
            <a:chOff x="152401" y="762000"/>
            <a:chExt cx="8796579" cy="495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0" r="9090"/>
            <a:stretch/>
          </p:blipFill>
          <p:spPr>
            <a:xfrm>
              <a:off x="152401" y="762000"/>
              <a:ext cx="8796578" cy="4953000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053022" y="4830679"/>
              <a:ext cx="1895958" cy="430887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সোমপুর মহাবিহার</a:t>
              </a:r>
              <a:endParaRPr lang="en-US" sz="2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9911" y="5334000"/>
            <a:ext cx="8644179" cy="1077218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বিহারের প্রধান প্রবেশ পথ উত্তর দিকে অবস্থিত। প্রবেশ পথ ছিল বেশ বিস্তৃত।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265964" y="4419600"/>
            <a:ext cx="853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2608" y="838200"/>
            <a:ext cx="101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238193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0305" y="2381935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1323" y="3581400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প্রবেশ পথ </a:t>
            </a:r>
            <a:endParaRPr lang="en-US" sz="3600" dirty="0">
              <a:solidFill>
                <a:srgbClr val="3366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0" y="3974812"/>
            <a:ext cx="0" cy="901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28336" y="191869"/>
            <a:ext cx="288732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সোমপুর </a:t>
            </a:r>
            <a:r>
              <a:rPr lang="bn-BD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মহাবিহার </a:t>
            </a:r>
            <a:endParaRPr lang="en-US" sz="36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39"/>
          <a:stretch/>
        </p:blipFill>
        <p:spPr>
          <a:xfrm>
            <a:off x="4630525" y="152400"/>
            <a:ext cx="4208675" cy="246888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6" y="2667000"/>
            <a:ext cx="4206240" cy="246888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42" y="2667000"/>
            <a:ext cx="4206240" cy="246888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6" y="152400"/>
            <a:ext cx="4206240" cy="246888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28601" y="5135940"/>
            <a:ext cx="8686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বিহারের দেয়ালগাত্র অপূর্ব পোড়ামাটির ফলক চিত্রে অলঙ্কৃত ছিল।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সহজ-সরল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গ্রামীন শিল্পীরা মাটি দিয়ে এগুলো তৈরি করেছিল। এগুলো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 বাংলার সমাজ চিত্র। এগুলোর শিল্পমান অনন্য সাধারণ।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5908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অলঙ্কৃত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পোড়ামাটির </a:t>
            </a:r>
            <a:r>
              <a:rPr lang="bn-BD" sz="36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ফলক </a:t>
            </a:r>
            <a:r>
              <a:rPr lang="bn-BD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" t="2569" r="54000" b="10700"/>
          <a:stretch/>
        </p:blipFill>
        <p:spPr>
          <a:xfrm>
            <a:off x="228600" y="228600"/>
            <a:ext cx="3408218" cy="3990110"/>
          </a:xfrm>
          <a:prstGeom prst="roundRect">
            <a:avLst>
              <a:gd name="adj" fmla="val 9350"/>
            </a:avLst>
          </a:prstGeom>
          <a:ln>
            <a:solidFill>
              <a:srgbClr val="FF006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1" y="4191000"/>
            <a:ext cx="8686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রাজা ধর্মপাল এ বিহারকে কেন্দ্র করে আরো পঞ্চাশটি বৌদ্ধ বিহার ও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শিক্ষাকেন্দ্র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প্রতিষ্ঠা করেছিলেন বলে জানা যায়। এই বিহারের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ধ্বংসাবশেষ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থেকে খননকার্যের ফলে বহু বুদ্ধ, বোধিসত্ত্ব ও বিভিন্ন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দেবদেবীর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মূর্তি, মুদ্রা, শিলালিপি, তাম্র নির্মিত দ্রব্য, আসবাবপত্র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আবিষ্কৃত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28600"/>
            <a:ext cx="5181598" cy="3990110"/>
          </a:xfrm>
          <a:prstGeom prst="ellipse">
            <a:avLst/>
          </a:prstGeom>
          <a:ln>
            <a:solidFill>
              <a:srgbClr val="FF0066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90600" y="3657600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রাজা ধর্মপাল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4832" y="1981200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সোমপুর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মহাবিহার 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3611" r="27046"/>
          <a:stretch/>
        </p:blipFill>
        <p:spPr>
          <a:xfrm>
            <a:off x="3574472" y="944899"/>
            <a:ext cx="4959928" cy="3657600"/>
          </a:xfrm>
          <a:prstGeom prst="rect">
            <a:avLst/>
          </a:prstGeom>
          <a:ln w="12700">
            <a:solidFill>
              <a:srgbClr val="66FFFF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944899"/>
            <a:ext cx="2857499" cy="3657600"/>
          </a:xfrm>
          <a:prstGeom prst="rect">
            <a:avLst/>
          </a:prstGeom>
          <a:ln w="12700">
            <a:solidFill>
              <a:srgbClr val="66FFFF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420082" y="4687669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বুদ্ধ ও বোধিসত্ত্ব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0442" r="16212"/>
          <a:stretch/>
        </p:blipFill>
        <p:spPr>
          <a:xfrm>
            <a:off x="3276600" y="1592489"/>
            <a:ext cx="5627858" cy="367302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3" r="21885" b="5253"/>
          <a:stretch/>
        </p:blipFill>
        <p:spPr>
          <a:xfrm>
            <a:off x="304800" y="677631"/>
            <a:ext cx="2895600" cy="550273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32105" y="5525869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দেবদেবীর মূর্তি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7044" b="13371"/>
          <a:stretch/>
        </p:blipFill>
        <p:spPr>
          <a:xfrm>
            <a:off x="4648200" y="388620"/>
            <a:ext cx="4297680" cy="219456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3864"/>
          <a:stretch/>
        </p:blipFill>
        <p:spPr>
          <a:xfrm>
            <a:off x="4648200" y="2743200"/>
            <a:ext cx="4297680" cy="219456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743200"/>
            <a:ext cx="4297680" cy="219456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88620"/>
            <a:ext cx="4297680" cy="219456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09606" y="5112327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স্বর্ণ মুদ্রা</a:t>
            </a:r>
            <a:endParaRPr lang="en-US" sz="3600" b="1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3393" y="5112327"/>
            <a:ext cx="1587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ADB89A"/>
                </a:solidFill>
                <a:latin typeface="NikoshBAN" pitchFamily="2" charset="0"/>
                <a:cs typeface="NikoshBAN" pitchFamily="2" charset="0"/>
              </a:rPr>
              <a:t>রৌপ্য মুদ্রা</a:t>
            </a:r>
            <a:endParaRPr lang="en-US" sz="3600" b="1" dirty="0">
              <a:solidFill>
                <a:srgbClr val="ADB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1" y="574962"/>
            <a:ext cx="4688379" cy="29302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4962"/>
            <a:ext cx="3826040" cy="29302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2780" y="3849469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9013"/>
          <a:stretch/>
        </p:blipFill>
        <p:spPr>
          <a:xfrm>
            <a:off x="2222962" y="344269"/>
            <a:ext cx="4389120" cy="27432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r="18560" b="9356"/>
          <a:stretch/>
        </p:blipFill>
        <p:spPr>
          <a:xfrm>
            <a:off x="2222962" y="3276600"/>
            <a:ext cx="4389120" cy="27432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59168" y="2630269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তাম্র নির্মিত দ্রব্য</a:t>
            </a:r>
            <a:endParaRPr lang="en-US" sz="3600" dirty="0">
              <a:solidFill>
                <a:srgbClr val="66FF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0608" y="5943600"/>
            <a:ext cx="174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5145024" cy="4876800"/>
          </a:xfrm>
          <a:prstGeom prst="rect">
            <a:avLst/>
          </a:prstGeom>
          <a:ln w="19050">
            <a:solidFill>
              <a:srgbClr val="FF5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1" y="5135940"/>
            <a:ext cx="8686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মহাপণ্ডিত বোধিভদ্র ও অতীশ দীপঙ্কর এ বিহারে অবস্থান করেন। পরে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অতীশ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দীপঙ্কর তিব্বতে গিয়ে ধর্ম প্রচার এবং বহু গ্রন্থ রচনা করেন।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শুধু বৌদ্ধ বিহারই ছিল না, বিদ্যাপীঠও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3708" y="4459069"/>
            <a:ext cx="227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অতীশ দীপঙ্কর</a:t>
            </a:r>
            <a:endParaRPr lang="en-US" sz="36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858000" cy="3810000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1" y="4262497"/>
            <a:ext cx="8686799" cy="2062103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বৌদ্ধধর্ম ছাড়াও জ্ঞান বিজ্ঞানের নানা বিষয় শিক্ষা দেওয়া হতো।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দেশি-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বিদেশি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পণ্ডিতগণ এই বিহারে বিদ্যাশিক্ষার জন্য আসতেন। বহির্বিশ্বেও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বিহারের সুখ্যাতি ছড়িয়ে পড়েছিল। ইউনেস্কো পাহাড়পুরের সোমপুর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মহাবিহারকে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‘বিশ্ব ঐতিহ্য’ হিসেবে স্বীকৃতি দান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44" y="457200"/>
            <a:ext cx="191751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75" y="2514600"/>
            <a:ext cx="84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সোমপুর মহাবিহার হতে প্রাপ্ত প্রত্নবস্তু সমূহ কী কী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rgbClr val="FF9966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সোমপুর মহাবিহারে অবস্থিত স্থাপনাগুলোর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242" y="152400"/>
            <a:ext cx="1157689" cy="584775"/>
          </a:xfrm>
          <a:prstGeom prst="rect">
            <a:avLst/>
          </a:prstGeom>
          <a:solidFill>
            <a:srgbClr val="E4F999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পাহাড়পুর কোন জেলায়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35126"/>
            <a:ext cx="694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বগুড়া   (খ) নওগাঁ   (গ) রাজশাহী   (ঘ) জয়পুরহাট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84452"/>
            <a:ext cx="620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পাহাড়পুর কোন বংশের রাজারা শাসন করত?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33778"/>
            <a:ext cx="7212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দেববংশ  (খ) পালবংশ  (গ) চন্দ্রবংশ  (ঘ) খড়গবংশ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83104"/>
            <a:ext cx="457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পাহাড়পুরের বিহারটির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32430"/>
            <a:ext cx="5134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ভাসু বিহার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সোমপুর মহাবিহার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জগদ্দল বিহার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সীতাকোট বিহার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5200" y="1122730"/>
            <a:ext cx="1634663" cy="162047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057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874199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পাহাড়পুরের বিহারটি কোন আকৃতির?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323525"/>
            <a:ext cx="789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আয়তাকার  (খ) বর্গাকার (গ) ত্রিকোণাকার  (ঘ) গোলাকার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772851"/>
            <a:ext cx="709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পাহাড়পুর বিহারটি কত একর এলাকা জুড়ে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222177"/>
            <a:ext cx="4363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২৫ (খ) ২৬  (গ) ২৭  (ঘ) ২৮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1972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28866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4258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51726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671503"/>
            <a:ext cx="7282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বিহারটিতে ভিক্ষুদের বসবাসের জন্য কতটি কক্ষ 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6120825"/>
            <a:ext cx="491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১৭০ (খ) ২৭৭  (গ) ১৭৭  (ঘ) ১১৭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000" y="6010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5600" y="2831945"/>
            <a:ext cx="678526" cy="67852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7600" y="2831945"/>
            <a:ext cx="678526" cy="67852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2831945"/>
            <a:ext cx="678526" cy="67852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05600" y="3590308"/>
            <a:ext cx="678526" cy="67852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7600" y="3590308"/>
            <a:ext cx="678526" cy="67852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600" y="3590308"/>
            <a:ext cx="678526" cy="67852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2860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বহুনির্বাচনি প্রশ্ন-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53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375" y="533400"/>
            <a:ext cx="19912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438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সোমপুর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মহাবিহার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অতীতে শুধু এ অঞ্চলের শিক্ষা, জ্ঞান-বিজ্ঞান ও শিল্পের প্রসার ঘটিয়েছে, তা নয় বহির্বিশ্বেও সুনাম সুখ্যাতি অর্জন করেছে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61843"/>
            <a:ext cx="8648700" cy="5756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4800600"/>
            <a:ext cx="4419600" cy="137160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rgbClr val="FF0066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dirty="0">
              <a:ln>
                <a:solidFill>
                  <a:srgbClr val="FF0066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5919" r="2841" b="62291"/>
          <a:stretch/>
        </p:blipFill>
        <p:spPr>
          <a:xfrm>
            <a:off x="876300" y="685800"/>
            <a:ext cx="7391400" cy="2615049"/>
          </a:xfrm>
          <a:prstGeom prst="rect">
            <a:avLst/>
          </a:prstGeom>
          <a:ln>
            <a:solidFill>
              <a:srgbClr val="FF99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1" y="3377049"/>
            <a:ext cx="5117259" cy="3313615"/>
          </a:xfrm>
          <a:prstGeom prst="rect">
            <a:avLst/>
          </a:prstGeom>
          <a:ln>
            <a:solidFill>
              <a:srgbClr val="FF9999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26221" y="177225"/>
            <a:ext cx="4291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143000" y="2209800"/>
            <a:ext cx="1981200" cy="109104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2935" y="1967062"/>
            <a:ext cx="6518131" cy="2923877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বৌদ্ধ ঐতিহ্য ও দর্শনীয় 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পাহাড়পুর (সোমপুর মহাবিহার)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৩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৯৬-৯৭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534400" cy="3416320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সোমপুর মহাবিহারের পরিচিতি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সোমপুর মহাবিহারের আবিষ্কৃত ধ্বংসাবশেষ সম্পর্কে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সোমপুর মহাবিহারের স্থাপনাগুলো চিত্রে দেখাতে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সোমপুর মহাবিহারের গুরুত্ব ব্যাখ্যা 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29200"/>
            <a:ext cx="8534400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নওগাঁ জেলার জামালগঞ্জ রেলস্টেশন থেকে প্রায় চার কিলোমিটার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দূরে পাহাড়পুর অবস্থিত। পালবংশের রাজারা এই অঞ্চলটি শাসন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করতেন। এ অঞ্চলটি বৌদ্ধ সভ্যতার প্রাণকেন্দ্র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2492" b="45859"/>
          <a:stretch/>
        </p:blipFill>
        <p:spPr>
          <a:xfrm>
            <a:off x="2171700" y="304800"/>
            <a:ext cx="4800600" cy="4590127"/>
          </a:xfrm>
          <a:prstGeom prst="rect">
            <a:avLst/>
          </a:prstGeom>
          <a:ln>
            <a:solidFill>
              <a:srgbClr val="FF00FF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810000" y="14478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62200" y="1487269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কিলোমিটার 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396240"/>
            <a:ext cx="5852160" cy="5852160"/>
            <a:chOff x="1295400" y="152400"/>
            <a:chExt cx="6553200" cy="6553200"/>
          </a:xfrm>
        </p:grpSpPr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828800"/>
              <a:ext cx="3200400" cy="3200400"/>
            </a:xfrm>
            <a:prstGeom prst="diamond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3" name="Picture 12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52400"/>
              <a:ext cx="3200400" cy="3200400"/>
            </a:xfrm>
            <a:prstGeom prst="diamond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828800"/>
              <a:ext cx="3200400" cy="3200400"/>
            </a:xfrm>
            <a:prstGeom prst="diamond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 preferRelativeResize="0">
              <a:picLocks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05200"/>
              <a:ext cx="3200400" cy="3200400"/>
            </a:xfrm>
            <a:prstGeom prst="diamond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3" t="5095" r="55743" b="14848"/>
          <a:stretch/>
        </p:blipFill>
        <p:spPr>
          <a:xfrm>
            <a:off x="4572000" y="76200"/>
            <a:ext cx="2468880" cy="2468880"/>
          </a:xfrm>
          <a:prstGeom prst="ellipse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9800" y="2673727"/>
            <a:ext cx="2971800" cy="403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বিহারটির নাম ‘সোমপুর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’। এটি ছিল দক্ষিণ-পূর্ব এশিয়ার বৃহত্তম বৌদ্ধ বিহার। এই বিহারের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পাহাড়পুরের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খ্যাতি চারদিকে ছড়িয়ে পড়েছিল।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600" y="190143"/>
            <a:ext cx="1905000" cy="240065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পাল বংশের রাজা ধর্মপাল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এখানে একটি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বৃহৎ বিহার নির্মাণ করেন।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0921" y="6135469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সোমপুর </a:t>
            </a:r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মহাবিহার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957533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ধর্মপাল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build="p" animBg="1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5" y="94488"/>
            <a:ext cx="5401056" cy="66690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1533" y="914400"/>
            <a:ext cx="398272" cy="4969288"/>
            <a:chOff x="7064756" y="914400"/>
            <a:chExt cx="398272" cy="49692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082028" y="914400"/>
              <a:ext cx="381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64756" y="5883688"/>
              <a:ext cx="381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233412" y="914400"/>
              <a:ext cx="0" cy="19974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233412" y="3810000"/>
              <a:ext cx="0" cy="20736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096000" y="674400"/>
            <a:ext cx="2819400" cy="5509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খননকার্যের ফলে সোমপুর মহাবিহারের ধ্বংসাবশেষ আবিষ্কৃত হয়। বিহারটি বর্গাকৃতির। প্রায় ২৭ একর জমি জুড়ে বিহারটি প্রতিষ্ঠিত ছিল। এই বিহারের আয়তন উত্তর-দক্ষিণে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৯২২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˝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 এবং পূর্ব-পশ্চিমে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৯১৯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˝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8303" y="381000"/>
            <a:ext cx="2732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পূর্ব-পশ্চিমে ৯১৯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BD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ফুট</a:t>
            </a:r>
            <a:endParaRPr lang="en-US" sz="3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056410" y="2946111"/>
            <a:ext cx="312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উত্তর-দক্ষিণে ৯২২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8689" y="457200"/>
            <a:ext cx="4846844" cy="398272"/>
            <a:chOff x="1196386" y="457200"/>
            <a:chExt cx="4846844" cy="398272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5852730" y="664972"/>
              <a:ext cx="381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005886" y="647700"/>
              <a:ext cx="381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876800" y="762000"/>
              <a:ext cx="116643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196386" y="762000"/>
              <a:ext cx="11658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195973" y="6048756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167" y="164812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95" y="5029200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2903" y="4508212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1715869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বর্গাকৃতি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/>
      <p:bldP spid="18" grpId="0"/>
      <p:bldP spid="4" grpId="0"/>
      <p:bldP spid="5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9895" r="2163" b="3187"/>
          <a:stretch/>
        </p:blipFill>
        <p:spPr>
          <a:xfrm>
            <a:off x="234315" y="243840"/>
            <a:ext cx="5029200" cy="310896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61" t="15975" r="39016" b="61493"/>
          <a:stretch/>
        </p:blipFill>
        <p:spPr>
          <a:xfrm>
            <a:off x="234315" y="3429000"/>
            <a:ext cx="5029200" cy="310896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410200" y="181958"/>
            <a:ext cx="3469004" cy="64940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বিহারের চারদিক প্রকাণ্ড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ইটের দেয়াল দিয়ে ঘেরা।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বিশাল বিহারটি দুর্গের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মতো দেখায়। এতে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ভিক্ষুদের বসবাসের জন্য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১৭৭টি কক্ষ ছিল।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কক্ষগুলোতে কোনো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জানালা ছিল না। তবে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দেয়ালের মধ্যে কুলুঙ্গি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ছিল। সব কটি কক্ষ একই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মাপের (১৪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˝×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˝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ফুট)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কক্ষে একটি প্রবেশ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 রয়েছে।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9153" y="4337149"/>
            <a:ext cx="113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কুলুঙ্গি</a:t>
            </a:r>
            <a:endParaRPr lang="en-US" sz="3600" dirty="0">
              <a:solidFill>
                <a:srgbClr val="66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26" y="304800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ভিক্ষুদের কক্ষ মাপ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˝×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˝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ফুট)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57503" y="2209800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১৭৭টি কক্ষ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00" y="1371600"/>
            <a:ext cx="3962400" cy="1219200"/>
            <a:chOff x="762000" y="1371600"/>
            <a:chExt cx="3962400" cy="1295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62000" y="2209800"/>
              <a:ext cx="0" cy="4572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62000" y="1371600"/>
              <a:ext cx="3962400" cy="838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38400" y="1866900"/>
              <a:ext cx="609600" cy="762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48000" y="1714500"/>
              <a:ext cx="541153" cy="381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57600" y="1600200"/>
              <a:ext cx="381000" cy="381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52900" y="1508760"/>
              <a:ext cx="304800" cy="381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 rot="427645">
            <a:off x="2154434" y="1982981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কক্ষ মাপ </a:t>
            </a:r>
            <a:r>
              <a:rPr lang="bn-BD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28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˝× </a:t>
            </a:r>
            <a:r>
              <a:rPr lang="bn-BD" sz="28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28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BD" sz="2800" dirty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ফুট</a:t>
            </a:r>
            <a:endParaRPr lang="en-US" sz="2800" dirty="0">
              <a:solidFill>
                <a:srgbClr val="66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8226" y="2819400"/>
            <a:ext cx="794774" cy="228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66800" y="2844225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প্রবেশ পথ</a:t>
            </a:r>
            <a:endParaRPr lang="en-US" sz="32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6" grpId="0"/>
      <p:bldP spid="7" grpId="0"/>
      <p:bldP spid="2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737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189</cp:revision>
  <dcterms:created xsi:type="dcterms:W3CDTF">2006-08-16T00:00:00Z</dcterms:created>
  <dcterms:modified xsi:type="dcterms:W3CDTF">2021-05-11T16:20:50Z</dcterms:modified>
</cp:coreProperties>
</file>