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1" r:id="rId3"/>
    <p:sldId id="306" r:id="rId4"/>
    <p:sldId id="264" r:id="rId5"/>
    <p:sldId id="297" r:id="rId6"/>
    <p:sldId id="270" r:id="rId7"/>
    <p:sldId id="299" r:id="rId8"/>
    <p:sldId id="300" r:id="rId9"/>
    <p:sldId id="298" r:id="rId10"/>
    <p:sldId id="303" r:id="rId11"/>
    <p:sldId id="288" r:id="rId12"/>
    <p:sldId id="289" r:id="rId13"/>
    <p:sldId id="290" r:id="rId14"/>
    <p:sldId id="291" r:id="rId15"/>
    <p:sldId id="272" r:id="rId16"/>
    <p:sldId id="258" r:id="rId17"/>
    <p:sldId id="259" r:id="rId18"/>
    <p:sldId id="292" r:id="rId19"/>
    <p:sldId id="275" r:id="rId20"/>
    <p:sldId id="301" r:id="rId21"/>
    <p:sldId id="260" r:id="rId22"/>
    <p:sldId id="307" r:id="rId23"/>
    <p:sldId id="293" r:id="rId24"/>
    <p:sldId id="29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1108-301C-48CA-BA8C-C89361733B0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6F4E-1FDE-49ED-A421-05D8B5FB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1CFEC-44DA-4346-A4B7-C1047EA4D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B6F4E-1FDE-49ED-A421-05D8B5FBC1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469A2-8E52-43C3-A2CD-ADC3458D20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28D1-228E-4CD5-B8E5-3FF860F4159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E230-FB81-4C98-BAF7-21D088ED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salim200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7462521" cy="4572000"/>
          </a:xfrm>
        </p:spPr>
      </p:pic>
      <p:sp>
        <p:nvSpPr>
          <p:cNvPr id="3" name="Rectangle 2"/>
          <p:cNvSpPr/>
          <p:nvPr/>
        </p:nvSpPr>
        <p:spPr>
          <a:xfrm>
            <a:off x="2362200" y="457201"/>
            <a:ext cx="7467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44920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ative-and-Superlative-Deg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12" y="1468991"/>
            <a:ext cx="4934254" cy="2361603"/>
          </a:xfrm>
          <a:prstGeom prst="rect">
            <a:avLst/>
          </a:prstGeom>
        </p:spPr>
      </p:pic>
      <p:pic>
        <p:nvPicPr>
          <p:cNvPr id="5" name="Picture 4" descr="order of comparison.jpg"/>
          <p:cNvPicPr>
            <a:picLocks noChangeAspect="1"/>
          </p:cNvPicPr>
          <p:nvPr/>
        </p:nvPicPr>
        <p:blipFill>
          <a:blip r:embed="rId3"/>
          <a:srcRect l="32728" t="22116" r="40000" b="14423"/>
          <a:stretch>
            <a:fillRect/>
          </a:stretch>
        </p:blipFill>
        <p:spPr>
          <a:xfrm>
            <a:off x="7957751" y="3277096"/>
            <a:ext cx="1577969" cy="29713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7649" y="374819"/>
            <a:ext cx="10608273" cy="9102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comparison between two people or things we use the comparative form of the adjective &amp; have to add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er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after word.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order of comparison.jpg"/>
          <p:cNvPicPr>
            <a:picLocks noChangeAspect="1"/>
          </p:cNvPicPr>
          <p:nvPr/>
        </p:nvPicPr>
        <p:blipFill>
          <a:blip r:embed="rId3"/>
          <a:srcRect l="62727" t="13462" r="10165" b="11538"/>
          <a:stretch>
            <a:fillRect/>
          </a:stretch>
        </p:blipFill>
        <p:spPr>
          <a:xfrm>
            <a:off x="9613978" y="2400548"/>
            <a:ext cx="1951945" cy="410244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042996" y="1421026"/>
            <a:ext cx="1529005" cy="789329"/>
          </a:xfrm>
          <a:prstGeom prst="wedgeEllipseCallout">
            <a:avLst>
              <a:gd name="adj1" fmla="val 77454"/>
              <a:gd name="adj2" fmla="val 712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Small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955402" y="1676400"/>
            <a:ext cx="1359243" cy="990600"/>
          </a:xfrm>
          <a:prstGeom prst="wedgeEllipseCallout">
            <a:avLst>
              <a:gd name="adj1" fmla="val 29090"/>
              <a:gd name="adj2" fmla="val 960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Taller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636475" y="2574712"/>
            <a:ext cx="1079818" cy="904495"/>
          </a:xfrm>
          <a:prstGeom prst="wedgeEllipseCallout">
            <a:avLst>
              <a:gd name="adj1" fmla="val 40252"/>
              <a:gd name="adj2" fmla="val 880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Tall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676960" y="1731710"/>
            <a:ext cx="1447800" cy="721057"/>
          </a:xfrm>
          <a:prstGeom prst="wedgeEllipseCallout">
            <a:avLst>
              <a:gd name="adj1" fmla="val -37705"/>
              <a:gd name="adj2" fmla="val 1347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Smaller</a:t>
            </a:r>
          </a:p>
        </p:txBody>
      </p:sp>
      <p:pic>
        <p:nvPicPr>
          <p:cNvPr id="10" name="Picture 9" descr="borneo_elephant-776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06" y="3479207"/>
            <a:ext cx="3601994" cy="305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Callout 14"/>
          <p:cNvSpPr/>
          <p:nvPr/>
        </p:nvSpPr>
        <p:spPr>
          <a:xfrm>
            <a:off x="957649" y="2664695"/>
            <a:ext cx="1427205" cy="1165900"/>
          </a:xfrm>
          <a:prstGeom prst="wedgeEllipseCallout">
            <a:avLst>
              <a:gd name="adj1" fmla="val 16626"/>
              <a:gd name="adj2" fmla="val 7816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Larger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4102443" y="4876800"/>
            <a:ext cx="1215082" cy="1371600"/>
          </a:xfrm>
          <a:prstGeom prst="wedgeEllipseCallout">
            <a:avLst>
              <a:gd name="adj1" fmla="val -122660"/>
              <a:gd name="adj2" fmla="val -3684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Large</a:t>
            </a:r>
          </a:p>
        </p:txBody>
      </p:sp>
      <p:pic>
        <p:nvPicPr>
          <p:cNvPr id="17" name="Picture 16" descr="Comparative-and-Superlative-Degrees.jpg"/>
          <p:cNvPicPr>
            <a:picLocks noChangeAspect="1"/>
          </p:cNvPicPr>
          <p:nvPr/>
        </p:nvPicPr>
        <p:blipFill>
          <a:blip r:embed="rId2"/>
          <a:srcRect l="54546" t="58064" r="24675" b="14516"/>
          <a:stretch>
            <a:fillRect/>
          </a:stretch>
        </p:blipFill>
        <p:spPr>
          <a:xfrm>
            <a:off x="5556634" y="3479207"/>
            <a:ext cx="2393092" cy="23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ative-and-Superlative-Degrees.jpg"/>
          <p:cNvPicPr>
            <a:picLocks noChangeAspect="1"/>
          </p:cNvPicPr>
          <p:nvPr/>
        </p:nvPicPr>
        <p:blipFill>
          <a:blip r:embed="rId2"/>
          <a:srcRect l="17778" t="22079" r="22222" b="11685"/>
          <a:stretch>
            <a:fillRect/>
          </a:stretch>
        </p:blipFill>
        <p:spPr>
          <a:xfrm>
            <a:off x="2298356" y="2792627"/>
            <a:ext cx="7722973" cy="34996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88291" y="716692"/>
            <a:ext cx="8476735" cy="13963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 comparison between two people or things we use the comparative form of the adjective &amp; have to use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er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after word. 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719264" y="228600"/>
            <a:ext cx="8015287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66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Comparative Degree: </a:t>
            </a:r>
            <a:r>
              <a:rPr lang="en-US" sz="4000" dirty="0" smtClean="0">
                <a:solidFill>
                  <a:srgbClr val="FF66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Example</a:t>
            </a:r>
            <a:endParaRPr lang="en-IN" sz="4000" dirty="0">
              <a:solidFill>
                <a:srgbClr val="FF6699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0" name="Picture 7" descr="MMAG00213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4200" y="1143001"/>
            <a:ext cx="1981200" cy="1279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2209800" y="2286000"/>
            <a:ext cx="7924800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 horse can run                    </a:t>
            </a:r>
            <a:r>
              <a:rPr lang="en-US" sz="2800" dirty="0" smtClean="0"/>
              <a:t>        than </a:t>
            </a:r>
            <a:r>
              <a:rPr lang="en-US" sz="2800" dirty="0"/>
              <a:t>a dog.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	fast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/>
              <a:t>	</a:t>
            </a:r>
            <a:endParaRPr lang="en-IN" sz="2800" b="1" u="sng" dirty="0"/>
          </a:p>
        </p:txBody>
      </p:sp>
      <p:pic>
        <p:nvPicPr>
          <p:cNvPr id="12" name="Picture 10" descr="MMAG00185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000" y="1371601"/>
            <a:ext cx="1600200" cy="7953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474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38836"/>
            <a:ext cx="1066800" cy="1011340"/>
          </a:xfrm>
          <a:prstGeom prst="rect">
            <a:avLst/>
          </a:prstGeom>
        </p:spPr>
      </p:pic>
      <p:pic>
        <p:nvPicPr>
          <p:cNvPr id="7" name="Picture 6" descr="canon-rebel-xt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1600" y="3244623"/>
            <a:ext cx="1249680" cy="1136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3965913"/>
            <a:ext cx="152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Nikon</a:t>
            </a:r>
          </a:p>
          <a:p>
            <a:pPr algn="ctr"/>
            <a:r>
              <a:rPr lang="en-US" sz="2000" dirty="0"/>
              <a:t>TK. 20,000/-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5400" y="4267200"/>
            <a:ext cx="1447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Canon</a:t>
            </a:r>
          </a:p>
          <a:p>
            <a:pPr algn="ctr"/>
            <a:r>
              <a:rPr lang="en-US" sz="2000" dirty="0"/>
              <a:t>TK. 10,000/-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9264" y="5029200"/>
            <a:ext cx="9389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canon camera is               </a:t>
            </a:r>
            <a:r>
              <a:rPr lang="en-US" sz="3200" dirty="0" smtClean="0"/>
              <a:t>                            than </a:t>
            </a:r>
            <a:r>
              <a:rPr lang="en-US" sz="3200" dirty="0"/>
              <a:t>Nikon camera.</a:t>
            </a:r>
          </a:p>
          <a:p>
            <a:r>
              <a:rPr lang="en-US" sz="3200" dirty="0"/>
              <a:t>                                     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59436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cheap</a:t>
            </a:r>
            <a:r>
              <a:rPr lang="en-US" sz="3200" u="sng" dirty="0">
                <a:solidFill>
                  <a:srgbClr val="FF0000"/>
                </a:solidFill>
              </a:rPr>
              <a:t>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27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2753 L 0.26892 -0.082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77 L 0.35417 -0.13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/>
      <p:bldP spid="8" grpId="0" animBg="1"/>
      <p:bldP spid="13" grpId="0" animBg="1"/>
      <p:bldP spid="14" grpId="0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brador-Retriever-Pupp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0" y="1981200"/>
            <a:ext cx="2305050" cy="1676400"/>
          </a:xfrm>
          <a:prstGeom prst="rect">
            <a:avLst/>
          </a:prstGeom>
        </p:spPr>
      </p:pic>
      <p:pic>
        <p:nvPicPr>
          <p:cNvPr id="10" name="Picture 9" descr="rabbits-bunny-rabbi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400"/>
            <a:ext cx="2133600" cy="1981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600" y="109377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 rabbit has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ears.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0444" y="116666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large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258336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dog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has               ears than a rabbit.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33800" y="262090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larger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44868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have                hair than my sister.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447117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longer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88652" y="1660744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3048000"/>
            <a:ext cx="1219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4995204"/>
            <a:ext cx="1143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Beli+ful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14800"/>
            <a:ext cx="1447800" cy="1930400"/>
          </a:xfrm>
          <a:prstGeom prst="rect">
            <a:avLst/>
          </a:prstGeom>
        </p:spPr>
      </p:pic>
      <p:pic>
        <p:nvPicPr>
          <p:cNvPr id="36" name="Picture 35" descr="Rural_Bangladeshi_girl-318x417.jpg"/>
          <p:cNvPicPr>
            <a:picLocks noChangeAspect="1"/>
          </p:cNvPicPr>
          <p:nvPr/>
        </p:nvPicPr>
        <p:blipFill>
          <a:blip r:embed="rId5"/>
          <a:srcRect l="8398" r="21810" b="6861"/>
          <a:stretch>
            <a:fillRect/>
          </a:stretch>
        </p:blipFill>
        <p:spPr>
          <a:xfrm>
            <a:off x="9220200" y="3962400"/>
            <a:ext cx="12192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4136" y="253226"/>
            <a:ext cx="4038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Example:- </a:t>
            </a:r>
          </a:p>
        </p:txBody>
      </p:sp>
    </p:spTree>
    <p:extLst>
      <p:ext uri="{BB962C8B-B14F-4D97-AF65-F5344CB8AC3E}">
        <p14:creationId xmlns:p14="http://schemas.microsoft.com/office/powerpoint/2010/main" val="198768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70454" y="642550"/>
            <a:ext cx="9131644" cy="1050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Superlative </a:t>
            </a:r>
            <a:r>
              <a:rPr lang="en-US" sz="4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Degree</a:t>
            </a:r>
            <a:endParaRPr lang="en-IN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7" name="Picture 7" descr="MMj029700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454" y="2154238"/>
            <a:ext cx="2298357" cy="1608031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70453" y="4223630"/>
            <a:ext cx="9143999" cy="19423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The elephant is </a:t>
            </a:r>
            <a:r>
              <a:rPr lang="en-US" sz="2400" i="1" dirty="0"/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800080"/>
                </a:solidFill>
              </a:rPr>
              <a:t>big</a:t>
            </a:r>
            <a:r>
              <a:rPr lang="en-US" sz="2400" dirty="0" err="1">
                <a:solidFill>
                  <a:srgbClr val="800080"/>
                </a:solidFill>
              </a:rPr>
              <a:t>g</a:t>
            </a:r>
            <a:r>
              <a:rPr lang="en-US" sz="2400" dirty="0" err="1">
                <a:solidFill>
                  <a:schemeClr val="accent6"/>
                </a:solidFill>
              </a:rPr>
              <a:t>e</a:t>
            </a:r>
            <a:r>
              <a:rPr lang="en-US" sz="2400" u="sng" dirty="0" err="1">
                <a:solidFill>
                  <a:srgbClr val="FF6600"/>
                </a:solidFill>
              </a:rPr>
              <a:t>st</a:t>
            </a:r>
            <a:r>
              <a:rPr lang="en-US" sz="2400" dirty="0"/>
              <a:t> of all land animals.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The tortoise is </a:t>
            </a:r>
            <a:r>
              <a:rPr lang="en-US" sz="2400" i="1" dirty="0"/>
              <a:t>the</a:t>
            </a:r>
            <a:r>
              <a:rPr lang="en-US" sz="2400" dirty="0"/>
              <a:t> </a:t>
            </a:r>
            <a:r>
              <a:rPr lang="en-US" sz="2400" b="1" dirty="0"/>
              <a:t>slow</a:t>
            </a:r>
            <a:r>
              <a:rPr lang="en-US" sz="2400" b="1" u="sng" dirty="0" err="1">
                <a:solidFill>
                  <a:srgbClr val="FF3300"/>
                </a:solidFill>
              </a:rPr>
              <a:t>est</a:t>
            </a:r>
            <a:r>
              <a:rPr lang="en-US" sz="2400" b="1" dirty="0">
                <a:solidFill>
                  <a:srgbClr val="E74FBF"/>
                </a:solidFill>
              </a:rPr>
              <a:t> </a:t>
            </a:r>
            <a:r>
              <a:rPr lang="en-US" sz="2400" dirty="0"/>
              <a:t>of all animals.</a:t>
            </a:r>
            <a:endParaRPr lang="en-IN" sz="2400" dirty="0"/>
          </a:p>
        </p:txBody>
      </p:sp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02" y="2154238"/>
            <a:ext cx="1988458" cy="1608030"/>
          </a:xfrm>
          <a:prstGeom prst="rect">
            <a:avLst/>
          </a:prstGeom>
        </p:spPr>
      </p:pic>
      <p:pic>
        <p:nvPicPr>
          <p:cNvPr id="15" name="Picture 14" descr="white-tiger-sit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0512" y="2154238"/>
            <a:ext cx="1762589" cy="1608030"/>
          </a:xfrm>
          <a:prstGeom prst="rect">
            <a:avLst/>
          </a:prstGeom>
        </p:spPr>
      </p:pic>
      <p:pic>
        <p:nvPicPr>
          <p:cNvPr id="16" name="Picture 15" descr="59619-animal-far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680" y="2223113"/>
            <a:ext cx="2312773" cy="1608030"/>
          </a:xfrm>
          <a:prstGeom prst="rect">
            <a:avLst/>
          </a:prstGeom>
        </p:spPr>
      </p:pic>
      <p:pic>
        <p:nvPicPr>
          <p:cNvPr id="20" name="Picture 19" descr="Web_wm200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260" y="4223630"/>
            <a:ext cx="2638837" cy="1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1087395"/>
            <a:ext cx="8662087" cy="47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0" y="902043"/>
            <a:ext cx="8831131" cy="46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76" y="1173892"/>
            <a:ext cx="8649730" cy="4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1349976" y="407773"/>
            <a:ext cx="9499256" cy="10626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Superlative Degree:-</a:t>
            </a:r>
            <a:endParaRPr lang="en-IN" sz="4400" dirty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371599" y="1874112"/>
            <a:ext cx="9477632" cy="1647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Mount  Everest is the highest mountain in the world.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</a:t>
            </a:r>
            <a:endParaRPr lang="en-IN" sz="2400" dirty="0"/>
          </a:p>
        </p:txBody>
      </p:sp>
      <p:pic>
        <p:nvPicPr>
          <p:cNvPr id="4" name="Picture 7" descr="MMj0283492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7474" y="2236572"/>
            <a:ext cx="1701758" cy="1285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" name="Picture 4" descr="mountain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76" y="3892379"/>
            <a:ext cx="6697362" cy="2570205"/>
          </a:xfrm>
          <a:prstGeom prst="rect">
            <a:avLst/>
          </a:prstGeom>
        </p:spPr>
      </p:pic>
      <p:pic>
        <p:nvPicPr>
          <p:cNvPr id="6" name="Picture 5" descr="Musa Ibrahim Averest Conquerer.jpg"/>
          <p:cNvPicPr>
            <a:picLocks noChangeAspect="1"/>
          </p:cNvPicPr>
          <p:nvPr/>
        </p:nvPicPr>
        <p:blipFill>
          <a:blip r:embed="rId5"/>
          <a:srcRect l="22500" r="20000"/>
          <a:stretch>
            <a:fillRect/>
          </a:stretch>
        </p:blipFill>
        <p:spPr>
          <a:xfrm>
            <a:off x="8578032" y="3867664"/>
            <a:ext cx="2271199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00301 L 0.26077 -0.058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5" y="1091183"/>
            <a:ext cx="8995719" cy="49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7924800" cy="10003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3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IDENTITY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3755838"/>
            <a:ext cx="3962400" cy="28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GOLAM HOSSAIN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Senior  Teacher (English)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 Science School &amp; College,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Tejgaon, Dhaka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hossainsalim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2001@gmail.com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: 01913138642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0400" y="3755838"/>
            <a:ext cx="2971800" cy="28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- Eight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–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Topic –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Degrees of Adjective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 :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12.05.2021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3434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22676" y="1753251"/>
            <a:ext cx="1830324" cy="17526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714817"/>
            <a:ext cx="1600200" cy="17526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5682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7" y="1000898"/>
            <a:ext cx="9354065" cy="50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7" y="992667"/>
            <a:ext cx="8884509" cy="47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1" y="3454400"/>
            <a:ext cx="8529939" cy="280670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61" y="761602"/>
            <a:ext cx="3815571" cy="22837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</p:pic>
      <p:sp>
        <p:nvSpPr>
          <p:cNvPr id="4" name="Cloud Callout 3"/>
          <p:cNvSpPr/>
          <p:nvPr/>
        </p:nvSpPr>
        <p:spPr>
          <a:xfrm flipH="1">
            <a:off x="6515100" y="462150"/>
            <a:ext cx="3683000" cy="2418151"/>
          </a:xfrm>
          <a:prstGeom prst="cloudCallout">
            <a:avLst>
              <a:gd name="adj1" fmla="val 553893"/>
              <a:gd name="adj2" fmla="val 1188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5826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24001" y="185351"/>
            <a:ext cx="9609438" cy="1257721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mortazaaskme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1" y="4732637"/>
            <a:ext cx="2522838" cy="1717590"/>
          </a:xfrm>
          <a:prstGeom prst="rect">
            <a:avLst/>
          </a:prstGeom>
        </p:spPr>
      </p:pic>
      <p:pic>
        <p:nvPicPr>
          <p:cNvPr id="5" name="Picture 4" descr="Shahadat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443072"/>
            <a:ext cx="2522838" cy="1472549"/>
          </a:xfrm>
          <a:prstGeom prst="rect">
            <a:avLst/>
          </a:prstGeom>
        </p:spPr>
      </p:pic>
      <p:pic>
        <p:nvPicPr>
          <p:cNvPr id="8" name="Picture 7" descr="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1" y="3064284"/>
            <a:ext cx="2522838" cy="151969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548714" y="1410261"/>
            <a:ext cx="6767384" cy="141460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Tamim Iqbal is a             bowler.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548715" y="2915621"/>
            <a:ext cx="6767383" cy="209549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Sakib Al Hasan is a               bowler than Tamim Iqbal.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24000" y="5067300"/>
            <a:ext cx="6767384" cy="150649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Masrafe  Mortaza is </a:t>
            </a:r>
            <a:r>
              <a:rPr lang="en-US" sz="2800" dirty="0" smtClean="0">
                <a:solidFill>
                  <a:schemeClr val="tx1"/>
                </a:solidFill>
              </a:rPr>
              <a:t>the             </a:t>
            </a:r>
            <a:r>
              <a:rPr lang="en-US" sz="2800" dirty="0">
                <a:solidFill>
                  <a:schemeClr val="tx1"/>
                </a:solidFill>
              </a:rPr>
              <a:t>bowler of all.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8924" y="1828800"/>
            <a:ext cx="108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good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8926" y="3398108"/>
            <a:ext cx="123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better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325762"/>
            <a:ext cx="106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85108"/>
              </p:ext>
            </p:extLst>
          </p:nvPr>
        </p:nvGraphicFramePr>
        <p:xfrm>
          <a:off x="2001795" y="4028302"/>
          <a:ext cx="8377881" cy="2468880"/>
        </p:xfrm>
        <a:graphic>
          <a:graphicData uri="http://schemas.openxmlformats.org/drawingml/2006/table">
            <a:tbl>
              <a:tblPr/>
              <a:tblGrid>
                <a:gridCol w="228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1795" y="2298357"/>
            <a:ext cx="8377881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skerville Old Face" pitchFamily="18" charset="0"/>
              </a:rPr>
              <a:t>Home work :- Make 5 sentences by using the following words.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95" y="370703"/>
            <a:ext cx="3459891" cy="182960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Cloud Callout 4"/>
          <p:cNvSpPr/>
          <p:nvPr/>
        </p:nvSpPr>
        <p:spPr>
          <a:xfrm>
            <a:off x="6857999" y="481914"/>
            <a:ext cx="3521677" cy="1651686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96910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81001"/>
            <a:ext cx="7391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1"/>
            <a:ext cx="7391400" cy="455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393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752600" y="152400"/>
            <a:ext cx="8534400" cy="121920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pictures carefully &amp; try to compare  among themselves:-</a:t>
            </a:r>
          </a:p>
        </p:txBody>
      </p:sp>
      <p:pic>
        <p:nvPicPr>
          <p:cNvPr id="17" name="Picture 16" descr="worlds-tallest-man-comparison.jpg"/>
          <p:cNvPicPr>
            <a:picLocks noChangeAspect="1"/>
          </p:cNvPicPr>
          <p:nvPr/>
        </p:nvPicPr>
        <p:blipFill>
          <a:blip r:embed="rId3"/>
          <a:srcRect l="5776" t="18571" r="69675" b="8571"/>
          <a:stretch>
            <a:fillRect/>
          </a:stretch>
        </p:blipFill>
        <p:spPr>
          <a:xfrm>
            <a:off x="3853248" y="1754658"/>
            <a:ext cx="1173750" cy="47079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0" y="1905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36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250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smallest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smaller</a:t>
            </a:r>
          </a:p>
        </p:txBody>
      </p:sp>
      <p:pic>
        <p:nvPicPr>
          <p:cNvPr id="31" name="Picture 30" descr="big_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28" y="2198133"/>
            <a:ext cx="2055198" cy="4140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soaring-b.jpg"/>
          <p:cNvPicPr>
            <a:picLocks noChangeAspect="1"/>
          </p:cNvPicPr>
          <p:nvPr/>
        </p:nvPicPr>
        <p:blipFill>
          <a:blip r:embed="rId5"/>
          <a:srcRect l="10667" r="14667" b="19650"/>
          <a:stretch>
            <a:fillRect/>
          </a:stretch>
        </p:blipFill>
        <p:spPr>
          <a:xfrm>
            <a:off x="8120876" y="2812934"/>
            <a:ext cx="1659782" cy="3526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article-page-main-ehow-images-a07-sc-8b-types-birds-central-texas-800x800.jpg"/>
          <p:cNvPicPr>
            <a:picLocks noChangeAspect="1"/>
          </p:cNvPicPr>
          <p:nvPr/>
        </p:nvPicPr>
        <p:blipFill>
          <a:blip r:embed="rId6"/>
          <a:srcRect l="28889" t="909" r="29630"/>
          <a:stretch>
            <a:fillRect/>
          </a:stretch>
        </p:blipFill>
        <p:spPr>
          <a:xfrm>
            <a:off x="10103708" y="3505202"/>
            <a:ext cx="1264508" cy="2833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676400" y="4343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Tall</a:t>
            </a:r>
          </a:p>
        </p:txBody>
      </p:sp>
      <p:pic>
        <p:nvPicPr>
          <p:cNvPr id="39" name="Picture 38" descr="standing-man-thumb7631281.jpg"/>
          <p:cNvPicPr>
            <a:picLocks noChangeAspect="1"/>
          </p:cNvPicPr>
          <p:nvPr/>
        </p:nvPicPr>
        <p:blipFill>
          <a:blip r:embed="rId7"/>
          <a:srcRect l="12791" t="7333" r="42027" b="5556"/>
          <a:stretch>
            <a:fillRect/>
          </a:stretch>
        </p:blipFill>
        <p:spPr>
          <a:xfrm>
            <a:off x="1004874" y="2916196"/>
            <a:ext cx="1281126" cy="34228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61535" y="3830597"/>
            <a:ext cx="112446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Tall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0650" y="3645244"/>
            <a:ext cx="124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Tallest</a:t>
            </a:r>
          </a:p>
        </p:txBody>
      </p:sp>
      <p:pic>
        <p:nvPicPr>
          <p:cNvPr id="23" name="Picture 22" descr="400_F_28592482_a8PT54R9YAhfGV69wzjaieMG9Jy8nPVD.jpg"/>
          <p:cNvPicPr>
            <a:picLocks noChangeAspect="1"/>
          </p:cNvPicPr>
          <p:nvPr/>
        </p:nvPicPr>
        <p:blipFill>
          <a:blip r:embed="rId8"/>
          <a:srcRect l="28477" r="34437"/>
          <a:stretch>
            <a:fillRect/>
          </a:stretch>
        </p:blipFill>
        <p:spPr>
          <a:xfrm>
            <a:off x="2384854" y="2198132"/>
            <a:ext cx="1272746" cy="43509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90800" y="3645244"/>
            <a:ext cx="87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Taller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9128" y="1544595"/>
            <a:ext cx="191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Biggest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39126" y="2057400"/>
            <a:ext cx="130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0021330" y="2812935"/>
            <a:ext cx="108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186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3" grpId="0"/>
      <p:bldP spid="24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73118"/>
              </p:ext>
            </p:extLst>
          </p:nvPr>
        </p:nvGraphicFramePr>
        <p:xfrm>
          <a:off x="3361039" y="4102444"/>
          <a:ext cx="5313404" cy="142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1801800" imgH="478800" progId="Package">
                  <p:embed/>
                </p:oleObj>
              </mc:Choice>
              <mc:Fallback>
                <p:oleObj name="Packager Shell Object" showAsIcon="1" r:id="rId3" imgW="1801800" imgH="478800" progId="Package">
                  <p:embed/>
                  <p:pic>
                    <p:nvPicPr>
                      <p:cNvPr id="6246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039" y="4102444"/>
                        <a:ext cx="5313404" cy="14210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421924" y="1295400"/>
            <a:ext cx="7154561" cy="1676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watch a video.</a:t>
            </a:r>
          </a:p>
        </p:txBody>
      </p:sp>
    </p:spTree>
    <p:extLst>
      <p:ext uri="{BB962C8B-B14F-4D97-AF65-F5344CB8AC3E}">
        <p14:creationId xmlns:p14="http://schemas.microsoft.com/office/powerpoint/2010/main" val="162803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1" y="2137719"/>
            <a:ext cx="8575588" cy="3830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5870" y="827902"/>
            <a:ext cx="845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Our Today’s Lesson is…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958" y="902043"/>
            <a:ext cx="93787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</a:t>
            </a: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to…</a:t>
            </a:r>
          </a:p>
          <a:p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tell the definition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degrees of adjective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tell the kinds of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degrees of adjective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describe some rules of changing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degrees of adjective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change the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degrees of adjective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1531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1" y="2399299"/>
            <a:ext cx="9131644" cy="3568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102" y="790832"/>
            <a:ext cx="9366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Definition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degrees of comparison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7" y="1173892"/>
            <a:ext cx="8476735" cy="46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8" y="902043"/>
            <a:ext cx="931699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340</Words>
  <Application>Microsoft Office PowerPoint</Application>
  <PresentationFormat>Widescreen</PresentationFormat>
  <Paragraphs>102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Rounded MT Bold</vt:lpstr>
      <vt:lpstr>Baskerville Old Face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            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2021-05-12T08:49:22Z</dcterms:created>
  <dcterms:modified xsi:type="dcterms:W3CDTF">2021-05-12T12:01:39Z</dcterms:modified>
</cp:coreProperties>
</file>