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76" r:id="rId4"/>
    <p:sldId id="270" r:id="rId5"/>
    <p:sldId id="272" r:id="rId6"/>
    <p:sldId id="277" r:id="rId7"/>
    <p:sldId id="279" r:id="rId8"/>
    <p:sldId id="266" r:id="rId9"/>
    <p:sldId id="278" r:id="rId10"/>
    <p:sldId id="262" r:id="rId11"/>
    <p:sldId id="259" r:id="rId12"/>
    <p:sldId id="271" r:id="rId13"/>
    <p:sldId id="267" r:id="rId14"/>
    <p:sldId id="269" r:id="rId15"/>
    <p:sldId id="263" r:id="rId16"/>
    <p:sldId id="265" r:id="rId17"/>
    <p:sldId id="268"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4" d="100"/>
          <a:sy n="54" d="100"/>
        </p:scale>
        <p:origin x="-1812"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3/30/2021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3/30/2021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3/30/2021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3/30/2021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3/30/2021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3/30/2021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3/30/2021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3/30/2021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3/30/2021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3/30/2021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3/30/2021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3/30/2021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0"/>
            <a:ext cx="7315200" cy="1828800"/>
          </a:xfrm>
        </p:spPr>
        <p:txBody>
          <a:bodyPr>
            <a:noAutofit/>
          </a:bodyPr>
          <a:lstStyle/>
          <a:p>
            <a:r>
              <a:rPr lang="en-US" sz="11500" dirty="0" err="1" smtClean="0">
                <a:solidFill>
                  <a:srgbClr val="FF0000"/>
                </a:solidFill>
              </a:rPr>
              <a:t>স্বাগতম</a:t>
            </a:r>
            <a:r>
              <a:rPr lang="en-US" sz="11500" dirty="0" smtClean="0">
                <a:solidFill>
                  <a:srgbClr val="FF0000"/>
                </a:solidFill>
              </a:rPr>
              <a:t> </a:t>
            </a:r>
            <a:endParaRPr lang="en-US" sz="11500"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lide8-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download (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lide12-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downloadbsot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609600" y="5867400"/>
            <a:ext cx="8305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এই</a:t>
            </a:r>
            <a:r>
              <a:rPr lang="en-US" dirty="0" smtClean="0"/>
              <a:t> </a:t>
            </a:r>
            <a:r>
              <a:rPr lang="en-US" dirty="0" err="1" smtClean="0"/>
              <a:t>ধরনের</a:t>
            </a:r>
            <a:r>
              <a:rPr lang="en-US" dirty="0" smtClean="0"/>
              <a:t> </a:t>
            </a:r>
            <a:r>
              <a:rPr lang="en-US" dirty="0" err="1" smtClean="0"/>
              <a:t>বসতিতে</a:t>
            </a:r>
            <a:r>
              <a:rPr lang="en-US" dirty="0" smtClean="0"/>
              <a:t> </a:t>
            </a:r>
            <a:r>
              <a:rPr lang="en-US" dirty="0" err="1" smtClean="0"/>
              <a:t>কোনো</a:t>
            </a:r>
            <a:r>
              <a:rPr lang="en-US" dirty="0" smtClean="0"/>
              <a:t> </a:t>
            </a:r>
            <a:r>
              <a:rPr lang="en-US" dirty="0" err="1" smtClean="0"/>
              <a:t>এক</a:t>
            </a:r>
            <a:r>
              <a:rPr lang="en-US" dirty="0" smtClean="0"/>
              <a:t> </a:t>
            </a:r>
            <a:r>
              <a:rPr lang="en-US" dirty="0" err="1" smtClean="0"/>
              <a:t>স্হানে</a:t>
            </a:r>
            <a:r>
              <a:rPr lang="en-US" dirty="0" smtClean="0"/>
              <a:t> </a:t>
            </a:r>
            <a:r>
              <a:rPr lang="en-US" dirty="0" err="1" smtClean="0"/>
              <a:t>বেশ</a:t>
            </a:r>
            <a:r>
              <a:rPr lang="en-US" dirty="0" smtClean="0"/>
              <a:t> </a:t>
            </a:r>
            <a:r>
              <a:rPr lang="en-US" dirty="0" err="1" smtClean="0"/>
              <a:t>কয়েকটি</a:t>
            </a:r>
            <a:r>
              <a:rPr lang="en-US" dirty="0" smtClean="0"/>
              <a:t> </a:t>
            </a:r>
            <a:r>
              <a:rPr lang="en-US" dirty="0" err="1" smtClean="0"/>
              <a:t>পরিবার</a:t>
            </a:r>
            <a:r>
              <a:rPr lang="en-US" dirty="0" smtClean="0"/>
              <a:t> </a:t>
            </a:r>
            <a:r>
              <a:rPr lang="en-US" dirty="0" err="1" smtClean="0"/>
              <a:t>একএিত</a:t>
            </a:r>
            <a:r>
              <a:rPr lang="en-US" dirty="0" smtClean="0"/>
              <a:t> </a:t>
            </a:r>
            <a:r>
              <a:rPr lang="en-US" dirty="0" err="1" smtClean="0"/>
              <a:t>হয়ে</a:t>
            </a:r>
            <a:r>
              <a:rPr lang="en-US" dirty="0" smtClean="0"/>
              <a:t> </a:t>
            </a:r>
            <a:r>
              <a:rPr lang="en-US" dirty="0" err="1" smtClean="0"/>
              <a:t>বসবাস</a:t>
            </a:r>
            <a:r>
              <a:rPr lang="en-US" dirty="0" smtClean="0"/>
              <a:t> </a:t>
            </a:r>
            <a:r>
              <a:rPr lang="en-US" dirty="0" err="1" smtClean="0"/>
              <a:t>করে</a:t>
            </a:r>
            <a:r>
              <a:rPr lang="en-US" dirty="0" smtClean="0"/>
              <a:t> ৷ </a:t>
            </a:r>
            <a:r>
              <a:rPr lang="en-US" dirty="0" err="1" smtClean="0"/>
              <a:t>এই</a:t>
            </a:r>
            <a:r>
              <a:rPr lang="en-US" dirty="0" smtClean="0"/>
              <a:t> </a:t>
            </a:r>
            <a:r>
              <a:rPr lang="en-US" dirty="0" err="1" smtClean="0"/>
              <a:t>বসতি</a:t>
            </a:r>
            <a:r>
              <a:rPr lang="en-US" dirty="0" smtClean="0"/>
              <a:t> </a:t>
            </a:r>
            <a:r>
              <a:rPr lang="en-US" dirty="0" err="1" smtClean="0"/>
              <a:t>আয়তনে</a:t>
            </a:r>
            <a:r>
              <a:rPr lang="en-US" dirty="0" smtClean="0"/>
              <a:t> </a:t>
            </a:r>
            <a:r>
              <a:rPr lang="en-US" dirty="0" err="1" smtClean="0"/>
              <a:t>ছোটগ্রাম</a:t>
            </a:r>
            <a:r>
              <a:rPr lang="en-US" dirty="0" smtClean="0"/>
              <a:t> </a:t>
            </a:r>
            <a:r>
              <a:rPr lang="en-US" dirty="0" err="1" smtClean="0"/>
              <a:t>হতে</a:t>
            </a:r>
            <a:r>
              <a:rPr lang="en-US" dirty="0" smtClean="0"/>
              <a:t> </a:t>
            </a:r>
            <a:r>
              <a:rPr lang="en-US" dirty="0" err="1" smtClean="0"/>
              <a:t>পারে</a:t>
            </a:r>
            <a:r>
              <a:rPr lang="en-US" dirty="0" smtClean="0"/>
              <a:t> </a:t>
            </a:r>
            <a:r>
              <a:rPr lang="en-US" dirty="0" err="1" smtClean="0"/>
              <a:t>আবার</a:t>
            </a:r>
            <a:r>
              <a:rPr lang="en-US" dirty="0" smtClean="0"/>
              <a:t> </a:t>
            </a:r>
            <a:r>
              <a:rPr lang="en-US" dirty="0" err="1" smtClean="0"/>
              <a:t>পৌরও</a:t>
            </a:r>
            <a:r>
              <a:rPr lang="en-US" dirty="0" smtClean="0"/>
              <a:t> </a:t>
            </a:r>
            <a:r>
              <a:rPr lang="en-US" dirty="0" err="1" smtClean="0"/>
              <a:t>হতে</a:t>
            </a:r>
            <a:r>
              <a:rPr lang="en-US" dirty="0" smtClean="0"/>
              <a:t> </a:t>
            </a:r>
            <a:r>
              <a:rPr lang="en-US" dirty="0" err="1" smtClean="0"/>
              <a:t>পারে</a:t>
            </a:r>
            <a:r>
              <a:rPr lang="en-US" dirty="0" smtClean="0"/>
              <a:t> ৷</a:t>
            </a:r>
            <a:endParaRPr lang="en-US" dirty="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mages (1)bsoti.jpg"/>
          <p:cNvPicPr>
            <a:picLocks noChangeAspect="1" noChangeArrowheads="1"/>
          </p:cNvPicPr>
          <p:nvPr/>
        </p:nvPicPr>
        <p:blipFill>
          <a:blip r:embed="rId2"/>
          <a:srcRect/>
          <a:stretch>
            <a:fillRect/>
          </a:stretch>
        </p:blipFill>
        <p:spPr bwMode="auto">
          <a:xfrm>
            <a:off x="0" y="-304800"/>
            <a:ext cx="9144000" cy="6858000"/>
          </a:xfrm>
          <a:prstGeom prst="rect">
            <a:avLst/>
          </a:prstGeom>
          <a:noFill/>
        </p:spPr>
      </p:pic>
      <p:sp>
        <p:nvSpPr>
          <p:cNvPr id="3" name="Rectangle 2"/>
          <p:cNvSpPr/>
          <p:nvPr/>
        </p:nvSpPr>
        <p:spPr>
          <a:xfrm>
            <a:off x="838200" y="4724400"/>
            <a:ext cx="7848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এই</a:t>
            </a:r>
            <a:r>
              <a:rPr lang="en-US" dirty="0" smtClean="0"/>
              <a:t> </a:t>
            </a:r>
            <a:r>
              <a:rPr lang="en-US" dirty="0" err="1" smtClean="0"/>
              <a:t>বসতির</a:t>
            </a:r>
            <a:r>
              <a:rPr lang="en-US" dirty="0" smtClean="0"/>
              <a:t> </a:t>
            </a:r>
            <a:r>
              <a:rPr lang="en-US" dirty="0" err="1" smtClean="0"/>
              <a:t>বৈশিষ্ট্য</a:t>
            </a:r>
            <a:r>
              <a:rPr lang="en-US" dirty="0" smtClean="0"/>
              <a:t> </a:t>
            </a:r>
            <a:r>
              <a:rPr lang="en-US" dirty="0" err="1" smtClean="0"/>
              <a:t>হলো</a:t>
            </a:r>
            <a:r>
              <a:rPr lang="en-US" dirty="0" smtClean="0"/>
              <a:t> -  ১দুটি </a:t>
            </a:r>
            <a:r>
              <a:rPr lang="en-US" dirty="0" err="1" smtClean="0"/>
              <a:t>বাসগৃহ</a:t>
            </a:r>
            <a:r>
              <a:rPr lang="en-US" dirty="0" smtClean="0"/>
              <a:t> </a:t>
            </a:r>
            <a:r>
              <a:rPr lang="en-US" dirty="0" err="1" smtClean="0"/>
              <a:t>বা</a:t>
            </a:r>
            <a:r>
              <a:rPr lang="en-US" dirty="0" smtClean="0"/>
              <a:t> </a:t>
            </a:r>
            <a:r>
              <a:rPr lang="en-US" dirty="0" err="1" smtClean="0"/>
              <a:t>বসতর</a:t>
            </a:r>
            <a:r>
              <a:rPr lang="en-US" dirty="0" smtClean="0"/>
              <a:t> </a:t>
            </a:r>
            <a:r>
              <a:rPr lang="en-US" dirty="0" err="1" smtClean="0"/>
              <a:t>মধ্য</a:t>
            </a:r>
            <a:r>
              <a:rPr lang="en-US" dirty="0" smtClean="0"/>
              <a:t> </a:t>
            </a:r>
            <a:r>
              <a:rPr lang="en-US" dirty="0" err="1" smtClean="0"/>
              <a:t>যথেষ্ট</a:t>
            </a:r>
            <a:r>
              <a:rPr lang="en-US" dirty="0" smtClean="0"/>
              <a:t> </a:t>
            </a:r>
            <a:r>
              <a:rPr lang="en-US" dirty="0" err="1" smtClean="0"/>
              <a:t>ব্যবধান</a:t>
            </a:r>
            <a:r>
              <a:rPr lang="en-US" dirty="0" smtClean="0"/>
              <a:t> ৷ ২অতি </a:t>
            </a:r>
            <a:r>
              <a:rPr lang="en-US" dirty="0" err="1" smtClean="0"/>
              <a:t>ক্ষুদ্র</a:t>
            </a:r>
            <a:r>
              <a:rPr lang="en-US" dirty="0" smtClean="0"/>
              <a:t> </a:t>
            </a:r>
            <a:r>
              <a:rPr lang="en-US" dirty="0" err="1" smtClean="0"/>
              <a:t>পরিবরভূক্ত</a:t>
            </a:r>
            <a:r>
              <a:rPr lang="en-US" dirty="0" smtClean="0"/>
              <a:t>  </a:t>
            </a:r>
            <a:r>
              <a:rPr lang="en-US" dirty="0" err="1" smtClean="0"/>
              <a:t>বসতি</a:t>
            </a:r>
            <a:r>
              <a:rPr lang="en-US" dirty="0" smtClean="0"/>
              <a:t> ৷ ৩৷ </a:t>
            </a:r>
            <a:r>
              <a:rPr lang="en-US" dirty="0" err="1" smtClean="0"/>
              <a:t>অধিবাসীদের</a:t>
            </a:r>
            <a:r>
              <a:rPr lang="en-US" dirty="0" smtClean="0"/>
              <a:t> </a:t>
            </a:r>
            <a:r>
              <a:rPr lang="en-US" dirty="0" err="1" smtClean="0"/>
              <a:t>সামাজিক</a:t>
            </a:r>
            <a:r>
              <a:rPr lang="en-US" dirty="0" smtClean="0"/>
              <a:t> ও </a:t>
            </a:r>
            <a:r>
              <a:rPr lang="en-US" dirty="0" err="1" smtClean="0"/>
              <a:t>অর্থনৈতক</a:t>
            </a:r>
            <a:r>
              <a:rPr lang="en-US" dirty="0" smtClean="0"/>
              <a:t> </a:t>
            </a:r>
            <a:r>
              <a:rPr lang="en-US" dirty="0" err="1" smtClean="0"/>
              <a:t>বিছিন্নতা</a:t>
            </a:r>
            <a:r>
              <a:rPr lang="en-US" smtClean="0"/>
              <a:t> ৷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slide18-lবসতি.jpg"/>
          <p:cNvPicPr>
            <a:picLocks noChangeAspect="1" noChangeArrowheads="1"/>
          </p:cNvPicPr>
          <p:nvPr/>
        </p:nvPicPr>
        <p:blipFill>
          <a:blip r:embed="rId2"/>
          <a:stretch>
            <a:fillRect/>
          </a:stretch>
        </p:blipFill>
        <p:spPr bwMode="auto">
          <a:xfrm>
            <a:off x="0" y="0"/>
            <a:ext cx="9144000" cy="6858000"/>
          </a:xfrm>
          <a:prstGeom prst="rect">
            <a:avLst/>
          </a:prstGeom>
          <a:noFill/>
          <a:ln>
            <a:noFill/>
          </a:ln>
        </p:spPr>
      </p:pic>
      <p:pic>
        <p:nvPicPr>
          <p:cNvPr id="2" name="Picture 2" descr="C:\Users\User\Desktop\maxresdefault.jpg"/>
          <p:cNvPicPr>
            <a:picLocks noChangeAspect="1" noChangeArrowheads="1"/>
          </p:cNvPicPr>
          <p:nvPr/>
        </p:nvPicPr>
        <p:blipFill>
          <a:blip r:embed="rId3"/>
          <a:srcRect/>
          <a:stretch>
            <a:fillRect/>
          </a:stretch>
        </p:blipFill>
        <p:spPr bwMode="auto">
          <a:xfrm>
            <a:off x="0" y="0"/>
            <a:ext cx="9144000" cy="3810000"/>
          </a:xfrm>
          <a:prstGeom prst="rect">
            <a:avLst/>
          </a:prstGeom>
          <a:noFill/>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download.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1981200" y="685800"/>
            <a:ext cx="5105400" cy="2514600"/>
          </a:xfrm>
          <a:prstGeom prst="star5">
            <a:avLst>
              <a:gd name="adj" fmla="val 21122"/>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বাড়ির</a:t>
            </a:r>
            <a:r>
              <a:rPr lang="en-US" sz="3600" dirty="0" smtClean="0">
                <a:solidFill>
                  <a:srgbClr val="FF0000"/>
                </a:solidFill>
              </a:rPr>
              <a:t> </a:t>
            </a:r>
            <a:r>
              <a:rPr lang="en-US" sz="3600" dirty="0" err="1" smtClean="0">
                <a:solidFill>
                  <a:srgbClr val="FF0000"/>
                </a:solidFill>
              </a:rPr>
              <a:t>কাজ</a:t>
            </a:r>
            <a:r>
              <a:rPr lang="en-US" sz="3600" dirty="0" smtClean="0">
                <a:solidFill>
                  <a:srgbClr val="FF0000"/>
                </a:solidFill>
              </a:rPr>
              <a:t> </a:t>
            </a:r>
            <a:endParaRPr lang="en-US" sz="3600" dirty="0">
              <a:solidFill>
                <a:srgbClr val="FF0000"/>
              </a:solidFill>
            </a:endParaRPr>
          </a:p>
        </p:txBody>
      </p:sp>
      <p:sp>
        <p:nvSpPr>
          <p:cNvPr id="4" name="Rectangle 3"/>
          <p:cNvSpPr/>
          <p:nvPr/>
        </p:nvSpPr>
        <p:spPr>
          <a:xfrm>
            <a:off x="914400" y="4267200"/>
            <a:ext cx="7315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গ্রামীণ</a:t>
            </a:r>
            <a:r>
              <a:rPr lang="en-US" sz="2800" dirty="0" smtClean="0"/>
              <a:t>   </a:t>
            </a:r>
            <a:r>
              <a:rPr lang="en-US" sz="2800" dirty="0" err="1" smtClean="0"/>
              <a:t>বসতির</a:t>
            </a:r>
            <a:r>
              <a:rPr lang="en-US" sz="2800" dirty="0" smtClean="0"/>
              <a:t>  </a:t>
            </a:r>
            <a:r>
              <a:rPr lang="en-US" sz="2800" dirty="0" err="1" smtClean="0"/>
              <a:t>প্রকারভেদ</a:t>
            </a:r>
            <a:r>
              <a:rPr lang="en-US" sz="2800" dirty="0" smtClean="0"/>
              <a:t>  </a:t>
            </a:r>
            <a:r>
              <a:rPr lang="en-US" sz="2800" dirty="0" err="1" smtClean="0"/>
              <a:t>ছকের</a:t>
            </a:r>
            <a:r>
              <a:rPr lang="en-US" sz="2800" dirty="0" smtClean="0"/>
              <a:t> </a:t>
            </a:r>
            <a:r>
              <a:rPr lang="en-US" sz="2800" dirty="0" err="1" smtClean="0"/>
              <a:t>মাধ্যমে</a:t>
            </a:r>
            <a:r>
              <a:rPr lang="en-US" sz="2800" dirty="0" smtClean="0"/>
              <a:t> </a:t>
            </a:r>
            <a:r>
              <a:rPr lang="en-US" sz="2800" dirty="0" err="1" smtClean="0"/>
              <a:t>প্রকাশ</a:t>
            </a:r>
            <a:r>
              <a:rPr lang="en-US" sz="2800" dirty="0" smtClean="0"/>
              <a:t> </a:t>
            </a:r>
            <a:r>
              <a:rPr lang="en-US" sz="2800" dirty="0" err="1" smtClean="0"/>
              <a:t>কর</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download.jpg"/>
          <p:cNvPicPr>
            <a:picLocks noChangeAspect="1" noChangeArrowheads="1"/>
          </p:cNvPicPr>
          <p:nvPr/>
        </p:nvPicPr>
        <p:blipFill>
          <a:blip r:embed="rId2"/>
          <a:srcRect/>
          <a:stretch>
            <a:fillRect/>
          </a:stretch>
        </p:blipFill>
        <p:spPr bwMode="auto">
          <a:xfrm>
            <a:off x="533400" y="1600200"/>
            <a:ext cx="8077200" cy="3657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62200" y="152400"/>
            <a:ext cx="43434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rgbClr val="C00000"/>
                </a:solidFill>
              </a:rPr>
              <a:t>পরিচিতি</a:t>
            </a:r>
            <a:endParaRPr lang="en-US" sz="5400" dirty="0">
              <a:solidFill>
                <a:srgbClr val="C00000"/>
              </a:solidFill>
            </a:endParaRPr>
          </a:p>
        </p:txBody>
      </p:sp>
      <p:sp>
        <p:nvSpPr>
          <p:cNvPr id="3" name="Rectangle 2"/>
          <p:cNvSpPr/>
          <p:nvPr/>
        </p:nvSpPr>
        <p:spPr>
          <a:xfrm>
            <a:off x="914400" y="1600200"/>
            <a:ext cx="7315200" cy="457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4400" dirty="0" err="1" smtClean="0">
                <a:solidFill>
                  <a:schemeClr val="tx1"/>
                </a:solidFill>
              </a:rPr>
              <a:t>শাহেদা</a:t>
            </a:r>
            <a:r>
              <a:rPr lang="en-US" sz="4400" dirty="0" smtClean="0">
                <a:solidFill>
                  <a:schemeClr val="tx1"/>
                </a:solidFill>
              </a:rPr>
              <a:t> </a:t>
            </a:r>
            <a:r>
              <a:rPr lang="en-US" sz="4400" dirty="0" err="1" smtClean="0">
                <a:solidFill>
                  <a:schemeClr val="tx1"/>
                </a:solidFill>
              </a:rPr>
              <a:t>পারভীন</a:t>
            </a:r>
            <a:endParaRPr lang="en-US" sz="4400" dirty="0" smtClean="0">
              <a:solidFill>
                <a:schemeClr val="tx1"/>
              </a:solidFill>
            </a:endParaRPr>
          </a:p>
          <a:p>
            <a:pPr algn="ctr"/>
            <a:endParaRPr lang="en-US" dirty="0" smtClean="0"/>
          </a:p>
          <a:p>
            <a:pPr algn="ctr"/>
            <a:r>
              <a:rPr lang="en-US" sz="4000" dirty="0" err="1" smtClean="0">
                <a:solidFill>
                  <a:schemeClr val="tx1"/>
                </a:solidFill>
              </a:rPr>
              <a:t>সহকারি</a:t>
            </a:r>
            <a:r>
              <a:rPr lang="en-US" sz="4000" dirty="0" smtClean="0">
                <a:solidFill>
                  <a:schemeClr val="tx1"/>
                </a:solidFill>
              </a:rPr>
              <a:t> </a:t>
            </a:r>
            <a:r>
              <a:rPr lang="en-US" sz="4000" dirty="0" err="1" smtClean="0">
                <a:solidFill>
                  <a:schemeClr val="tx1"/>
                </a:solidFill>
              </a:rPr>
              <a:t>প্রধান</a:t>
            </a:r>
            <a:r>
              <a:rPr lang="en-US" sz="4000" dirty="0" smtClean="0">
                <a:solidFill>
                  <a:schemeClr val="tx1"/>
                </a:solidFill>
              </a:rPr>
              <a:t> </a:t>
            </a:r>
            <a:r>
              <a:rPr lang="en-US" sz="4000" dirty="0" err="1" smtClean="0">
                <a:solidFill>
                  <a:schemeClr val="tx1"/>
                </a:solidFill>
              </a:rPr>
              <a:t>শিক্ষক</a:t>
            </a:r>
            <a:endParaRPr lang="en-US" dirty="0" smtClean="0"/>
          </a:p>
          <a:p>
            <a:pPr algn="ctr"/>
            <a:endParaRPr lang="en-US" dirty="0" smtClean="0"/>
          </a:p>
          <a:p>
            <a:pPr algn="ctr">
              <a:lnSpc>
                <a:spcPct val="150000"/>
              </a:lnSpc>
            </a:pPr>
            <a:r>
              <a:rPr lang="en-US" sz="4000" dirty="0" err="1" smtClean="0">
                <a:solidFill>
                  <a:schemeClr val="tx1"/>
                </a:solidFill>
              </a:rPr>
              <a:t>বড়বাড়ী</a:t>
            </a:r>
            <a:r>
              <a:rPr lang="en-US" sz="4000" dirty="0" smtClean="0">
                <a:solidFill>
                  <a:schemeClr val="tx1"/>
                </a:solidFill>
              </a:rPr>
              <a:t> </a:t>
            </a:r>
            <a:r>
              <a:rPr lang="en-US" sz="4000" dirty="0" err="1" smtClean="0">
                <a:solidFill>
                  <a:schemeClr val="tx1"/>
                </a:solidFill>
              </a:rPr>
              <a:t>উচচ</a:t>
            </a:r>
            <a:r>
              <a:rPr lang="en-US" sz="4000" dirty="0" smtClean="0">
                <a:solidFill>
                  <a:schemeClr val="tx1"/>
                </a:solidFill>
              </a:rPr>
              <a:t> </a:t>
            </a:r>
            <a:r>
              <a:rPr lang="en-US" sz="4000" dirty="0" err="1" smtClean="0">
                <a:solidFill>
                  <a:schemeClr val="tx1"/>
                </a:solidFill>
              </a:rPr>
              <a:t>বিদ্যালয়</a:t>
            </a:r>
            <a:endParaRPr lang="en-US" sz="4000" dirty="0" smtClean="0">
              <a:solidFill>
                <a:schemeClr val="tx1"/>
              </a:solidFill>
            </a:endParaRPr>
          </a:p>
          <a:p>
            <a:pPr algn="ctr"/>
            <a:endParaRPr lang="en-US" dirty="0" smtClean="0"/>
          </a:p>
          <a:p>
            <a:pPr algn="ctr"/>
            <a:endParaRPr lang="en-US" dirty="0" smtClean="0"/>
          </a:p>
          <a:p>
            <a:pPr algn="ctr"/>
            <a:r>
              <a:rPr lang="en-US" sz="4000" dirty="0" err="1" smtClean="0">
                <a:solidFill>
                  <a:schemeClr val="tx1"/>
                </a:solidFill>
              </a:rPr>
              <a:t>গফরগাওঁ</a:t>
            </a:r>
            <a:r>
              <a:rPr lang="en-US" sz="4000" dirty="0" smtClean="0">
                <a:solidFill>
                  <a:schemeClr val="tx1"/>
                </a:solidFill>
              </a:rPr>
              <a:t>  </a:t>
            </a:r>
            <a:r>
              <a:rPr lang="en-US" sz="4000" dirty="0" err="1" smtClean="0">
                <a:solidFill>
                  <a:schemeClr val="tx1"/>
                </a:solidFill>
              </a:rPr>
              <a:t>ময়মনসিংহ</a:t>
            </a:r>
            <a:endParaRPr lang="en-US" sz="4000"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67000" y="381000"/>
            <a:ext cx="3810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FF0000"/>
                </a:solidFill>
              </a:rPr>
              <a:t>পাঠ</a:t>
            </a:r>
            <a:r>
              <a:rPr lang="en-US" sz="4000" dirty="0" smtClean="0">
                <a:solidFill>
                  <a:srgbClr val="FF0000"/>
                </a:solidFill>
              </a:rPr>
              <a:t> </a:t>
            </a:r>
            <a:r>
              <a:rPr lang="en-US" sz="4000" dirty="0" err="1" smtClean="0">
                <a:solidFill>
                  <a:srgbClr val="FF0000"/>
                </a:solidFill>
              </a:rPr>
              <a:t>পরিচিতি</a:t>
            </a:r>
            <a:endParaRPr lang="en-US" sz="4000" dirty="0">
              <a:solidFill>
                <a:srgbClr val="FF0000"/>
              </a:solidFill>
            </a:endParaRPr>
          </a:p>
        </p:txBody>
      </p:sp>
      <p:sp>
        <p:nvSpPr>
          <p:cNvPr id="3" name="Rounded Rectangle 2"/>
          <p:cNvSpPr/>
          <p:nvPr/>
        </p:nvSpPr>
        <p:spPr>
          <a:xfrm>
            <a:off x="1447800" y="2438400"/>
            <a:ext cx="6248400" cy="36576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rPr>
              <a:t>নবম</a:t>
            </a:r>
            <a:r>
              <a:rPr lang="en-US" sz="3600" dirty="0" smtClean="0">
                <a:solidFill>
                  <a:schemeClr val="tx1"/>
                </a:solidFill>
              </a:rPr>
              <a:t>/ </a:t>
            </a:r>
            <a:r>
              <a:rPr lang="en-US" sz="3600" dirty="0" err="1" smtClean="0">
                <a:solidFill>
                  <a:schemeClr val="tx1"/>
                </a:solidFill>
              </a:rPr>
              <a:t>দশম</a:t>
            </a:r>
            <a:r>
              <a:rPr lang="en-US" sz="3600" dirty="0" smtClean="0">
                <a:solidFill>
                  <a:schemeClr val="tx1"/>
                </a:solidFill>
              </a:rPr>
              <a:t>   -  </a:t>
            </a:r>
            <a:r>
              <a:rPr lang="en-US" sz="3600" dirty="0" err="1" smtClean="0">
                <a:solidFill>
                  <a:schemeClr val="tx1"/>
                </a:solidFill>
              </a:rPr>
              <a:t>শ্রেণি</a:t>
            </a:r>
            <a:endParaRPr lang="en-US" sz="3600" dirty="0" smtClean="0">
              <a:solidFill>
                <a:schemeClr val="tx1"/>
              </a:solidFill>
            </a:endParaRPr>
          </a:p>
          <a:p>
            <a:pPr algn="ctr"/>
            <a:r>
              <a:rPr lang="en-US" sz="3600" dirty="0" err="1" smtClean="0">
                <a:solidFill>
                  <a:schemeClr val="tx1"/>
                </a:solidFill>
              </a:rPr>
              <a:t>বিষয়</a:t>
            </a:r>
            <a:r>
              <a:rPr lang="en-US" sz="3600" dirty="0" smtClean="0">
                <a:solidFill>
                  <a:schemeClr val="tx1"/>
                </a:solidFill>
              </a:rPr>
              <a:t>  </a:t>
            </a:r>
            <a:r>
              <a:rPr lang="en-US" sz="3600" dirty="0" err="1" smtClean="0">
                <a:solidFill>
                  <a:schemeClr val="tx1"/>
                </a:solidFill>
              </a:rPr>
              <a:t>ভূগোল</a:t>
            </a:r>
            <a:r>
              <a:rPr lang="en-US" sz="3600" dirty="0" smtClean="0">
                <a:solidFill>
                  <a:schemeClr val="tx1"/>
                </a:solidFill>
              </a:rPr>
              <a:t> ও </a:t>
            </a:r>
            <a:r>
              <a:rPr lang="en-US" sz="3600" dirty="0" err="1" smtClean="0">
                <a:solidFill>
                  <a:schemeClr val="tx1"/>
                </a:solidFill>
              </a:rPr>
              <a:t>পরিবেশ</a:t>
            </a:r>
            <a:endParaRPr lang="en-US" sz="3600" dirty="0" smtClean="0">
              <a:solidFill>
                <a:schemeClr val="tx1"/>
              </a:solidFill>
            </a:endParaRPr>
          </a:p>
          <a:p>
            <a:pPr algn="ctr"/>
            <a:r>
              <a:rPr lang="en-US" sz="3600" dirty="0" err="1" smtClean="0">
                <a:solidFill>
                  <a:schemeClr val="tx1"/>
                </a:solidFill>
              </a:rPr>
              <a:t>অধ্যায়</a:t>
            </a:r>
            <a:r>
              <a:rPr lang="en-US" sz="3600" dirty="0" smtClean="0">
                <a:solidFill>
                  <a:schemeClr val="tx1"/>
                </a:solidFill>
              </a:rPr>
              <a:t>   - </a:t>
            </a:r>
            <a:r>
              <a:rPr lang="en-US" sz="3600" dirty="0" err="1" smtClean="0">
                <a:solidFill>
                  <a:schemeClr val="tx1"/>
                </a:solidFill>
              </a:rPr>
              <a:t>অষ্টম</a:t>
            </a:r>
            <a:endParaRPr lang="en-US" sz="3600" dirty="0" smtClean="0">
              <a:solidFill>
                <a:schemeClr val="tx1"/>
              </a:solidFill>
            </a:endParaRPr>
          </a:p>
          <a:p>
            <a:pPr algn="ctr"/>
            <a:r>
              <a:rPr lang="en-US" sz="3600" dirty="0" smtClean="0">
                <a:solidFill>
                  <a:schemeClr val="tx1"/>
                </a:solidFill>
              </a:rPr>
              <a:t> </a:t>
            </a:r>
          </a:p>
          <a:p>
            <a:pPr algn="ctr"/>
            <a:r>
              <a:rPr lang="en-US" sz="3600" dirty="0" err="1" smtClean="0">
                <a:solidFill>
                  <a:schemeClr val="tx1"/>
                </a:solidFill>
              </a:rPr>
              <a:t>পাঠ</a:t>
            </a:r>
            <a:r>
              <a:rPr lang="en-US" sz="3600" dirty="0" smtClean="0">
                <a:solidFill>
                  <a:schemeClr val="tx1"/>
                </a:solidFill>
              </a:rPr>
              <a:t>  - </a:t>
            </a:r>
            <a:r>
              <a:rPr lang="en-US" sz="3600" dirty="0" err="1" smtClean="0">
                <a:solidFill>
                  <a:schemeClr val="tx1"/>
                </a:solidFill>
              </a:rPr>
              <a:t>মানব</a:t>
            </a:r>
            <a:r>
              <a:rPr lang="en-US" sz="3600" dirty="0" smtClean="0">
                <a:solidFill>
                  <a:schemeClr val="tx1"/>
                </a:solidFill>
              </a:rPr>
              <a:t> </a:t>
            </a:r>
            <a:r>
              <a:rPr lang="en-US" sz="3600" dirty="0" err="1" smtClean="0">
                <a:solidFill>
                  <a:schemeClr val="tx1"/>
                </a:solidFill>
              </a:rPr>
              <a:t>বসতি</a:t>
            </a:r>
            <a:r>
              <a:rPr lang="en-US" sz="3600" dirty="0" smtClean="0">
                <a:solidFill>
                  <a:schemeClr val="tx1"/>
                </a:solidFill>
              </a:rPr>
              <a:t> </a:t>
            </a:r>
            <a:endParaRPr lang="en-US" sz="3600"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2438400" y="2590800"/>
            <a:ext cx="4800600" cy="1524000"/>
          </a:xfrm>
          <a:prstGeom prst="rightArrow">
            <a:avLst>
              <a:gd name="adj1" fmla="val 46308"/>
              <a:gd name="adj2" fmla="val 684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ছবিগুলো</a:t>
            </a:r>
            <a:r>
              <a:rPr lang="en-US" sz="3600" dirty="0" smtClean="0">
                <a:solidFill>
                  <a:srgbClr val="FF0000"/>
                </a:solidFill>
              </a:rPr>
              <a:t> </a:t>
            </a:r>
            <a:r>
              <a:rPr lang="en-US" sz="3600" dirty="0" err="1" smtClean="0">
                <a:solidFill>
                  <a:srgbClr val="FF0000"/>
                </a:solidFill>
              </a:rPr>
              <a:t>লক্ষ</a:t>
            </a:r>
            <a:r>
              <a:rPr lang="en-US" sz="3600" dirty="0" smtClean="0">
                <a:solidFill>
                  <a:srgbClr val="FF0000"/>
                </a:solidFill>
              </a:rPr>
              <a:t> </a:t>
            </a:r>
            <a:r>
              <a:rPr lang="en-US" sz="3600" dirty="0" err="1" smtClean="0">
                <a:solidFill>
                  <a:srgbClr val="FF0000"/>
                </a:solidFill>
              </a:rPr>
              <a:t>করি</a:t>
            </a:r>
            <a:r>
              <a:rPr lang="en-US" sz="3600" dirty="0" smtClean="0">
                <a:solidFill>
                  <a:srgbClr val="FF0000"/>
                </a:solidFill>
              </a:rPr>
              <a:t> </a:t>
            </a:r>
            <a:endParaRPr lang="en-US" sz="3600" dirty="0">
              <a:solidFill>
                <a:srgbClr val="FF0000"/>
              </a:solidFill>
            </a:endParaRPr>
          </a:p>
        </p:txBody>
      </p:sp>
      <p:pic>
        <p:nvPicPr>
          <p:cNvPr id="1026" name="Picture 2" descr="C:\Users\User\Desktop\Mohenjodaro_Sindh.jpeg"/>
          <p:cNvPicPr>
            <a:picLocks noChangeAspect="1" noChangeArrowheads="1"/>
          </p:cNvPicPr>
          <p:nvPr/>
        </p:nvPicPr>
        <p:blipFill>
          <a:blip r:embed="rId2"/>
          <a:srcRect/>
          <a:stretch>
            <a:fillRect/>
          </a:stretch>
        </p:blipFill>
        <p:spPr bwMode="auto">
          <a:xfrm>
            <a:off x="0" y="0"/>
            <a:ext cx="5486400" cy="2971799"/>
          </a:xfrm>
          <a:prstGeom prst="rect">
            <a:avLst/>
          </a:prstGeom>
          <a:noFill/>
        </p:spPr>
      </p:pic>
      <p:pic>
        <p:nvPicPr>
          <p:cNvPr id="2" name="Picture 2" descr="C:\Users\User\Desktop\Skyscrapers_of_Shinjuku_2009_January_(revised).jpg"/>
          <p:cNvPicPr>
            <a:picLocks noChangeAspect="1" noChangeArrowheads="1"/>
          </p:cNvPicPr>
          <p:nvPr/>
        </p:nvPicPr>
        <p:blipFill>
          <a:blip r:embed="rId3" cstate="print"/>
          <a:srcRect/>
          <a:stretch>
            <a:fillRect/>
          </a:stretch>
        </p:blipFill>
        <p:spPr bwMode="auto">
          <a:xfrm>
            <a:off x="3581400" y="3810000"/>
            <a:ext cx="5562600" cy="3048000"/>
          </a:xfrm>
          <a:prstGeom prst="rect">
            <a:avLst/>
          </a:prstGeom>
          <a:noFill/>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752600" y="1066800"/>
            <a:ext cx="6019800" cy="190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FF0000"/>
                </a:solidFill>
              </a:rPr>
              <a:t>পাঠ</a:t>
            </a:r>
            <a:r>
              <a:rPr lang="en-US" sz="4000" dirty="0" smtClean="0">
                <a:solidFill>
                  <a:srgbClr val="FF0000"/>
                </a:solidFill>
              </a:rPr>
              <a:t> </a:t>
            </a:r>
            <a:r>
              <a:rPr lang="en-US" sz="4000" dirty="0" err="1" smtClean="0">
                <a:solidFill>
                  <a:srgbClr val="FF0000"/>
                </a:solidFill>
              </a:rPr>
              <a:t>শিরোনাম</a:t>
            </a:r>
            <a:r>
              <a:rPr lang="en-US" sz="4000" dirty="0" smtClean="0">
                <a:solidFill>
                  <a:srgbClr val="FF0000"/>
                </a:solidFill>
              </a:rPr>
              <a:t> </a:t>
            </a:r>
            <a:endParaRPr lang="en-US" sz="4000" dirty="0">
              <a:solidFill>
                <a:srgbClr val="FF0000"/>
              </a:solidFill>
            </a:endParaRPr>
          </a:p>
        </p:txBody>
      </p:sp>
      <p:sp>
        <p:nvSpPr>
          <p:cNvPr id="3" name="5-Point Star 2"/>
          <p:cNvSpPr/>
          <p:nvPr/>
        </p:nvSpPr>
        <p:spPr>
          <a:xfrm>
            <a:off x="1981200" y="3505200"/>
            <a:ext cx="5181600" cy="228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FF00"/>
                </a:solidFill>
              </a:rPr>
              <a:t>মানব</a:t>
            </a:r>
            <a:r>
              <a:rPr lang="en-US" sz="3200" dirty="0" smtClean="0">
                <a:solidFill>
                  <a:srgbClr val="FFFF00"/>
                </a:solidFill>
              </a:rPr>
              <a:t> </a:t>
            </a:r>
            <a:r>
              <a:rPr lang="en-US" sz="3200" dirty="0" err="1" smtClean="0">
                <a:solidFill>
                  <a:srgbClr val="FFFF00"/>
                </a:solidFill>
              </a:rPr>
              <a:t>বসতি</a:t>
            </a:r>
            <a:r>
              <a:rPr lang="en-US" sz="3200" dirty="0" smtClean="0">
                <a:solidFill>
                  <a:srgbClr val="FFFF00"/>
                </a:solidFill>
              </a:rPr>
              <a:t> </a:t>
            </a:r>
            <a:endParaRPr lang="en-US" sz="3200" dirty="0">
              <a:solidFill>
                <a:srgbClr val="FFFF00"/>
              </a:solidFill>
            </a:endParaRPr>
          </a:p>
        </p:txBody>
      </p:sp>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67000" y="533400"/>
            <a:ext cx="3810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chemeClr val="accent2"/>
                </a:solidFill>
              </a:rPr>
              <a:t>শিখনফল</a:t>
            </a:r>
            <a:endParaRPr lang="en-US" sz="5400" dirty="0">
              <a:solidFill>
                <a:schemeClr val="accent2"/>
              </a:solidFill>
            </a:endParaRPr>
          </a:p>
        </p:txBody>
      </p:sp>
      <p:sp>
        <p:nvSpPr>
          <p:cNvPr id="5" name="Rounded Rectangle 4"/>
          <p:cNvSpPr/>
          <p:nvPr/>
        </p:nvSpPr>
        <p:spPr>
          <a:xfrm>
            <a:off x="838200" y="1981200"/>
            <a:ext cx="7620000" cy="419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2" indent="-342900">
              <a:lnSpc>
                <a:spcPct val="150000"/>
              </a:lnSpc>
            </a:pPr>
            <a:r>
              <a:rPr lang="en-US" sz="3200" dirty="0" smtClean="0"/>
              <a:t>১। </a:t>
            </a:r>
            <a:r>
              <a:rPr lang="en-US" sz="3200" dirty="0" err="1" smtClean="0"/>
              <a:t>মানব</a:t>
            </a:r>
            <a:r>
              <a:rPr lang="en-US" sz="3200" dirty="0" smtClean="0"/>
              <a:t> </a:t>
            </a:r>
            <a:r>
              <a:rPr lang="en-US" sz="3200" dirty="0" err="1" smtClean="0"/>
              <a:t>বসতি</a:t>
            </a:r>
            <a:r>
              <a:rPr lang="en-US" sz="3200" dirty="0" smtClean="0"/>
              <a:t> </a:t>
            </a:r>
            <a:r>
              <a:rPr lang="en-US" sz="3200" dirty="0" err="1" smtClean="0"/>
              <a:t>কী</a:t>
            </a:r>
            <a:r>
              <a:rPr lang="en-US" sz="3200" dirty="0" smtClean="0"/>
              <a:t> </a:t>
            </a:r>
            <a:r>
              <a:rPr lang="en-US" sz="3200" dirty="0" err="1" smtClean="0"/>
              <a:t>বলতে</a:t>
            </a:r>
            <a:r>
              <a:rPr lang="en-US" sz="3200" dirty="0" smtClean="0"/>
              <a:t>  </a:t>
            </a:r>
            <a:r>
              <a:rPr lang="en-US" sz="3200" dirty="0" err="1" smtClean="0"/>
              <a:t>পারবে</a:t>
            </a:r>
            <a:r>
              <a:rPr lang="en-US" sz="3200" dirty="0" smtClean="0"/>
              <a:t> ।</a:t>
            </a:r>
          </a:p>
          <a:p>
            <a:pPr marL="342900" indent="-342900">
              <a:lnSpc>
                <a:spcPct val="150000"/>
              </a:lnSpc>
            </a:pPr>
            <a:r>
              <a:rPr lang="en-US" sz="3200" dirty="0" smtClean="0"/>
              <a:t>২। </a:t>
            </a:r>
            <a:r>
              <a:rPr lang="en-US" sz="3200" dirty="0" err="1" smtClean="0"/>
              <a:t>বসতির</a:t>
            </a:r>
            <a:r>
              <a:rPr lang="en-US" sz="3200" dirty="0" smtClean="0"/>
              <a:t> </a:t>
            </a:r>
            <a:r>
              <a:rPr lang="en-US" sz="3200" dirty="0" err="1" smtClean="0"/>
              <a:t>প্রকারভেদ</a:t>
            </a:r>
            <a:r>
              <a:rPr lang="en-US" sz="3200" dirty="0" smtClean="0"/>
              <a:t> </a:t>
            </a:r>
            <a:r>
              <a:rPr lang="en-US" sz="3200" dirty="0" err="1" smtClean="0"/>
              <a:t>লিখতে</a:t>
            </a:r>
            <a:r>
              <a:rPr lang="en-US" sz="3200" dirty="0" smtClean="0"/>
              <a:t> </a:t>
            </a:r>
            <a:r>
              <a:rPr lang="en-US" sz="3200" dirty="0" err="1" smtClean="0"/>
              <a:t>পারবে</a:t>
            </a:r>
            <a:r>
              <a:rPr lang="en-US" sz="3200" dirty="0" smtClean="0"/>
              <a:t> ।</a:t>
            </a:r>
          </a:p>
          <a:p>
            <a:pPr marL="342900" indent="-342900">
              <a:lnSpc>
                <a:spcPct val="150000"/>
              </a:lnSpc>
            </a:pPr>
            <a:r>
              <a:rPr lang="en-US" sz="3200" dirty="0" smtClean="0"/>
              <a:t>৩। </a:t>
            </a:r>
            <a:r>
              <a:rPr lang="en-US" sz="3200" dirty="0" err="1" smtClean="0"/>
              <a:t>গ্রামীন</a:t>
            </a:r>
            <a:r>
              <a:rPr lang="en-US" sz="3200" dirty="0" smtClean="0"/>
              <a:t> </a:t>
            </a:r>
            <a:r>
              <a:rPr lang="en-US" sz="3200" dirty="0" err="1" smtClean="0"/>
              <a:t>বসতির</a:t>
            </a:r>
            <a:r>
              <a:rPr lang="en-US" sz="3200" dirty="0" smtClean="0"/>
              <a:t> </a:t>
            </a:r>
            <a:r>
              <a:rPr lang="en-US" sz="3200" dirty="0" err="1" smtClean="0"/>
              <a:t>ধরণ</a:t>
            </a:r>
            <a:r>
              <a:rPr lang="en-US" sz="3200" dirty="0" smtClean="0"/>
              <a:t> </a:t>
            </a:r>
            <a:r>
              <a:rPr lang="en-US" sz="3200" dirty="0" err="1" smtClean="0"/>
              <a:t>ব্যাখ্যা</a:t>
            </a:r>
            <a:r>
              <a:rPr lang="en-US" sz="3200" dirty="0" smtClean="0"/>
              <a:t> </a:t>
            </a:r>
            <a:r>
              <a:rPr lang="en-US" sz="3200" dirty="0" err="1" smtClean="0"/>
              <a:t>করতে</a:t>
            </a:r>
            <a:r>
              <a:rPr lang="en-US" sz="3200" dirty="0" smtClean="0"/>
              <a:t> </a:t>
            </a:r>
            <a:r>
              <a:rPr lang="en-US" sz="3200" dirty="0" err="1" smtClean="0"/>
              <a:t>পারবে</a:t>
            </a:r>
            <a:r>
              <a:rPr lang="en-US" sz="3200" dirty="0" smtClean="0"/>
              <a:t> ।</a:t>
            </a:r>
            <a:endParaRPr lang="en-US" sz="3200"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7696200" cy="5509200"/>
          </a:xfrm>
          <a:prstGeom prst="rect">
            <a:avLst/>
          </a:prstGeom>
        </p:spPr>
        <p:txBody>
          <a:bodyPr wrap="square">
            <a:spAutoFit/>
          </a:bodyPr>
          <a:lstStyle/>
          <a:p>
            <a:pPr algn="ctr"/>
            <a:r>
              <a:rPr lang="bn-BD" sz="3200" dirty="0" smtClean="0">
                <a:solidFill>
                  <a:srgbClr val="FF0000"/>
                </a:solidFill>
              </a:rPr>
              <a:t>মানব বসতি</a:t>
            </a:r>
            <a:endParaRPr lang="en-US" sz="3200" dirty="0" smtClean="0">
              <a:solidFill>
                <a:srgbClr val="FF0000"/>
              </a:solidFill>
            </a:endParaRPr>
          </a:p>
          <a:p>
            <a:pPr algn="ctr"/>
            <a:endParaRPr lang="bn-BD" sz="3200" dirty="0" smtClean="0">
              <a:solidFill>
                <a:srgbClr val="FF0000"/>
              </a:solidFill>
            </a:endParaRPr>
          </a:p>
          <a:p>
            <a:r>
              <a:rPr lang="bn-BD" sz="3200" b="1" dirty="0" smtClean="0"/>
              <a:t>বিবরণ</a:t>
            </a:r>
            <a:r>
              <a:rPr lang="en-US" sz="3200" b="1" dirty="0" smtClean="0"/>
              <a:t> : </a:t>
            </a:r>
            <a:r>
              <a:rPr lang="bn-BD" sz="3200" dirty="0" smtClean="0"/>
              <a:t>ভূগোল, পরিসংখ্যান ও প্রত্নতত্ত্বে মানব বসতি হল এমন একটি সম্প্রদায় যেখানে মানুষ বসবাস করে। ডিকশনারি অফ জিওগ্রাফি অনুসারে "স্থায়ীভাবে বসবাসের জন্য কোন স্থানে এক বা একাধিক মানুষ যখন বসবাস করতে শুরু করে, তখন তাকে বসতি বলে।" বিখ্যাত ভূগোলবিদ টেরি, জি, জনসন বলেন, "বসতি হল সাংস্কৃতিক ভূদৃশ্যের ধরন সম্পর্কিত অধ্যয়ন।" </a:t>
            </a:r>
            <a:endParaRPr lang="bn-BD"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lide7-lbsot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533400"/>
            <a:ext cx="8534400" cy="579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lgn="ctr">
              <a:lnSpc>
                <a:spcPct val="150000"/>
              </a:lnSpc>
            </a:pPr>
            <a:r>
              <a:rPr lang="en-US" sz="3600" dirty="0" err="1" smtClean="0"/>
              <a:t>বসতির</a:t>
            </a:r>
            <a:r>
              <a:rPr lang="en-US" sz="3600" dirty="0" smtClean="0"/>
              <a:t> </a:t>
            </a:r>
            <a:r>
              <a:rPr lang="en-US" sz="3600" dirty="0" err="1" smtClean="0"/>
              <a:t>প্রকারভেদ</a:t>
            </a:r>
            <a:r>
              <a:rPr lang="en-US" sz="3600" dirty="0" smtClean="0"/>
              <a:t>:</a:t>
            </a:r>
          </a:p>
          <a:p>
            <a:pPr marL="914400" indent="-914400" algn="ctr">
              <a:lnSpc>
                <a:spcPct val="150000"/>
              </a:lnSpc>
            </a:pPr>
            <a:r>
              <a:rPr lang="en-US" sz="3600" dirty="0" smtClean="0"/>
              <a:t>  ১। </a:t>
            </a:r>
            <a:r>
              <a:rPr lang="en-US" sz="3600" dirty="0" err="1" smtClean="0"/>
              <a:t>গ্রামীন</a:t>
            </a:r>
            <a:r>
              <a:rPr lang="en-US" sz="3600" dirty="0" smtClean="0"/>
              <a:t> </a:t>
            </a:r>
            <a:r>
              <a:rPr lang="en-US" sz="3600" dirty="0" err="1" smtClean="0"/>
              <a:t>বসতি</a:t>
            </a:r>
            <a:r>
              <a:rPr lang="en-US" sz="3600" dirty="0" smtClean="0"/>
              <a:t>  </a:t>
            </a:r>
          </a:p>
          <a:p>
            <a:pPr marL="914400" indent="-914400" algn="ctr">
              <a:lnSpc>
                <a:spcPct val="150000"/>
              </a:lnSpc>
            </a:pPr>
            <a:r>
              <a:rPr lang="en-US" sz="3600" dirty="0" smtClean="0"/>
              <a:t>২। </a:t>
            </a:r>
            <a:r>
              <a:rPr lang="en-US" sz="3600" dirty="0" err="1" smtClean="0"/>
              <a:t>নগর</a:t>
            </a:r>
            <a:r>
              <a:rPr lang="en-US" sz="3600" dirty="0" smtClean="0"/>
              <a:t> </a:t>
            </a:r>
            <a:r>
              <a:rPr lang="en-US" sz="3600" dirty="0" err="1" smtClean="0"/>
              <a:t>বসতি</a:t>
            </a:r>
            <a:endParaRPr lang="en-US" sz="3600"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142</TotalTime>
  <Words>198</Words>
  <Application>Microsoft Office PowerPoint</Application>
  <PresentationFormat>On-screen Show (4:3)</PresentationFormat>
  <Paragraphs>34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Opulent</vt:lpstr>
      <vt:lpstr>স্বাগতম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 </dc:title>
  <dc:creator>User</dc:creator>
  <cp:lastModifiedBy>User</cp:lastModifiedBy>
  <cp:revision>44</cp:revision>
  <dcterms:created xsi:type="dcterms:W3CDTF">2006-08-16T00:00:00Z</dcterms:created>
  <dcterms:modified xsi:type="dcterms:W3CDTF">2021-03-30T15:23:29Z</dcterms:modified>
</cp:coreProperties>
</file>