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2" r:id="rId4"/>
    <p:sldId id="259" r:id="rId5"/>
    <p:sldId id="265" r:id="rId6"/>
    <p:sldId id="269" r:id="rId7"/>
    <p:sldId id="278" r:id="rId8"/>
    <p:sldId id="270" r:id="rId9"/>
    <p:sldId id="272" r:id="rId10"/>
    <p:sldId id="279" r:id="rId11"/>
    <p:sldId id="274" r:id="rId12"/>
    <p:sldId id="276" r:id="rId13"/>
    <p:sldId id="277" r:id="rId14"/>
    <p:sldId id="281" r:id="rId15"/>
    <p:sldId id="280" r:id="rId16"/>
    <p:sldId id="266" r:id="rId17"/>
    <p:sldId id="26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6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D6853F-7DDC-4AE2-AE85-0C9ACF08F2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1219200" y="1720840"/>
            <a:ext cx="6362653" cy="3416320"/>
          </a:xfrm>
          <a:prstGeom prst="rect">
            <a:avLst/>
          </a:prstGeom>
          <a:noFill/>
        </p:spPr>
        <p:txBody>
          <a:bodyPr wrap="square" lIns="91440" tIns="45720" rIns="91440" bIns="45720">
            <a:spAutoFit/>
          </a:bodyPr>
          <a:lstStyle/>
          <a:p>
            <a:pPr algn="ctr"/>
            <a:r>
              <a:rPr lang="en-US" sz="7200" b="1" dirty="0" err="1">
                <a:ln w="1905"/>
                <a:solidFill>
                  <a:srgbClr val="FFFF00"/>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বড়বাড়ী</a:t>
            </a:r>
            <a:r>
              <a:rPr lang="en-US" sz="7200" b="1" dirty="0">
                <a:ln w="1905"/>
                <a:solidFill>
                  <a:srgbClr val="FFFF00"/>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 </a:t>
            </a:r>
            <a:r>
              <a:rPr lang="en-US" sz="7200" b="1" dirty="0" err="1">
                <a:ln w="1905"/>
                <a:solidFill>
                  <a:srgbClr val="FFFF00"/>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অনলাইন</a:t>
            </a:r>
            <a:r>
              <a:rPr lang="en-US" sz="7200" b="1" dirty="0">
                <a:ln w="1905"/>
                <a:solidFill>
                  <a:srgbClr val="FFFF00"/>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 </a:t>
            </a:r>
            <a:r>
              <a:rPr lang="en-US" sz="7200" b="1" dirty="0" err="1">
                <a:ln w="1905"/>
                <a:solidFill>
                  <a:srgbClr val="FFFF00"/>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ক্লাসে</a:t>
            </a:r>
            <a:r>
              <a:rPr lang="en-US" sz="7200" b="1" dirty="0">
                <a:ln w="1905"/>
                <a:solidFill>
                  <a:srgbClr val="FFFF00"/>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 </a:t>
            </a:r>
            <a:r>
              <a:rPr lang="en-US" sz="7200" b="1" dirty="0" err="1">
                <a:ln w="1905"/>
                <a:solidFill>
                  <a:srgbClr val="FFFF00"/>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সকলকে</a:t>
            </a:r>
            <a:r>
              <a:rPr lang="en-US" sz="7200" b="1" dirty="0">
                <a:ln w="1905"/>
                <a:solidFill>
                  <a:srgbClr val="FFFF00"/>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 </a:t>
            </a:r>
            <a:r>
              <a:rPr lang="en-US" sz="7200" b="1" dirty="0" err="1">
                <a:ln w="1905"/>
                <a:solidFill>
                  <a:srgbClr val="FFFF00"/>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স্বাগত</a:t>
            </a:r>
            <a:r>
              <a:rPr lang="en-US" sz="7200" b="1" dirty="0">
                <a:ln w="1905"/>
                <a:solidFill>
                  <a:srgbClr val="FFFF00"/>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 </a:t>
            </a:r>
            <a:r>
              <a:rPr lang="en-US" sz="7200" b="1" dirty="0" err="1">
                <a:ln w="1905"/>
                <a:solidFill>
                  <a:srgbClr val="FFFF00"/>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জানাই</a:t>
            </a:r>
            <a:r>
              <a:rPr lang="en-US" sz="7200" b="1" dirty="0">
                <a:ln w="1905"/>
                <a:solidFill>
                  <a:srgbClr val="FFFF00"/>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  ।</a:t>
            </a:r>
            <a:endParaRPr lang="en-US" sz="7200" b="1" cap="none" spc="0" dirty="0">
              <a:ln w="1905"/>
              <a:solidFill>
                <a:srgbClr val="FFFF00"/>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21" y="125569"/>
            <a:ext cx="8229600" cy="1143000"/>
          </a:xfrm>
          <a:noFill/>
        </p:spPr>
        <p:txBody>
          <a:bodyPr>
            <a:noAutofit/>
          </a:bodyPr>
          <a:lstStyle/>
          <a:p>
            <a:r>
              <a:rPr lang="en-US" sz="7200" dirty="0" err="1">
                <a:solidFill>
                  <a:srgbClr val="00B0F0"/>
                </a:solidFill>
                <a:latin typeface="Kalpurush" panose="02000600000000000000" pitchFamily="2" charset="0"/>
                <a:cs typeface="Kalpurush" panose="02000600000000000000" pitchFamily="2" charset="0"/>
              </a:rPr>
              <a:t>জোড়ায়</a:t>
            </a:r>
            <a:r>
              <a:rPr lang="en-US" sz="7200" dirty="0">
                <a:solidFill>
                  <a:srgbClr val="00B0F0"/>
                </a:solidFill>
                <a:latin typeface="Kalpurush" panose="02000600000000000000" pitchFamily="2" charset="0"/>
                <a:cs typeface="Kalpurush" panose="02000600000000000000" pitchFamily="2" charset="0"/>
              </a:rPr>
              <a:t> </a:t>
            </a:r>
            <a:r>
              <a:rPr lang="en-US" sz="7200" dirty="0" err="1">
                <a:solidFill>
                  <a:srgbClr val="00B0F0"/>
                </a:solidFill>
                <a:latin typeface="Kalpurush" panose="02000600000000000000" pitchFamily="2" charset="0"/>
                <a:cs typeface="Kalpurush" panose="02000600000000000000" pitchFamily="2" charset="0"/>
              </a:rPr>
              <a:t>কাজ</a:t>
            </a:r>
            <a:r>
              <a:rPr lang="en-US" sz="7200" dirty="0">
                <a:solidFill>
                  <a:srgbClr val="00B0F0"/>
                </a:solidFill>
                <a:latin typeface="Kalpurush" panose="02000600000000000000" pitchFamily="2" charset="0"/>
                <a:cs typeface="Kalpurush" panose="02000600000000000000" pitchFamily="2" charset="0"/>
              </a:rPr>
              <a:t> </a:t>
            </a:r>
          </a:p>
        </p:txBody>
      </p:sp>
      <p:sp>
        <p:nvSpPr>
          <p:cNvPr id="3" name="Content Placeholder 2"/>
          <p:cNvSpPr>
            <a:spLocks noGrp="1"/>
          </p:cNvSpPr>
          <p:nvPr>
            <p:ph idx="1"/>
          </p:nvPr>
        </p:nvSpPr>
        <p:spPr>
          <a:xfrm>
            <a:off x="457200" y="1627031"/>
            <a:ext cx="8229600" cy="1801969"/>
          </a:xfrm>
        </p:spPr>
        <p:txBody>
          <a:bodyPr>
            <a:normAutofit/>
          </a:bodyPr>
          <a:lstStyle/>
          <a:p>
            <a:r>
              <a:rPr lang="en-US" sz="4400" dirty="0" err="1">
                <a:latin typeface="Kalpurush" panose="02000600000000000000" pitchFamily="2" charset="0"/>
                <a:cs typeface="Kalpurush" panose="02000600000000000000" pitchFamily="2" charset="0"/>
              </a:rPr>
              <a:t>বাড়িতে</a:t>
            </a:r>
            <a:r>
              <a:rPr lang="en-US" sz="4400" dirty="0">
                <a:latin typeface="Kalpurush" panose="02000600000000000000" pitchFamily="2" charset="0"/>
                <a:cs typeface="Kalpurush" panose="02000600000000000000" pitchFamily="2" charset="0"/>
              </a:rPr>
              <a:t> </a:t>
            </a:r>
            <a:r>
              <a:rPr lang="en-US" sz="4400" dirty="0" err="1">
                <a:latin typeface="Kalpurush" panose="02000600000000000000" pitchFamily="2" charset="0"/>
                <a:cs typeface="Kalpurush" panose="02000600000000000000" pitchFamily="2" charset="0"/>
              </a:rPr>
              <a:t>নিম</a:t>
            </a:r>
            <a:r>
              <a:rPr lang="en-US" sz="4400" dirty="0">
                <a:latin typeface="Kalpurush" panose="02000600000000000000" pitchFamily="2" charset="0"/>
                <a:cs typeface="Kalpurush" panose="02000600000000000000" pitchFamily="2" charset="0"/>
              </a:rPr>
              <a:t> </a:t>
            </a:r>
            <a:r>
              <a:rPr lang="en-US" sz="4400" dirty="0" err="1">
                <a:latin typeface="Kalpurush" panose="02000600000000000000" pitchFamily="2" charset="0"/>
                <a:cs typeface="Kalpurush" panose="02000600000000000000" pitchFamily="2" charset="0"/>
              </a:rPr>
              <a:t>গাছ</a:t>
            </a:r>
            <a:r>
              <a:rPr lang="en-US" sz="4400" dirty="0">
                <a:latin typeface="Kalpurush" panose="02000600000000000000" pitchFamily="2" charset="0"/>
                <a:cs typeface="Kalpurush" panose="02000600000000000000" pitchFamily="2" charset="0"/>
              </a:rPr>
              <a:t> </a:t>
            </a:r>
            <a:r>
              <a:rPr lang="en-US" sz="4400" dirty="0" err="1">
                <a:latin typeface="Kalpurush" panose="02000600000000000000" pitchFamily="2" charset="0"/>
                <a:cs typeface="Kalpurush" panose="02000600000000000000" pitchFamily="2" charset="0"/>
              </a:rPr>
              <a:t>গজালে</a:t>
            </a:r>
            <a:r>
              <a:rPr lang="en-US" sz="4400" dirty="0">
                <a:latin typeface="Kalpurush" panose="02000600000000000000" pitchFamily="2" charset="0"/>
                <a:cs typeface="Kalpurush" panose="02000600000000000000" pitchFamily="2" charset="0"/>
              </a:rPr>
              <a:t> </a:t>
            </a:r>
            <a:r>
              <a:rPr lang="en-US" sz="4400" dirty="0" err="1">
                <a:latin typeface="Kalpurush" panose="02000600000000000000" pitchFamily="2" charset="0"/>
                <a:cs typeface="Kalpurush" panose="02000600000000000000" pitchFamily="2" charset="0"/>
              </a:rPr>
              <a:t>বৃদ্ধরা</a:t>
            </a:r>
            <a:r>
              <a:rPr lang="en-US" sz="4400" dirty="0">
                <a:latin typeface="Kalpurush" panose="02000600000000000000" pitchFamily="2" charset="0"/>
                <a:cs typeface="Kalpurush" panose="02000600000000000000" pitchFamily="2" charset="0"/>
              </a:rPr>
              <a:t> </a:t>
            </a:r>
            <a:r>
              <a:rPr lang="en-US" sz="4400" dirty="0" err="1">
                <a:latin typeface="Kalpurush" panose="02000600000000000000" pitchFamily="2" charset="0"/>
                <a:cs typeface="Kalpurush" panose="02000600000000000000" pitchFamily="2" charset="0"/>
              </a:rPr>
              <a:t>খুশি</a:t>
            </a:r>
            <a:r>
              <a:rPr lang="en-US" sz="4400" dirty="0">
                <a:latin typeface="Kalpurush" panose="02000600000000000000" pitchFamily="2" charset="0"/>
                <a:cs typeface="Kalpurush" panose="02000600000000000000" pitchFamily="2" charset="0"/>
              </a:rPr>
              <a:t> </a:t>
            </a:r>
            <a:r>
              <a:rPr lang="en-US" sz="4400" dirty="0" err="1">
                <a:latin typeface="Kalpurush" panose="02000600000000000000" pitchFamily="2" charset="0"/>
                <a:cs typeface="Kalpurush" panose="02000600000000000000" pitchFamily="2" charset="0"/>
              </a:rPr>
              <a:t>হয়</a:t>
            </a:r>
            <a:r>
              <a:rPr lang="en-US" sz="4400" dirty="0">
                <a:latin typeface="Kalpurush" panose="02000600000000000000" pitchFamily="2" charset="0"/>
                <a:cs typeface="Kalpurush" panose="02000600000000000000" pitchFamily="2" charset="0"/>
              </a:rPr>
              <a:t> </a:t>
            </a:r>
            <a:r>
              <a:rPr lang="en-US" sz="4400" dirty="0" err="1">
                <a:latin typeface="Kalpurush" panose="02000600000000000000" pitchFamily="2" charset="0"/>
                <a:cs typeface="Kalpurush" panose="02000600000000000000" pitchFamily="2" charset="0"/>
              </a:rPr>
              <a:t>কেন</a:t>
            </a:r>
            <a:r>
              <a:rPr lang="en-US" sz="4400" dirty="0">
                <a:latin typeface="Kalpurush" panose="02000600000000000000" pitchFamily="2" charset="0"/>
                <a:cs typeface="Kalpurush" panose="02000600000000000000" pitchFamily="2" charset="0"/>
              </a:rPr>
              <a:t> ? </a:t>
            </a:r>
          </a:p>
        </p:txBody>
      </p:sp>
      <p:pic>
        <p:nvPicPr>
          <p:cNvPr id="4" name="Picture 3" descr="nimgach.jpg"/>
          <p:cNvPicPr>
            <a:picLocks noChangeAspect="1"/>
          </p:cNvPicPr>
          <p:nvPr/>
        </p:nvPicPr>
        <p:blipFill>
          <a:blip r:embed="rId2"/>
          <a:stretch>
            <a:fillRect/>
          </a:stretch>
        </p:blipFill>
        <p:spPr>
          <a:xfrm>
            <a:off x="1872900" y="3455831"/>
            <a:ext cx="5398199" cy="3276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25"/>
            <a:ext cx="8229600" cy="884349"/>
          </a:xfrm>
          <a:solidFill>
            <a:srgbClr val="FF0000"/>
          </a:solidFill>
          <a:ln w="12700">
            <a:solidFill>
              <a:schemeClr val="tx1"/>
            </a:solidFill>
          </a:ln>
        </p:spPr>
        <p:txBody>
          <a:bodyPr>
            <a:normAutofit fontScale="90000"/>
          </a:bodyPr>
          <a:lstStyle/>
          <a:p>
            <a:r>
              <a:rPr lang="en-US" sz="6000" dirty="0" err="1">
                <a:latin typeface="Kalpurush" panose="02000600000000000000" pitchFamily="2" charset="0"/>
                <a:cs typeface="Kalpurush" panose="02000600000000000000" pitchFamily="2" charset="0"/>
              </a:rPr>
              <a:t>শব্দার্থ</a:t>
            </a:r>
            <a:r>
              <a:rPr lang="en-US" sz="5400" dirty="0">
                <a:latin typeface="Kalpurush" panose="02000600000000000000" pitchFamily="2" charset="0"/>
                <a:cs typeface="Kalpurush" panose="02000600000000000000" pitchFamily="2" charset="0"/>
              </a:rPr>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8891287"/>
              </p:ext>
            </p:extLst>
          </p:nvPr>
        </p:nvGraphicFramePr>
        <p:xfrm>
          <a:off x="0" y="1131950"/>
          <a:ext cx="9144000" cy="5726050"/>
        </p:xfrm>
        <a:graphic>
          <a:graphicData uri="http://schemas.openxmlformats.org/drawingml/2006/table">
            <a:tbl>
              <a:tblPr/>
              <a:tblGrid>
                <a:gridCol w="2437764">
                  <a:extLst>
                    <a:ext uri="{9D8B030D-6E8A-4147-A177-3AD203B41FA5}">
                      <a16:colId xmlns:a16="http://schemas.microsoft.com/office/drawing/2014/main" val="20000"/>
                    </a:ext>
                  </a:extLst>
                </a:gridCol>
                <a:gridCol w="6706236">
                  <a:extLst>
                    <a:ext uri="{9D8B030D-6E8A-4147-A177-3AD203B41FA5}">
                      <a16:colId xmlns:a16="http://schemas.microsoft.com/office/drawing/2014/main" val="20001"/>
                    </a:ext>
                  </a:extLst>
                </a:gridCol>
              </a:tblGrid>
              <a:tr h="275504">
                <a:tc>
                  <a:txBody>
                    <a:bodyPr/>
                    <a:lstStyle/>
                    <a:p>
                      <a:r>
                        <a:rPr lang="as-IN" sz="2000" dirty="0">
                          <a:solidFill>
                            <a:srgbClr val="01435F"/>
                          </a:solidFill>
                          <a:latin typeface="Kalpurush" panose="02000600000000000000" pitchFamily="2" charset="0"/>
                          <a:cs typeface="Kalpurush" panose="02000600000000000000" pitchFamily="2" charset="0"/>
                        </a:rPr>
                        <a:t>ছাল-</a:t>
                      </a:r>
                    </a:p>
                  </a:txBody>
                  <a:tcPr marL="81789" marR="81789" marT="26437" marB="26437" anchor="ctr">
                    <a:lnL w="9525" cap="flat" cmpd="sng" algn="ctr">
                      <a:solidFill>
                        <a:srgbClr val="88C7E2"/>
                      </a:solidFill>
                      <a:prstDash val="solid"/>
                      <a:round/>
                      <a:headEnd type="none" w="med" len="med"/>
                      <a:tailEnd type="none" w="med" len="med"/>
                    </a:lnL>
                    <a:lnR w="9525" cap="flat" cmpd="sng" algn="ctr">
                      <a:solidFill>
                        <a:srgbClr val="88C7E2"/>
                      </a:solidFill>
                      <a:prstDash val="solid"/>
                      <a:round/>
                      <a:headEnd type="none" w="med" len="med"/>
                      <a:tailEnd type="none" w="med" len="med"/>
                    </a:lnR>
                    <a:lnT>
                      <a:noFill/>
                    </a:lnT>
                    <a:lnB w="9525" cap="flat" cmpd="sng" algn="ctr">
                      <a:solidFill>
                        <a:srgbClr val="88C7E2"/>
                      </a:solidFill>
                      <a:prstDash val="solid"/>
                      <a:round/>
                      <a:headEnd type="none" w="med" len="med"/>
                      <a:tailEnd type="none" w="med" len="med"/>
                    </a:lnB>
                    <a:solidFill>
                      <a:srgbClr val="E4EEF3"/>
                    </a:solidFill>
                  </a:tcPr>
                </a:tc>
                <a:tc>
                  <a:txBody>
                    <a:bodyPr/>
                    <a:lstStyle/>
                    <a:p>
                      <a:r>
                        <a:rPr lang="as-IN" sz="2000" dirty="0">
                          <a:solidFill>
                            <a:srgbClr val="01435F"/>
                          </a:solidFill>
                          <a:latin typeface="Kalpurush" panose="02000600000000000000" pitchFamily="2" charset="0"/>
                          <a:cs typeface="Kalpurush" panose="02000600000000000000" pitchFamily="2" charset="0"/>
                        </a:rPr>
                        <a:t>বাকল, এখানে নিমগাছের বাকল</a:t>
                      </a:r>
                    </a:p>
                  </a:txBody>
                  <a:tcPr marL="81789" marR="81789" marT="26437" marB="26437" anchor="ctr">
                    <a:lnL w="9525" cap="flat" cmpd="sng" algn="ctr">
                      <a:solidFill>
                        <a:srgbClr val="88C7E2"/>
                      </a:solidFill>
                      <a:prstDash val="solid"/>
                      <a:round/>
                      <a:headEnd type="none" w="med" len="med"/>
                      <a:tailEnd type="none" w="med" len="med"/>
                    </a:lnL>
                    <a:lnR w="9525" cap="flat" cmpd="sng" algn="ctr">
                      <a:solidFill>
                        <a:srgbClr val="88C7E2"/>
                      </a:solidFill>
                      <a:prstDash val="solid"/>
                      <a:round/>
                      <a:headEnd type="none" w="med" len="med"/>
                      <a:tailEnd type="none" w="med" len="med"/>
                    </a:lnR>
                    <a:lnT>
                      <a:noFill/>
                    </a:lnT>
                    <a:lnB w="9525" cap="flat" cmpd="sng" algn="ctr">
                      <a:solidFill>
                        <a:srgbClr val="88C7E2"/>
                      </a:solidFill>
                      <a:prstDash val="solid"/>
                      <a:round/>
                      <a:headEnd type="none" w="med" len="med"/>
                      <a:tailEnd type="none" w="med" len="med"/>
                    </a:lnB>
                    <a:solidFill>
                      <a:srgbClr val="E4EEF3"/>
                    </a:solidFill>
                  </a:tcPr>
                </a:tc>
                <a:extLst>
                  <a:ext uri="{0D108BD9-81ED-4DB2-BD59-A6C34878D82A}">
                    <a16:rowId xmlns:a16="http://schemas.microsoft.com/office/drawing/2014/main" val="10000"/>
                  </a:ext>
                </a:extLst>
              </a:tr>
              <a:tr h="508781">
                <a:tc>
                  <a:txBody>
                    <a:bodyPr/>
                    <a:lstStyle/>
                    <a:p>
                      <a:r>
                        <a:rPr lang="as-IN" sz="2000" dirty="0">
                          <a:solidFill>
                            <a:srgbClr val="01435F"/>
                          </a:solidFill>
                          <a:latin typeface="Kalpurush" panose="02000600000000000000" pitchFamily="2" charset="0"/>
                          <a:cs typeface="Kalpurush" panose="02000600000000000000" pitchFamily="2" charset="0"/>
                        </a:rPr>
                        <a:t>শিলে পেষা-</a:t>
                      </a:r>
                    </a:p>
                  </a:txBody>
                  <a:tcPr marL="81789" marR="81789" marT="26437" marB="26437" anchor="ctr">
                    <a:lnL w="9525" cap="flat" cmpd="sng" algn="ctr">
                      <a:solidFill>
                        <a:srgbClr val="88C7E2"/>
                      </a:solidFill>
                      <a:prstDash val="solid"/>
                      <a:round/>
                      <a:headEnd type="none" w="med" len="med"/>
                      <a:tailEnd type="none" w="med" len="med"/>
                    </a:lnL>
                    <a:lnR w="9525" cap="flat" cmpd="sng" algn="ctr">
                      <a:solidFill>
                        <a:srgbClr val="88C7E2"/>
                      </a:solidFill>
                      <a:prstDash val="solid"/>
                      <a:round/>
                      <a:headEnd type="none" w="med" len="med"/>
                      <a:tailEnd type="none" w="med" len="med"/>
                    </a:lnR>
                    <a:lnT w="9525" cap="flat" cmpd="sng" algn="ctr">
                      <a:solidFill>
                        <a:srgbClr val="88C7E2"/>
                      </a:solidFill>
                      <a:prstDash val="solid"/>
                      <a:round/>
                      <a:headEnd type="none" w="med" len="med"/>
                      <a:tailEnd type="none" w="med" len="med"/>
                    </a:lnT>
                    <a:lnB w="9525" cap="flat" cmpd="sng" algn="ctr">
                      <a:solidFill>
                        <a:srgbClr val="88C7E2"/>
                      </a:solidFill>
                      <a:prstDash val="solid"/>
                      <a:round/>
                      <a:headEnd type="none" w="med" len="med"/>
                      <a:tailEnd type="none" w="med" len="med"/>
                    </a:lnB>
                    <a:solidFill>
                      <a:srgbClr val="E4EEF3"/>
                    </a:solidFill>
                  </a:tcPr>
                </a:tc>
                <a:tc>
                  <a:txBody>
                    <a:bodyPr/>
                    <a:lstStyle/>
                    <a:p>
                      <a:r>
                        <a:rPr lang="as-IN" sz="2000" dirty="0">
                          <a:solidFill>
                            <a:srgbClr val="01435F"/>
                          </a:solidFill>
                          <a:latin typeface="Kalpurush" panose="02000600000000000000" pitchFamily="2" charset="0"/>
                          <a:cs typeface="Kalpurush" panose="02000600000000000000" pitchFamily="2" charset="0"/>
                        </a:rPr>
                        <a:t>নিমগাছের পাতা শিলপাটায় বেটে তা থেকে রস বের করা হয়</a:t>
                      </a:r>
                    </a:p>
                  </a:txBody>
                  <a:tcPr marL="81789" marR="81789" marT="26437" marB="26437" anchor="ctr">
                    <a:lnL w="9525" cap="flat" cmpd="sng" algn="ctr">
                      <a:solidFill>
                        <a:srgbClr val="88C7E2"/>
                      </a:solidFill>
                      <a:prstDash val="solid"/>
                      <a:round/>
                      <a:headEnd type="none" w="med" len="med"/>
                      <a:tailEnd type="none" w="med" len="med"/>
                    </a:lnL>
                    <a:lnR w="9525" cap="flat" cmpd="sng" algn="ctr">
                      <a:solidFill>
                        <a:srgbClr val="88C7E2"/>
                      </a:solidFill>
                      <a:prstDash val="solid"/>
                      <a:round/>
                      <a:headEnd type="none" w="med" len="med"/>
                      <a:tailEnd type="none" w="med" len="med"/>
                    </a:lnR>
                    <a:lnT w="9525" cap="flat" cmpd="sng" algn="ctr">
                      <a:solidFill>
                        <a:srgbClr val="88C7E2"/>
                      </a:solidFill>
                      <a:prstDash val="solid"/>
                      <a:round/>
                      <a:headEnd type="none" w="med" len="med"/>
                      <a:tailEnd type="none" w="med" len="med"/>
                    </a:lnT>
                    <a:lnB w="9525" cap="flat" cmpd="sng" algn="ctr">
                      <a:solidFill>
                        <a:srgbClr val="88C7E2"/>
                      </a:solidFill>
                      <a:prstDash val="solid"/>
                      <a:round/>
                      <a:headEnd type="none" w="med" len="med"/>
                      <a:tailEnd type="none" w="med" len="med"/>
                    </a:lnB>
                    <a:solidFill>
                      <a:srgbClr val="E4EEF3"/>
                    </a:solidFill>
                  </a:tcPr>
                </a:tc>
                <a:extLst>
                  <a:ext uri="{0D108BD9-81ED-4DB2-BD59-A6C34878D82A}">
                    <a16:rowId xmlns:a16="http://schemas.microsoft.com/office/drawing/2014/main" val="10001"/>
                  </a:ext>
                </a:extLst>
              </a:tr>
              <a:tr h="508781">
                <a:tc>
                  <a:txBody>
                    <a:bodyPr/>
                    <a:lstStyle/>
                    <a:p>
                      <a:r>
                        <a:rPr lang="as-IN" sz="2000" dirty="0">
                          <a:solidFill>
                            <a:srgbClr val="01435F"/>
                          </a:solidFill>
                          <a:latin typeface="Kalpurush" panose="02000600000000000000" pitchFamily="2" charset="0"/>
                          <a:cs typeface="Kalpurush" panose="02000600000000000000" pitchFamily="2" charset="0"/>
                        </a:rPr>
                        <a:t>গরম তেলে ভাজা-</a:t>
                      </a:r>
                    </a:p>
                  </a:txBody>
                  <a:tcPr marL="81789" marR="81789" marT="26437" marB="26437" anchor="ctr">
                    <a:lnL w="9525" cap="flat" cmpd="sng" algn="ctr">
                      <a:solidFill>
                        <a:srgbClr val="88C7E2"/>
                      </a:solidFill>
                      <a:prstDash val="solid"/>
                      <a:round/>
                      <a:headEnd type="none" w="med" len="med"/>
                      <a:tailEnd type="none" w="med" len="med"/>
                    </a:lnL>
                    <a:lnR w="9525" cap="flat" cmpd="sng" algn="ctr">
                      <a:solidFill>
                        <a:srgbClr val="88C7E2"/>
                      </a:solidFill>
                      <a:prstDash val="solid"/>
                      <a:round/>
                      <a:headEnd type="none" w="med" len="med"/>
                      <a:tailEnd type="none" w="med" len="med"/>
                    </a:lnR>
                    <a:lnT w="9525" cap="flat" cmpd="sng" algn="ctr">
                      <a:solidFill>
                        <a:srgbClr val="88C7E2"/>
                      </a:solidFill>
                      <a:prstDash val="solid"/>
                      <a:round/>
                      <a:headEnd type="none" w="med" len="med"/>
                      <a:tailEnd type="none" w="med" len="med"/>
                    </a:lnT>
                    <a:lnB w="9525" cap="flat" cmpd="sng" algn="ctr">
                      <a:solidFill>
                        <a:srgbClr val="88C7E2"/>
                      </a:solidFill>
                      <a:prstDash val="solid"/>
                      <a:round/>
                      <a:headEnd type="none" w="med" len="med"/>
                      <a:tailEnd type="none" w="med" len="med"/>
                    </a:lnB>
                    <a:solidFill>
                      <a:srgbClr val="E4EEF3"/>
                    </a:solidFill>
                  </a:tcPr>
                </a:tc>
                <a:tc>
                  <a:txBody>
                    <a:bodyPr/>
                    <a:lstStyle/>
                    <a:p>
                      <a:r>
                        <a:rPr lang="as-IN" sz="2000" dirty="0">
                          <a:solidFill>
                            <a:srgbClr val="01435F"/>
                          </a:solidFill>
                          <a:latin typeface="Kalpurush" panose="02000600000000000000" pitchFamily="2" charset="0"/>
                          <a:cs typeface="Kalpurush" panose="02000600000000000000" pitchFamily="2" charset="0"/>
                        </a:rPr>
                        <a:t>নিমপাতা গরম তেলে ভাজলে মচমচে এবং তা খেতে খানিকটা উপাদেয় হয়</a:t>
                      </a:r>
                    </a:p>
                  </a:txBody>
                  <a:tcPr marL="81789" marR="81789" marT="26437" marB="26437" anchor="ctr">
                    <a:lnL w="9525" cap="flat" cmpd="sng" algn="ctr">
                      <a:solidFill>
                        <a:srgbClr val="88C7E2"/>
                      </a:solidFill>
                      <a:prstDash val="solid"/>
                      <a:round/>
                      <a:headEnd type="none" w="med" len="med"/>
                      <a:tailEnd type="none" w="med" len="med"/>
                    </a:lnL>
                    <a:lnR w="9525" cap="flat" cmpd="sng" algn="ctr">
                      <a:solidFill>
                        <a:srgbClr val="88C7E2"/>
                      </a:solidFill>
                      <a:prstDash val="solid"/>
                      <a:round/>
                      <a:headEnd type="none" w="med" len="med"/>
                      <a:tailEnd type="none" w="med" len="med"/>
                    </a:lnR>
                    <a:lnT w="9525" cap="flat" cmpd="sng" algn="ctr">
                      <a:solidFill>
                        <a:srgbClr val="88C7E2"/>
                      </a:solidFill>
                      <a:prstDash val="solid"/>
                      <a:round/>
                      <a:headEnd type="none" w="med" len="med"/>
                      <a:tailEnd type="none" w="med" len="med"/>
                    </a:lnT>
                    <a:lnB w="9525" cap="flat" cmpd="sng" algn="ctr">
                      <a:solidFill>
                        <a:srgbClr val="88C7E2"/>
                      </a:solidFill>
                      <a:prstDash val="solid"/>
                      <a:round/>
                      <a:headEnd type="none" w="med" len="med"/>
                      <a:tailEnd type="none" w="med" len="med"/>
                    </a:lnB>
                    <a:solidFill>
                      <a:srgbClr val="E4EEF3"/>
                    </a:solidFill>
                  </a:tcPr>
                </a:tc>
                <a:extLst>
                  <a:ext uri="{0D108BD9-81ED-4DB2-BD59-A6C34878D82A}">
                    <a16:rowId xmlns:a16="http://schemas.microsoft.com/office/drawing/2014/main" val="10002"/>
                  </a:ext>
                </a:extLst>
              </a:tr>
              <a:tr h="508781">
                <a:tc>
                  <a:txBody>
                    <a:bodyPr/>
                    <a:lstStyle/>
                    <a:p>
                      <a:r>
                        <a:rPr lang="as-IN" sz="2000" dirty="0">
                          <a:solidFill>
                            <a:srgbClr val="01435F"/>
                          </a:solidFill>
                          <a:latin typeface="Kalpurush" panose="02000600000000000000" pitchFamily="2" charset="0"/>
                          <a:cs typeface="Kalpurush" panose="02000600000000000000" pitchFamily="2" charset="0"/>
                        </a:rPr>
                        <a:t>খোস দাদ …. লাগাবে-</a:t>
                      </a:r>
                    </a:p>
                  </a:txBody>
                  <a:tcPr marL="81789" marR="81789" marT="26437" marB="26437" anchor="ctr">
                    <a:lnL w="9525" cap="flat" cmpd="sng" algn="ctr">
                      <a:solidFill>
                        <a:srgbClr val="88C7E2"/>
                      </a:solidFill>
                      <a:prstDash val="solid"/>
                      <a:round/>
                      <a:headEnd type="none" w="med" len="med"/>
                      <a:tailEnd type="none" w="med" len="med"/>
                    </a:lnL>
                    <a:lnR w="9525" cap="flat" cmpd="sng" algn="ctr">
                      <a:solidFill>
                        <a:srgbClr val="88C7E2"/>
                      </a:solidFill>
                      <a:prstDash val="solid"/>
                      <a:round/>
                      <a:headEnd type="none" w="med" len="med"/>
                      <a:tailEnd type="none" w="med" len="med"/>
                    </a:lnR>
                    <a:lnT w="9525" cap="flat" cmpd="sng" algn="ctr">
                      <a:solidFill>
                        <a:srgbClr val="88C7E2"/>
                      </a:solidFill>
                      <a:prstDash val="solid"/>
                      <a:round/>
                      <a:headEnd type="none" w="med" len="med"/>
                      <a:tailEnd type="none" w="med" len="med"/>
                    </a:lnT>
                    <a:lnB w="9525" cap="flat" cmpd="sng" algn="ctr">
                      <a:solidFill>
                        <a:srgbClr val="88C7E2"/>
                      </a:solidFill>
                      <a:prstDash val="solid"/>
                      <a:round/>
                      <a:headEnd type="none" w="med" len="med"/>
                      <a:tailEnd type="none" w="med" len="med"/>
                    </a:lnB>
                    <a:solidFill>
                      <a:srgbClr val="E4EEF3"/>
                    </a:solidFill>
                  </a:tcPr>
                </a:tc>
                <a:tc>
                  <a:txBody>
                    <a:bodyPr/>
                    <a:lstStyle/>
                    <a:p>
                      <a:r>
                        <a:rPr lang="as-IN" sz="2000" dirty="0">
                          <a:solidFill>
                            <a:srgbClr val="01435F"/>
                          </a:solidFill>
                          <a:latin typeface="Kalpurush" panose="02000600000000000000" pitchFamily="2" charset="0"/>
                          <a:cs typeface="Kalpurush" panose="02000600000000000000" pitchFamily="2" charset="0"/>
                        </a:rPr>
                        <a:t>চুলকানির স্থানে লেপন করবে</a:t>
                      </a:r>
                    </a:p>
                  </a:txBody>
                  <a:tcPr marL="81789" marR="81789" marT="26437" marB="26437" anchor="ctr">
                    <a:lnL w="9525" cap="flat" cmpd="sng" algn="ctr">
                      <a:solidFill>
                        <a:srgbClr val="88C7E2"/>
                      </a:solidFill>
                      <a:prstDash val="solid"/>
                      <a:round/>
                      <a:headEnd type="none" w="med" len="med"/>
                      <a:tailEnd type="none" w="med" len="med"/>
                    </a:lnL>
                    <a:lnR w="9525" cap="flat" cmpd="sng" algn="ctr">
                      <a:solidFill>
                        <a:srgbClr val="88C7E2"/>
                      </a:solidFill>
                      <a:prstDash val="solid"/>
                      <a:round/>
                      <a:headEnd type="none" w="med" len="med"/>
                      <a:tailEnd type="none" w="med" len="med"/>
                    </a:lnR>
                    <a:lnT w="9525" cap="flat" cmpd="sng" algn="ctr">
                      <a:solidFill>
                        <a:srgbClr val="88C7E2"/>
                      </a:solidFill>
                      <a:prstDash val="solid"/>
                      <a:round/>
                      <a:headEnd type="none" w="med" len="med"/>
                      <a:tailEnd type="none" w="med" len="med"/>
                    </a:lnT>
                    <a:lnB w="9525" cap="flat" cmpd="sng" algn="ctr">
                      <a:solidFill>
                        <a:srgbClr val="88C7E2"/>
                      </a:solidFill>
                      <a:prstDash val="solid"/>
                      <a:round/>
                      <a:headEnd type="none" w="med" len="med"/>
                      <a:tailEnd type="none" w="med" len="med"/>
                    </a:lnB>
                    <a:solidFill>
                      <a:srgbClr val="E4EEF3"/>
                    </a:solidFill>
                  </a:tcPr>
                </a:tc>
                <a:extLst>
                  <a:ext uri="{0D108BD9-81ED-4DB2-BD59-A6C34878D82A}">
                    <a16:rowId xmlns:a16="http://schemas.microsoft.com/office/drawing/2014/main" val="10003"/>
                  </a:ext>
                </a:extLst>
              </a:tr>
              <a:tr h="508781">
                <a:tc>
                  <a:txBody>
                    <a:bodyPr/>
                    <a:lstStyle/>
                    <a:p>
                      <a:r>
                        <a:rPr lang="as-IN" sz="2000">
                          <a:solidFill>
                            <a:srgbClr val="01435F"/>
                          </a:solidFill>
                          <a:latin typeface="Kalpurush" panose="02000600000000000000" pitchFamily="2" charset="0"/>
                          <a:cs typeface="Kalpurush" panose="02000600000000000000" pitchFamily="2" charset="0"/>
                        </a:rPr>
                        <a:t>অব্যর্থ-</a:t>
                      </a:r>
                    </a:p>
                  </a:txBody>
                  <a:tcPr marL="81789" marR="81789" marT="26437" marB="26437" anchor="ctr">
                    <a:lnL w="9525" cap="flat" cmpd="sng" algn="ctr">
                      <a:solidFill>
                        <a:srgbClr val="88C7E2"/>
                      </a:solidFill>
                      <a:prstDash val="solid"/>
                      <a:round/>
                      <a:headEnd type="none" w="med" len="med"/>
                      <a:tailEnd type="none" w="med" len="med"/>
                    </a:lnL>
                    <a:lnR w="9525" cap="flat" cmpd="sng" algn="ctr">
                      <a:solidFill>
                        <a:srgbClr val="88C7E2"/>
                      </a:solidFill>
                      <a:prstDash val="solid"/>
                      <a:round/>
                      <a:headEnd type="none" w="med" len="med"/>
                      <a:tailEnd type="none" w="med" len="med"/>
                    </a:lnR>
                    <a:lnT w="9525" cap="flat" cmpd="sng" algn="ctr">
                      <a:solidFill>
                        <a:srgbClr val="88C7E2"/>
                      </a:solidFill>
                      <a:prstDash val="solid"/>
                      <a:round/>
                      <a:headEnd type="none" w="med" len="med"/>
                      <a:tailEnd type="none" w="med" len="med"/>
                    </a:lnT>
                    <a:lnB w="9525" cap="flat" cmpd="sng" algn="ctr">
                      <a:solidFill>
                        <a:srgbClr val="88C7E2"/>
                      </a:solidFill>
                      <a:prstDash val="solid"/>
                      <a:round/>
                      <a:headEnd type="none" w="med" len="med"/>
                      <a:tailEnd type="none" w="med" len="med"/>
                    </a:lnB>
                    <a:solidFill>
                      <a:srgbClr val="E4EEF3"/>
                    </a:solidFill>
                  </a:tcPr>
                </a:tc>
                <a:tc>
                  <a:txBody>
                    <a:bodyPr/>
                    <a:lstStyle/>
                    <a:p>
                      <a:r>
                        <a:rPr lang="as-IN" sz="2000" dirty="0">
                          <a:solidFill>
                            <a:srgbClr val="01435F"/>
                          </a:solidFill>
                          <a:latin typeface="Kalpurush" panose="02000600000000000000" pitchFamily="2" charset="0"/>
                          <a:cs typeface="Kalpurush" panose="02000600000000000000" pitchFamily="2" charset="0"/>
                        </a:rPr>
                        <a:t>যা বিফল হবে না</a:t>
                      </a:r>
                    </a:p>
                  </a:txBody>
                  <a:tcPr marL="81789" marR="81789" marT="26437" marB="26437" anchor="ctr">
                    <a:lnL w="9525" cap="flat" cmpd="sng" algn="ctr">
                      <a:solidFill>
                        <a:srgbClr val="88C7E2"/>
                      </a:solidFill>
                      <a:prstDash val="solid"/>
                      <a:round/>
                      <a:headEnd type="none" w="med" len="med"/>
                      <a:tailEnd type="none" w="med" len="med"/>
                    </a:lnL>
                    <a:lnR w="9525" cap="flat" cmpd="sng" algn="ctr">
                      <a:solidFill>
                        <a:srgbClr val="88C7E2"/>
                      </a:solidFill>
                      <a:prstDash val="solid"/>
                      <a:round/>
                      <a:headEnd type="none" w="med" len="med"/>
                      <a:tailEnd type="none" w="med" len="med"/>
                    </a:lnR>
                    <a:lnT w="9525" cap="flat" cmpd="sng" algn="ctr">
                      <a:solidFill>
                        <a:srgbClr val="88C7E2"/>
                      </a:solidFill>
                      <a:prstDash val="solid"/>
                      <a:round/>
                      <a:headEnd type="none" w="med" len="med"/>
                      <a:tailEnd type="none" w="med" len="med"/>
                    </a:lnT>
                    <a:lnB w="9525" cap="flat" cmpd="sng" algn="ctr">
                      <a:solidFill>
                        <a:srgbClr val="88C7E2"/>
                      </a:solidFill>
                      <a:prstDash val="solid"/>
                      <a:round/>
                      <a:headEnd type="none" w="med" len="med"/>
                      <a:tailEnd type="none" w="med" len="med"/>
                    </a:lnB>
                    <a:solidFill>
                      <a:srgbClr val="E4EEF3"/>
                    </a:solidFill>
                  </a:tcPr>
                </a:tc>
                <a:extLst>
                  <a:ext uri="{0D108BD9-81ED-4DB2-BD59-A6C34878D82A}">
                    <a16:rowId xmlns:a16="http://schemas.microsoft.com/office/drawing/2014/main" val="10004"/>
                  </a:ext>
                </a:extLst>
              </a:tr>
              <a:tr h="508781">
                <a:tc>
                  <a:txBody>
                    <a:bodyPr/>
                    <a:lstStyle/>
                    <a:p>
                      <a:r>
                        <a:rPr lang="as-IN" sz="2000">
                          <a:solidFill>
                            <a:srgbClr val="01435F"/>
                          </a:solidFill>
                          <a:latin typeface="Kalpurush" panose="02000600000000000000" pitchFamily="2" charset="0"/>
                          <a:cs typeface="Kalpurush" panose="02000600000000000000" pitchFamily="2" charset="0"/>
                        </a:rPr>
                        <a:t>পাতাগুলো খায়ও-</a:t>
                      </a:r>
                    </a:p>
                  </a:txBody>
                  <a:tcPr marL="81789" marR="81789" marT="26437" marB="26437" anchor="ctr">
                    <a:lnL w="9525" cap="flat" cmpd="sng" algn="ctr">
                      <a:solidFill>
                        <a:srgbClr val="88C7E2"/>
                      </a:solidFill>
                      <a:prstDash val="solid"/>
                      <a:round/>
                      <a:headEnd type="none" w="med" len="med"/>
                      <a:tailEnd type="none" w="med" len="med"/>
                    </a:lnL>
                    <a:lnR w="9525" cap="flat" cmpd="sng" algn="ctr">
                      <a:solidFill>
                        <a:srgbClr val="88C7E2"/>
                      </a:solidFill>
                      <a:prstDash val="solid"/>
                      <a:round/>
                      <a:headEnd type="none" w="med" len="med"/>
                      <a:tailEnd type="none" w="med" len="med"/>
                    </a:lnR>
                    <a:lnT w="9525" cap="flat" cmpd="sng" algn="ctr">
                      <a:solidFill>
                        <a:srgbClr val="88C7E2"/>
                      </a:solidFill>
                      <a:prstDash val="solid"/>
                      <a:round/>
                      <a:headEnd type="none" w="med" len="med"/>
                      <a:tailEnd type="none" w="med" len="med"/>
                    </a:lnT>
                    <a:lnB w="9525" cap="flat" cmpd="sng" algn="ctr">
                      <a:solidFill>
                        <a:srgbClr val="88C7E2"/>
                      </a:solidFill>
                      <a:prstDash val="solid"/>
                      <a:round/>
                      <a:headEnd type="none" w="med" len="med"/>
                      <a:tailEnd type="none" w="med" len="med"/>
                    </a:lnB>
                    <a:solidFill>
                      <a:srgbClr val="E4EEF3"/>
                    </a:solidFill>
                  </a:tcPr>
                </a:tc>
                <a:tc>
                  <a:txBody>
                    <a:bodyPr/>
                    <a:lstStyle/>
                    <a:p>
                      <a:r>
                        <a:rPr lang="as-IN" sz="2000" dirty="0">
                          <a:solidFill>
                            <a:srgbClr val="01435F"/>
                          </a:solidFill>
                          <a:latin typeface="Kalpurush" panose="02000600000000000000" pitchFamily="2" charset="0"/>
                          <a:cs typeface="Kalpurush" panose="02000600000000000000" pitchFamily="2" charset="0"/>
                        </a:rPr>
                        <a:t>নিমের কচিপাতা খেলে মানুষের শরীরে রোগ প্রতিরোধ ক্ষমতা বাড়ে</a:t>
                      </a:r>
                    </a:p>
                  </a:txBody>
                  <a:tcPr marL="81789" marR="81789" marT="26437" marB="26437" anchor="ctr">
                    <a:lnL w="9525" cap="flat" cmpd="sng" algn="ctr">
                      <a:solidFill>
                        <a:srgbClr val="88C7E2"/>
                      </a:solidFill>
                      <a:prstDash val="solid"/>
                      <a:round/>
                      <a:headEnd type="none" w="med" len="med"/>
                      <a:tailEnd type="none" w="med" len="med"/>
                    </a:lnL>
                    <a:lnR w="9525" cap="flat" cmpd="sng" algn="ctr">
                      <a:solidFill>
                        <a:srgbClr val="88C7E2"/>
                      </a:solidFill>
                      <a:prstDash val="solid"/>
                      <a:round/>
                      <a:headEnd type="none" w="med" len="med"/>
                      <a:tailEnd type="none" w="med" len="med"/>
                    </a:lnR>
                    <a:lnT w="9525" cap="flat" cmpd="sng" algn="ctr">
                      <a:solidFill>
                        <a:srgbClr val="88C7E2"/>
                      </a:solidFill>
                      <a:prstDash val="solid"/>
                      <a:round/>
                      <a:headEnd type="none" w="med" len="med"/>
                      <a:tailEnd type="none" w="med" len="med"/>
                    </a:lnT>
                    <a:lnB w="9525" cap="flat" cmpd="sng" algn="ctr">
                      <a:solidFill>
                        <a:srgbClr val="88C7E2"/>
                      </a:solidFill>
                      <a:prstDash val="solid"/>
                      <a:round/>
                      <a:headEnd type="none" w="med" len="med"/>
                      <a:tailEnd type="none" w="med" len="med"/>
                    </a:lnB>
                    <a:solidFill>
                      <a:srgbClr val="E4EEF3"/>
                    </a:solidFill>
                  </a:tcPr>
                </a:tc>
                <a:extLst>
                  <a:ext uri="{0D108BD9-81ED-4DB2-BD59-A6C34878D82A}">
                    <a16:rowId xmlns:a16="http://schemas.microsoft.com/office/drawing/2014/main" val="10005"/>
                  </a:ext>
                </a:extLst>
              </a:tr>
              <a:tr h="508781">
                <a:tc>
                  <a:txBody>
                    <a:bodyPr/>
                    <a:lstStyle/>
                    <a:p>
                      <a:r>
                        <a:rPr lang="as-IN" sz="2000">
                          <a:solidFill>
                            <a:srgbClr val="01435F"/>
                          </a:solidFill>
                          <a:latin typeface="Kalpurush" panose="02000600000000000000" pitchFamily="2" charset="0"/>
                          <a:cs typeface="Kalpurush" panose="02000600000000000000" pitchFamily="2" charset="0"/>
                        </a:rPr>
                        <a:t>শান দিয়ে বাঁধানো-</a:t>
                      </a:r>
                    </a:p>
                  </a:txBody>
                  <a:tcPr marL="81789" marR="81789" marT="26437" marB="26437" anchor="ctr">
                    <a:lnL w="9525" cap="flat" cmpd="sng" algn="ctr">
                      <a:solidFill>
                        <a:srgbClr val="88C7E2"/>
                      </a:solidFill>
                      <a:prstDash val="solid"/>
                      <a:round/>
                      <a:headEnd type="none" w="med" len="med"/>
                      <a:tailEnd type="none" w="med" len="med"/>
                    </a:lnL>
                    <a:lnR w="9525" cap="flat" cmpd="sng" algn="ctr">
                      <a:solidFill>
                        <a:srgbClr val="88C7E2"/>
                      </a:solidFill>
                      <a:prstDash val="solid"/>
                      <a:round/>
                      <a:headEnd type="none" w="med" len="med"/>
                      <a:tailEnd type="none" w="med" len="med"/>
                    </a:lnR>
                    <a:lnT w="9525" cap="flat" cmpd="sng" algn="ctr">
                      <a:solidFill>
                        <a:srgbClr val="88C7E2"/>
                      </a:solidFill>
                      <a:prstDash val="solid"/>
                      <a:round/>
                      <a:headEnd type="none" w="med" len="med"/>
                      <a:tailEnd type="none" w="med" len="med"/>
                    </a:lnT>
                    <a:lnB w="9525" cap="flat" cmpd="sng" algn="ctr">
                      <a:solidFill>
                        <a:srgbClr val="88C7E2"/>
                      </a:solidFill>
                      <a:prstDash val="solid"/>
                      <a:round/>
                      <a:headEnd type="none" w="med" len="med"/>
                      <a:tailEnd type="none" w="med" len="med"/>
                    </a:lnB>
                    <a:solidFill>
                      <a:srgbClr val="E4EEF3"/>
                    </a:solidFill>
                  </a:tcPr>
                </a:tc>
                <a:tc>
                  <a:txBody>
                    <a:bodyPr/>
                    <a:lstStyle/>
                    <a:p>
                      <a:r>
                        <a:rPr lang="as-IN" sz="2000" dirty="0">
                          <a:solidFill>
                            <a:srgbClr val="01435F"/>
                          </a:solidFill>
                          <a:latin typeface="Kalpurush" panose="02000600000000000000" pitchFamily="2" charset="0"/>
                          <a:cs typeface="Kalpurush" panose="02000600000000000000" pitchFamily="2" charset="0"/>
                        </a:rPr>
                        <a:t>এখানে ইট ও সিমেন্ট দিয়ে বাঁধানো বোঝাচ্ছে</a:t>
                      </a:r>
                    </a:p>
                  </a:txBody>
                  <a:tcPr marL="81789" marR="81789" marT="26437" marB="26437" anchor="ctr">
                    <a:lnL w="9525" cap="flat" cmpd="sng" algn="ctr">
                      <a:solidFill>
                        <a:srgbClr val="88C7E2"/>
                      </a:solidFill>
                      <a:prstDash val="solid"/>
                      <a:round/>
                      <a:headEnd type="none" w="med" len="med"/>
                      <a:tailEnd type="none" w="med" len="med"/>
                    </a:lnL>
                    <a:lnR w="9525" cap="flat" cmpd="sng" algn="ctr">
                      <a:solidFill>
                        <a:srgbClr val="88C7E2"/>
                      </a:solidFill>
                      <a:prstDash val="solid"/>
                      <a:round/>
                      <a:headEnd type="none" w="med" len="med"/>
                      <a:tailEnd type="none" w="med" len="med"/>
                    </a:lnR>
                    <a:lnT w="9525" cap="flat" cmpd="sng" algn="ctr">
                      <a:solidFill>
                        <a:srgbClr val="88C7E2"/>
                      </a:solidFill>
                      <a:prstDash val="solid"/>
                      <a:round/>
                      <a:headEnd type="none" w="med" len="med"/>
                      <a:tailEnd type="none" w="med" len="med"/>
                    </a:lnT>
                    <a:lnB w="9525" cap="flat" cmpd="sng" algn="ctr">
                      <a:solidFill>
                        <a:srgbClr val="88C7E2"/>
                      </a:solidFill>
                      <a:prstDash val="solid"/>
                      <a:round/>
                      <a:headEnd type="none" w="med" len="med"/>
                      <a:tailEnd type="none" w="med" len="med"/>
                    </a:lnB>
                    <a:solidFill>
                      <a:srgbClr val="E4EEF3"/>
                    </a:solidFill>
                  </a:tcPr>
                </a:tc>
                <a:extLst>
                  <a:ext uri="{0D108BD9-81ED-4DB2-BD59-A6C34878D82A}">
                    <a16:rowId xmlns:a16="http://schemas.microsoft.com/office/drawing/2014/main" val="10006"/>
                  </a:ext>
                </a:extLst>
              </a:tr>
              <a:tr h="508781">
                <a:tc>
                  <a:txBody>
                    <a:bodyPr/>
                    <a:lstStyle/>
                    <a:p>
                      <a:r>
                        <a:rPr lang="as-IN" sz="2000">
                          <a:solidFill>
                            <a:srgbClr val="01435F"/>
                          </a:solidFill>
                          <a:latin typeface="Kalpurush" panose="02000600000000000000" pitchFamily="2" charset="0"/>
                          <a:cs typeface="Kalpurush" panose="02000600000000000000" pitchFamily="2" charset="0"/>
                        </a:rPr>
                        <a:t>কবিরাজ-</a:t>
                      </a:r>
                    </a:p>
                  </a:txBody>
                  <a:tcPr marL="81789" marR="81789" marT="26437" marB="26437" anchor="ctr">
                    <a:lnL w="9525" cap="flat" cmpd="sng" algn="ctr">
                      <a:solidFill>
                        <a:srgbClr val="88C7E2"/>
                      </a:solidFill>
                      <a:prstDash val="solid"/>
                      <a:round/>
                      <a:headEnd type="none" w="med" len="med"/>
                      <a:tailEnd type="none" w="med" len="med"/>
                    </a:lnL>
                    <a:lnR w="9525" cap="flat" cmpd="sng" algn="ctr">
                      <a:solidFill>
                        <a:srgbClr val="88C7E2"/>
                      </a:solidFill>
                      <a:prstDash val="solid"/>
                      <a:round/>
                      <a:headEnd type="none" w="med" len="med"/>
                      <a:tailEnd type="none" w="med" len="med"/>
                    </a:lnR>
                    <a:lnT w="9525" cap="flat" cmpd="sng" algn="ctr">
                      <a:solidFill>
                        <a:srgbClr val="88C7E2"/>
                      </a:solidFill>
                      <a:prstDash val="solid"/>
                      <a:round/>
                      <a:headEnd type="none" w="med" len="med"/>
                      <a:tailEnd type="none" w="med" len="med"/>
                    </a:lnT>
                    <a:lnB w="9525" cap="flat" cmpd="sng" algn="ctr">
                      <a:solidFill>
                        <a:srgbClr val="88C7E2"/>
                      </a:solidFill>
                      <a:prstDash val="solid"/>
                      <a:round/>
                      <a:headEnd type="none" w="med" len="med"/>
                      <a:tailEnd type="none" w="med" len="med"/>
                    </a:lnB>
                    <a:solidFill>
                      <a:srgbClr val="E4EEF3"/>
                    </a:solidFill>
                  </a:tcPr>
                </a:tc>
                <a:tc>
                  <a:txBody>
                    <a:bodyPr/>
                    <a:lstStyle/>
                    <a:p>
                      <a:r>
                        <a:rPr lang="as-IN" sz="2000" dirty="0">
                          <a:solidFill>
                            <a:srgbClr val="01435F"/>
                          </a:solidFill>
                          <a:latin typeface="Kalpurush" panose="02000600000000000000" pitchFamily="2" charset="0"/>
                          <a:cs typeface="Kalpurush" panose="02000600000000000000" pitchFamily="2" charset="0"/>
                        </a:rPr>
                        <a:t>যিনি গাছগাছালি পরিশোধন করে মনুষ্যরোগের চিকিৎসা করেন</a:t>
                      </a:r>
                    </a:p>
                  </a:txBody>
                  <a:tcPr marL="81789" marR="81789" marT="26437" marB="26437" anchor="ctr">
                    <a:lnL w="9525" cap="flat" cmpd="sng" algn="ctr">
                      <a:solidFill>
                        <a:srgbClr val="88C7E2"/>
                      </a:solidFill>
                      <a:prstDash val="solid"/>
                      <a:round/>
                      <a:headEnd type="none" w="med" len="med"/>
                      <a:tailEnd type="none" w="med" len="med"/>
                    </a:lnL>
                    <a:lnR w="9525" cap="flat" cmpd="sng" algn="ctr">
                      <a:solidFill>
                        <a:srgbClr val="88C7E2"/>
                      </a:solidFill>
                      <a:prstDash val="solid"/>
                      <a:round/>
                      <a:headEnd type="none" w="med" len="med"/>
                      <a:tailEnd type="none" w="med" len="med"/>
                    </a:lnR>
                    <a:lnT w="9525" cap="flat" cmpd="sng" algn="ctr">
                      <a:solidFill>
                        <a:srgbClr val="88C7E2"/>
                      </a:solidFill>
                      <a:prstDash val="solid"/>
                      <a:round/>
                      <a:headEnd type="none" w="med" len="med"/>
                      <a:tailEnd type="none" w="med" len="med"/>
                    </a:lnT>
                    <a:lnB w="9525" cap="flat" cmpd="sng" algn="ctr">
                      <a:solidFill>
                        <a:srgbClr val="88C7E2"/>
                      </a:solidFill>
                      <a:prstDash val="solid"/>
                      <a:round/>
                      <a:headEnd type="none" w="med" len="med"/>
                      <a:tailEnd type="none" w="med" len="med"/>
                    </a:lnB>
                    <a:solidFill>
                      <a:srgbClr val="E4EEF3"/>
                    </a:solidFill>
                  </a:tcPr>
                </a:tc>
                <a:extLst>
                  <a:ext uri="{0D108BD9-81ED-4DB2-BD59-A6C34878D82A}">
                    <a16:rowId xmlns:a16="http://schemas.microsoft.com/office/drawing/2014/main" val="10007"/>
                  </a:ext>
                </a:extLst>
              </a:tr>
              <a:tr h="508781">
                <a:tc>
                  <a:txBody>
                    <a:bodyPr/>
                    <a:lstStyle/>
                    <a:p>
                      <a:r>
                        <a:rPr lang="as-IN" sz="2000">
                          <a:solidFill>
                            <a:srgbClr val="01435F"/>
                          </a:solidFill>
                          <a:latin typeface="Kalpurush" panose="02000600000000000000" pitchFamily="2" charset="0"/>
                          <a:cs typeface="Kalpurush" panose="02000600000000000000" pitchFamily="2" charset="0"/>
                        </a:rPr>
                        <a:t>কবি-</a:t>
                      </a:r>
                    </a:p>
                  </a:txBody>
                  <a:tcPr marL="81789" marR="81789" marT="26437" marB="26437" anchor="ctr">
                    <a:lnL w="9525" cap="flat" cmpd="sng" algn="ctr">
                      <a:solidFill>
                        <a:srgbClr val="88C7E2"/>
                      </a:solidFill>
                      <a:prstDash val="solid"/>
                      <a:round/>
                      <a:headEnd type="none" w="med" len="med"/>
                      <a:tailEnd type="none" w="med" len="med"/>
                    </a:lnL>
                    <a:lnR w="9525" cap="flat" cmpd="sng" algn="ctr">
                      <a:solidFill>
                        <a:srgbClr val="88C7E2"/>
                      </a:solidFill>
                      <a:prstDash val="solid"/>
                      <a:round/>
                      <a:headEnd type="none" w="med" len="med"/>
                      <a:tailEnd type="none" w="med" len="med"/>
                    </a:lnR>
                    <a:lnT w="9525" cap="flat" cmpd="sng" algn="ctr">
                      <a:solidFill>
                        <a:srgbClr val="88C7E2"/>
                      </a:solidFill>
                      <a:prstDash val="solid"/>
                      <a:round/>
                      <a:headEnd type="none" w="med" len="med"/>
                      <a:tailEnd type="none" w="med" len="med"/>
                    </a:lnT>
                    <a:lnB w="9525" cap="flat" cmpd="sng" algn="ctr">
                      <a:solidFill>
                        <a:srgbClr val="88C7E2"/>
                      </a:solidFill>
                      <a:prstDash val="solid"/>
                      <a:round/>
                      <a:headEnd type="none" w="med" len="med"/>
                      <a:tailEnd type="none" w="med" len="med"/>
                    </a:lnB>
                    <a:solidFill>
                      <a:srgbClr val="E4EEF3"/>
                    </a:solidFill>
                  </a:tcPr>
                </a:tc>
                <a:tc>
                  <a:txBody>
                    <a:bodyPr/>
                    <a:lstStyle/>
                    <a:p>
                      <a:r>
                        <a:rPr lang="as-IN" sz="2000" dirty="0">
                          <a:solidFill>
                            <a:srgbClr val="01435F"/>
                          </a:solidFill>
                          <a:latin typeface="Kalpurush" panose="02000600000000000000" pitchFamily="2" charset="0"/>
                          <a:cs typeface="Kalpurush" panose="02000600000000000000" pitchFamily="2" charset="0"/>
                        </a:rPr>
                        <a:t>যিনি কবিতা লেখেন, সৌন্দর্যের পূজারি</a:t>
                      </a:r>
                    </a:p>
                  </a:txBody>
                  <a:tcPr marL="81789" marR="81789" marT="26437" marB="26437" anchor="ctr">
                    <a:lnL w="9525" cap="flat" cmpd="sng" algn="ctr">
                      <a:solidFill>
                        <a:srgbClr val="88C7E2"/>
                      </a:solidFill>
                      <a:prstDash val="solid"/>
                      <a:round/>
                      <a:headEnd type="none" w="med" len="med"/>
                      <a:tailEnd type="none" w="med" len="med"/>
                    </a:lnL>
                    <a:lnR w="9525" cap="flat" cmpd="sng" algn="ctr">
                      <a:solidFill>
                        <a:srgbClr val="88C7E2"/>
                      </a:solidFill>
                      <a:prstDash val="solid"/>
                      <a:round/>
                      <a:headEnd type="none" w="med" len="med"/>
                      <a:tailEnd type="none" w="med" len="med"/>
                    </a:lnR>
                    <a:lnT w="9525" cap="flat" cmpd="sng" algn="ctr">
                      <a:solidFill>
                        <a:srgbClr val="88C7E2"/>
                      </a:solidFill>
                      <a:prstDash val="solid"/>
                      <a:round/>
                      <a:headEnd type="none" w="med" len="med"/>
                      <a:tailEnd type="none" w="med" len="med"/>
                    </a:lnT>
                    <a:lnB w="9525" cap="flat" cmpd="sng" algn="ctr">
                      <a:solidFill>
                        <a:srgbClr val="88C7E2"/>
                      </a:solidFill>
                      <a:prstDash val="solid"/>
                      <a:round/>
                      <a:headEnd type="none" w="med" len="med"/>
                      <a:tailEnd type="none" w="med" len="med"/>
                    </a:lnB>
                    <a:solidFill>
                      <a:srgbClr val="E4EEF3"/>
                    </a:solidFill>
                  </a:tcPr>
                </a:tc>
                <a:extLst>
                  <a:ext uri="{0D108BD9-81ED-4DB2-BD59-A6C34878D82A}">
                    <a16:rowId xmlns:a16="http://schemas.microsoft.com/office/drawing/2014/main" val="10008"/>
                  </a:ext>
                </a:extLst>
              </a:tr>
              <a:tr h="1298128">
                <a:tc>
                  <a:txBody>
                    <a:bodyPr/>
                    <a:lstStyle/>
                    <a:p>
                      <a:r>
                        <a:rPr lang="as-IN" sz="2000" dirty="0">
                          <a:solidFill>
                            <a:srgbClr val="01435F"/>
                          </a:solidFill>
                          <a:latin typeface="Kalpurush" panose="02000600000000000000" pitchFamily="2" charset="0"/>
                          <a:cs typeface="Kalpurush" panose="02000600000000000000" pitchFamily="2" charset="0"/>
                        </a:rPr>
                        <a:t>শিকড় অনেক দূর চলে গেছে-</a:t>
                      </a:r>
                    </a:p>
                  </a:txBody>
                  <a:tcPr marL="81789" marR="81789" marT="26437" marB="26437" anchor="ctr">
                    <a:lnL w="9525" cap="flat" cmpd="sng" algn="ctr">
                      <a:solidFill>
                        <a:srgbClr val="88C7E2"/>
                      </a:solidFill>
                      <a:prstDash val="solid"/>
                      <a:round/>
                      <a:headEnd type="none" w="med" len="med"/>
                      <a:tailEnd type="none" w="med" len="med"/>
                    </a:lnL>
                    <a:lnR w="9525" cap="flat" cmpd="sng" algn="ctr">
                      <a:solidFill>
                        <a:srgbClr val="88C7E2"/>
                      </a:solidFill>
                      <a:prstDash val="solid"/>
                      <a:round/>
                      <a:headEnd type="none" w="med" len="med"/>
                      <a:tailEnd type="none" w="med" len="med"/>
                    </a:lnR>
                    <a:lnT w="9525" cap="flat" cmpd="sng" algn="ctr">
                      <a:solidFill>
                        <a:srgbClr val="88C7E2"/>
                      </a:solidFill>
                      <a:prstDash val="solid"/>
                      <a:round/>
                      <a:headEnd type="none" w="med" len="med"/>
                      <a:tailEnd type="none" w="med" len="med"/>
                    </a:lnT>
                    <a:lnB w="9525" cap="flat" cmpd="sng" algn="ctr">
                      <a:solidFill>
                        <a:srgbClr val="88C7E2"/>
                      </a:solidFill>
                      <a:prstDash val="solid"/>
                      <a:round/>
                      <a:headEnd type="none" w="med" len="med"/>
                      <a:tailEnd type="none" w="med" len="med"/>
                    </a:lnB>
                    <a:solidFill>
                      <a:srgbClr val="E4EEF3"/>
                    </a:solidFill>
                  </a:tcPr>
                </a:tc>
                <a:tc>
                  <a:txBody>
                    <a:bodyPr/>
                    <a:lstStyle/>
                    <a:p>
                      <a:r>
                        <a:rPr lang="as-IN" sz="2000" dirty="0">
                          <a:solidFill>
                            <a:srgbClr val="01435F"/>
                          </a:solidFill>
                          <a:latin typeface="Kalpurush" panose="02000600000000000000" pitchFamily="2" charset="0"/>
                          <a:cs typeface="Kalpurush" panose="02000600000000000000" pitchFamily="2" charset="0"/>
                        </a:rPr>
                        <a:t>প্রতীকাশ্রয়ে বর্ণিত।নিমগাছের শিকড় মাটির গভীরে প্রবেশ করে এবং চারিদিকে বিস্তৃতও হয়। লক্ষ্মী বউটার প্রতীক যেহেতু নিমগাছ সেহেতু নিমগাছের শিকড়ের সঙ্গে বউয়ের সংসারের জালে চারিদিকে আবদ্ধ হওয়াকে বোঝানো হয়েছে।</a:t>
                      </a:r>
                    </a:p>
                  </a:txBody>
                  <a:tcPr marL="81789" marR="81789" marT="26437" marB="26437" anchor="ctr">
                    <a:lnL w="9525" cap="flat" cmpd="sng" algn="ctr">
                      <a:solidFill>
                        <a:srgbClr val="88C7E2"/>
                      </a:solidFill>
                      <a:prstDash val="solid"/>
                      <a:round/>
                      <a:headEnd type="none" w="med" len="med"/>
                      <a:tailEnd type="none" w="med" len="med"/>
                    </a:lnL>
                    <a:lnR w="9525" cap="flat" cmpd="sng" algn="ctr">
                      <a:solidFill>
                        <a:srgbClr val="88C7E2"/>
                      </a:solidFill>
                      <a:prstDash val="solid"/>
                      <a:round/>
                      <a:headEnd type="none" w="med" len="med"/>
                      <a:tailEnd type="none" w="med" len="med"/>
                    </a:lnR>
                    <a:lnT w="9525" cap="flat" cmpd="sng" algn="ctr">
                      <a:solidFill>
                        <a:srgbClr val="88C7E2"/>
                      </a:solidFill>
                      <a:prstDash val="solid"/>
                      <a:round/>
                      <a:headEnd type="none" w="med" len="med"/>
                      <a:tailEnd type="none" w="med" len="med"/>
                    </a:lnT>
                    <a:lnB w="9525" cap="flat" cmpd="sng" algn="ctr">
                      <a:solidFill>
                        <a:srgbClr val="88C7E2"/>
                      </a:solidFill>
                      <a:prstDash val="solid"/>
                      <a:round/>
                      <a:headEnd type="none" w="med" len="med"/>
                      <a:tailEnd type="none" w="med" len="med"/>
                    </a:lnB>
                    <a:solidFill>
                      <a:srgbClr val="E4EEF3"/>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rothomalo_import_media_2016_01_02_e7f1bcd3313353c287dcc927cf718b6c-1.jpg"/>
          <p:cNvPicPr>
            <a:picLocks noGrp="1" noChangeAspect="1"/>
          </p:cNvPicPr>
          <p:nvPr>
            <p:ph idx="1"/>
          </p:nvPr>
        </p:nvPicPr>
        <p:blipFill>
          <a:blip r:embed="rId2"/>
          <a:stretch>
            <a:fillRect/>
          </a:stretch>
        </p:blipFill>
        <p:spPr>
          <a:xfrm>
            <a:off x="0" y="10732"/>
            <a:ext cx="9144000" cy="2666999"/>
          </a:xfrm>
        </p:spPr>
      </p:pic>
      <p:sp>
        <p:nvSpPr>
          <p:cNvPr id="4" name="Rectangle 3"/>
          <p:cNvSpPr/>
          <p:nvPr/>
        </p:nvSpPr>
        <p:spPr>
          <a:xfrm>
            <a:off x="0" y="2747707"/>
            <a:ext cx="9144000" cy="4216539"/>
          </a:xfrm>
          <a:prstGeom prst="rect">
            <a:avLst/>
          </a:prstGeom>
          <a:solidFill>
            <a:srgbClr val="00B050"/>
          </a:solidFill>
          <a:ln w="38100">
            <a:solidFill>
              <a:schemeClr val="tx1"/>
            </a:solidFill>
          </a:ln>
        </p:spPr>
        <p:txBody>
          <a:bodyPr wrap="square">
            <a:spAutoFit/>
          </a:bodyPr>
          <a:lstStyle/>
          <a:p>
            <a:pPr algn="ctr"/>
            <a:r>
              <a:rPr lang="as-IN" sz="4800" dirty="0">
                <a:latin typeface="Kalpurush" panose="02000600000000000000" pitchFamily="2" charset="0"/>
                <a:cs typeface="Kalpurush" panose="02000600000000000000" pitchFamily="2" charset="0"/>
              </a:rPr>
              <a:t>পাঠ পরিচিতি </a:t>
            </a:r>
          </a:p>
          <a:p>
            <a:pPr algn="just"/>
            <a:r>
              <a:rPr lang="as-IN" sz="2200" dirty="0">
                <a:latin typeface="Kalpurush" panose="02000600000000000000" pitchFamily="2" charset="0"/>
                <a:cs typeface="Kalpurush" panose="02000600000000000000" pitchFamily="2" charset="0"/>
              </a:rPr>
              <a:t>বলাইচাঁদ মুখোপাধ্যায়ের (বনফুল) অদৃশ্যলোক (১৯৪৭) গ্রন্থের অন্তর্ভুক্ত ‘নিমগাছ’ গল্প। এই গল্পের সংক্ষিপ্ত অবয়বের মদ্যে লেখক বিপুল বক্তব্য উপস্থাপনের যে দক্ষতার পরিচয় দিয়েছেন তা বাংলা সাহিত্যে বিরল। নিমগাছের বর্ণনা, এর পাতা, বাকল, ছায়ার ইত্যাদির বাহ্যিক উপকারিতা কবিতার মতো বর্ণনা করা হয়েছে এই গল্পে। কবিরাজ তার চিকিৎসার কাজে, সাধারণ মানুষ প্রাত্যহিক প্রয়োজনে নিমগাছকে অনবরত ব্যবহার করে থাকে। কিন্তু কেউ এই গাছের সামান্যও যত্ন নেয় না। একজন কবি একদিন নিমগাছের গুণ ও রূপের প্রশংসা করে। নিমগাছের ভালো লাগে ঐ লোককে এবং সে তার সঙ্গে চলে যেতে চায়। কিন্তু মাটির গভীরে তার শিকড়। গাছটি যেতে পারে না। আসলে গাছ তো যেতে পারে না। এটি একটি প্রতীকীগল্প। এই গল্পের ম্যাজিক-বাক্য হলো শেষটি, যেখানে লেখক পুরে দিয়েছেন সীমাহীন কথার আখ্যান।</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03200" y="0"/>
            <a:ext cx="8940800" cy="2819400"/>
          </a:xfrm>
          <a:prstGeom prst="rect">
            <a:avLst/>
          </a:prstGeom>
          <a:noFill/>
          <a:ln w="9525">
            <a:noFill/>
            <a:miter lim="800000"/>
            <a:headEnd/>
            <a:tailEnd/>
          </a:ln>
          <a:effectLst/>
        </p:spPr>
      </p:pic>
      <p:sp>
        <p:nvSpPr>
          <p:cNvPr id="4" name="Rectangle 3"/>
          <p:cNvSpPr/>
          <p:nvPr/>
        </p:nvSpPr>
        <p:spPr>
          <a:xfrm>
            <a:off x="0" y="2749547"/>
            <a:ext cx="9144000" cy="4093428"/>
          </a:xfrm>
          <a:prstGeom prst="rect">
            <a:avLst/>
          </a:prstGeom>
          <a:solidFill>
            <a:srgbClr val="FFFF00"/>
          </a:solidFill>
          <a:ln w="57150">
            <a:solidFill>
              <a:schemeClr val="tx1"/>
            </a:solidFill>
          </a:ln>
        </p:spPr>
        <p:txBody>
          <a:bodyPr wrap="square">
            <a:spAutoFit/>
          </a:bodyPr>
          <a:lstStyle/>
          <a:p>
            <a:r>
              <a:rPr lang="as-IN" sz="4000" dirty="0">
                <a:solidFill>
                  <a:srgbClr val="FF0000"/>
                </a:solidFill>
                <a:latin typeface="Kalpurush" panose="02000600000000000000" pitchFamily="2" charset="0"/>
                <a:cs typeface="Kalpurush" panose="02000600000000000000" pitchFamily="2" charset="0"/>
              </a:rPr>
              <a:t>সৃজনশীল প্রশ্ন</a:t>
            </a:r>
          </a:p>
          <a:p>
            <a:r>
              <a:rPr lang="as-IN" sz="2200" dirty="0">
                <a:latin typeface="Kalpurush" panose="02000600000000000000" pitchFamily="2" charset="0"/>
                <a:cs typeface="Kalpurush" panose="02000600000000000000" pitchFamily="2" charset="0"/>
              </a:rPr>
              <a:t>রহিমদের বাড়িতে দীর্ঘ তেতাল্লিশ বছর যাবৎ কাজ করছেন আকলিমা খাতুন। এক কথায় তাদের সংসারটা শুধু বাঁচিয়ে রেখেছেন তা নয় বরং তাদের সমৃদ্ধির মূলে তার অবদান সীমাহীন। বয়সের ভারে আজ সে অক্ষম হয়ে বিদায় নিতে চায়। কেননা তার পক্ষে এখন আর গতর খাটা অসম্ভব। তার এ প্রস্তাবে রহিম বলে, ‘আপনাকে কোথাও যেতে হবে না। জীবনের বাকি সময়টুকু আমাদের পরিবারের সদস্য হয়ে কাটাবেন।’</a:t>
            </a:r>
          </a:p>
          <a:p>
            <a:r>
              <a:rPr lang="as-IN" sz="2200" dirty="0">
                <a:latin typeface="Kalpurush" panose="02000600000000000000" pitchFamily="2" charset="0"/>
                <a:cs typeface="Kalpurush" panose="02000600000000000000" pitchFamily="2" charset="0"/>
              </a:rPr>
              <a:t>ক.চর্মরোগের অব্যর্থ মহৌষধ কোনটি?</a:t>
            </a:r>
          </a:p>
          <a:p>
            <a:r>
              <a:rPr lang="as-IN" sz="2200" dirty="0">
                <a:latin typeface="Kalpurush" panose="02000600000000000000" pitchFamily="2" charset="0"/>
                <a:cs typeface="Kalpurush" panose="02000600000000000000" pitchFamily="2" charset="0"/>
              </a:rPr>
              <a:t>খ.নিমগাছটি না কাটলেও কেউ তার যত্ন করে না কেন?</a:t>
            </a:r>
          </a:p>
          <a:p>
            <a:r>
              <a:rPr lang="as-IN" sz="2200" dirty="0">
                <a:latin typeface="Kalpurush" panose="02000600000000000000" pitchFamily="2" charset="0"/>
                <a:cs typeface="Kalpurush" panose="02000600000000000000" pitchFamily="2" charset="0"/>
              </a:rPr>
              <a:t>গ.উদ্দীপকের আকলিমার সাথে ‘নিমগাছ’ গল্পের সাদৃশ্যপূর্ণ দিকটি তুলে ধর।</a:t>
            </a:r>
          </a:p>
          <a:p>
            <a:r>
              <a:rPr lang="as-IN" sz="2200" dirty="0">
                <a:latin typeface="Kalpurush" panose="02000600000000000000" pitchFamily="2" charset="0"/>
                <a:cs typeface="Kalpurush" panose="02000600000000000000" pitchFamily="2" charset="0"/>
              </a:rPr>
              <a:t>ঘ.উদ্দীপকটি ‘নিমগাছ’ গল্পের সমগ্রভাবকে নয় বরং বিশেষ একটা দিককে তুলে ধর- যুক্তিসহ প্রমাণ ক</a:t>
            </a:r>
          </a:p>
        </p:txBody>
      </p:sp>
      <p:sp>
        <p:nvSpPr>
          <p:cNvPr id="5" name="TextBox 4">
            <a:extLst>
              <a:ext uri="{FF2B5EF4-FFF2-40B4-BE49-F238E27FC236}">
                <a16:creationId xmlns:a16="http://schemas.microsoft.com/office/drawing/2014/main" id="{86601CBF-8D45-4FB5-BFE4-411531CE7463}"/>
              </a:ext>
            </a:extLst>
          </p:cNvPr>
          <p:cNvSpPr txBox="1"/>
          <p:nvPr/>
        </p:nvSpPr>
        <p:spPr>
          <a:xfrm>
            <a:off x="1701800" y="15025"/>
            <a:ext cx="5943600" cy="461665"/>
          </a:xfrm>
          <a:prstGeom prst="rect">
            <a:avLst/>
          </a:prstGeom>
          <a:solidFill>
            <a:schemeClr val="bg1"/>
          </a:solidFill>
        </p:spPr>
        <p:txBody>
          <a:bodyPr wrap="square" rtlCol="0">
            <a:spAutoFit/>
          </a:bodyPr>
          <a:lstStyle/>
          <a:p>
            <a:endParaRPr lang="en-US" sz="1200" dirty="0"/>
          </a:p>
          <a:p>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class-9-10.jpg"/>
          <p:cNvPicPr>
            <a:picLocks noGrp="1" noChangeAspect="1"/>
          </p:cNvPicPr>
          <p:nvPr>
            <p:ph idx="1"/>
          </p:nvPr>
        </p:nvPicPr>
        <p:blipFill>
          <a:blip r:embed="rId2"/>
          <a:stretch>
            <a:fillRect/>
          </a:stretch>
        </p:blipFill>
        <p:spPr>
          <a:xfrm>
            <a:off x="1000125" y="1853406"/>
            <a:ext cx="7143750" cy="4019550"/>
          </a:xfrm>
        </p:spPr>
      </p:pic>
      <p:pic>
        <p:nvPicPr>
          <p:cNvPr id="1026" name="Picture 2"/>
          <p:cNvPicPr>
            <a:picLocks noChangeAspect="1" noChangeArrowheads="1"/>
          </p:cNvPicPr>
          <p:nvPr/>
        </p:nvPicPr>
        <p:blipFill>
          <a:blip r:embed="rId3"/>
          <a:srcRect/>
          <a:stretch>
            <a:fillRect/>
          </a:stretch>
        </p:blipFill>
        <p:spPr bwMode="auto">
          <a:xfrm>
            <a:off x="0" y="0"/>
            <a:ext cx="9176149" cy="68580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F0000"/>
          </a:solidFill>
          <a:ln w="57150">
            <a:solidFill>
              <a:schemeClr val="tx1"/>
            </a:solidFill>
          </a:ln>
        </p:spPr>
        <p:txBody>
          <a:bodyPr/>
          <a:lstStyle/>
          <a:p>
            <a:r>
              <a:rPr lang="en-US" dirty="0" err="1">
                <a:latin typeface="Kalpurush" panose="02000600000000000000" pitchFamily="2" charset="0"/>
                <a:cs typeface="Kalpurush" panose="02000600000000000000" pitchFamily="2" charset="0"/>
              </a:rPr>
              <a:t>এই</a:t>
            </a:r>
            <a:r>
              <a:rPr lang="en-US" dirty="0">
                <a:latin typeface="Kalpurush" panose="02000600000000000000" pitchFamily="2" charset="0"/>
                <a:cs typeface="Kalpurush" panose="02000600000000000000" pitchFamily="2" charset="0"/>
              </a:rPr>
              <a:t> </a:t>
            </a:r>
            <a:r>
              <a:rPr lang="en-US" dirty="0" err="1">
                <a:latin typeface="Kalpurush" panose="02000600000000000000" pitchFamily="2" charset="0"/>
                <a:cs typeface="Kalpurush" panose="02000600000000000000" pitchFamily="2" charset="0"/>
              </a:rPr>
              <a:t>পাঠ</a:t>
            </a:r>
            <a:r>
              <a:rPr lang="en-US" dirty="0">
                <a:latin typeface="Kalpurush" panose="02000600000000000000" pitchFamily="2" charset="0"/>
                <a:cs typeface="Kalpurush" panose="02000600000000000000" pitchFamily="2" charset="0"/>
              </a:rPr>
              <a:t> </a:t>
            </a:r>
            <a:r>
              <a:rPr lang="en-US" dirty="0" err="1">
                <a:latin typeface="Kalpurush" panose="02000600000000000000" pitchFamily="2" charset="0"/>
                <a:cs typeface="Kalpurush" panose="02000600000000000000" pitchFamily="2" charset="0"/>
              </a:rPr>
              <a:t>শেষে</a:t>
            </a:r>
            <a:r>
              <a:rPr lang="en-US" dirty="0">
                <a:latin typeface="Kalpurush" panose="02000600000000000000" pitchFamily="2" charset="0"/>
                <a:cs typeface="Kalpurush" panose="02000600000000000000" pitchFamily="2" charset="0"/>
              </a:rPr>
              <a:t> </a:t>
            </a:r>
            <a:r>
              <a:rPr lang="en-US" dirty="0" err="1">
                <a:latin typeface="Kalpurush" panose="02000600000000000000" pitchFamily="2" charset="0"/>
                <a:cs typeface="Kalpurush" panose="02000600000000000000" pitchFamily="2" charset="0"/>
              </a:rPr>
              <a:t>শিক্ষার্থীর</a:t>
            </a:r>
            <a:r>
              <a:rPr lang="en-US" dirty="0">
                <a:latin typeface="Kalpurush" panose="02000600000000000000" pitchFamily="2" charset="0"/>
                <a:cs typeface="Kalpurush" panose="02000600000000000000" pitchFamily="2" charset="0"/>
              </a:rPr>
              <a:t> -</a:t>
            </a:r>
          </a:p>
        </p:txBody>
      </p:sp>
      <p:pic>
        <p:nvPicPr>
          <p:cNvPr id="4" name="Content Placeholder 3" descr="22-27-638.jpg"/>
          <p:cNvPicPr>
            <a:picLocks noGrp="1" noChangeAspect="1"/>
          </p:cNvPicPr>
          <p:nvPr>
            <p:ph idx="1"/>
          </p:nvPr>
        </p:nvPicPr>
        <p:blipFill>
          <a:blip r:embed="rId2"/>
          <a:stretch>
            <a:fillRect/>
          </a:stretch>
        </p:blipFill>
        <p:spPr>
          <a:xfrm>
            <a:off x="0" y="1511085"/>
            <a:ext cx="9144000" cy="5346915"/>
          </a:xfrm>
          <a:ln w="57150">
            <a:solidFill>
              <a:schemeClr val="tx1"/>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unnamed (1).jpg"/>
          <p:cNvPicPr>
            <a:picLocks noChangeAspect="1"/>
          </p:cNvPicPr>
          <p:nvPr/>
        </p:nvPicPr>
        <p:blipFill>
          <a:blip r:embed="rId2"/>
          <a:stretch>
            <a:fillRect/>
          </a:stretch>
        </p:blipFill>
        <p:spPr>
          <a:xfrm>
            <a:off x="0" y="0"/>
            <a:ext cx="9144000" cy="1752600"/>
          </a:xfrm>
          <a:prstGeom prst="rect">
            <a:avLst/>
          </a:prstGeom>
          <a:ln w="28575">
            <a:solidFill>
              <a:schemeClr val="tx1"/>
            </a:solidFill>
          </a:ln>
        </p:spPr>
      </p:pic>
      <p:pic>
        <p:nvPicPr>
          <p:cNvPr id="1026" name="Picture 2"/>
          <p:cNvPicPr>
            <a:picLocks noChangeAspect="1" noChangeArrowheads="1"/>
          </p:cNvPicPr>
          <p:nvPr/>
        </p:nvPicPr>
        <p:blipFill>
          <a:blip r:embed="rId3"/>
          <a:srcRect/>
          <a:stretch>
            <a:fillRect/>
          </a:stretch>
        </p:blipFill>
        <p:spPr bwMode="auto">
          <a:xfrm>
            <a:off x="0" y="1600200"/>
            <a:ext cx="9144000" cy="5257800"/>
          </a:xfrm>
          <a:prstGeom prst="rect">
            <a:avLst/>
          </a:prstGeom>
          <a:noFill/>
          <a:ln w="38100">
            <a:solidFill>
              <a:schemeClr val="tx1"/>
            </a:solid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FFF00"/>
          </a:solidFill>
          <a:ln w="28575">
            <a:solidFill>
              <a:schemeClr val="tx1"/>
            </a:solidFill>
          </a:ln>
        </p:spPr>
        <p:txBody>
          <a:bodyPr>
            <a:noAutofit/>
          </a:bodyPr>
          <a:lstStyle/>
          <a:p>
            <a:r>
              <a:rPr lang="en-US" sz="8000" b="1" dirty="0" err="1">
                <a:solidFill>
                  <a:srgbClr val="FF0000"/>
                </a:solidFill>
                <a:latin typeface="Kalpurush" panose="02000600000000000000" pitchFamily="2" charset="0"/>
                <a:cs typeface="Kalpurush" panose="02000600000000000000" pitchFamily="2" charset="0"/>
              </a:rPr>
              <a:t>ধন্যবাদ</a:t>
            </a:r>
            <a:r>
              <a:rPr lang="en-US" sz="8000" b="1" dirty="0">
                <a:solidFill>
                  <a:srgbClr val="FF0000"/>
                </a:solidFill>
                <a:latin typeface="Kalpurush" panose="02000600000000000000" pitchFamily="2" charset="0"/>
                <a:cs typeface="Kalpurush" panose="02000600000000000000" pitchFamily="2" charset="0"/>
              </a:rPr>
              <a:t> </a:t>
            </a:r>
          </a:p>
        </p:txBody>
      </p:sp>
      <p:pic>
        <p:nvPicPr>
          <p:cNvPr id="4" name="Content Placeholder 3" descr="image_458685_1586953541 (1).jpeg"/>
          <p:cNvPicPr>
            <a:picLocks noGrp="1" noChangeAspect="1"/>
          </p:cNvPicPr>
          <p:nvPr>
            <p:ph idx="1"/>
          </p:nvPr>
        </p:nvPicPr>
        <p:blipFill>
          <a:blip r:embed="rId2"/>
          <a:stretch>
            <a:fillRect/>
          </a:stretch>
        </p:blipFill>
        <p:spPr>
          <a:xfrm>
            <a:off x="0" y="1264277"/>
            <a:ext cx="9144000" cy="5562599"/>
          </a:xfrm>
          <a:ln w="57150">
            <a:solidFill>
              <a:schemeClr val="tx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57150">
            <a:solidFill>
              <a:srgbClr val="FF0000"/>
            </a:solidFill>
          </a:ln>
        </p:spPr>
        <p:txBody>
          <a:bodyPr>
            <a:normAutofit/>
          </a:bodyPr>
          <a:lstStyle/>
          <a:p>
            <a:r>
              <a:rPr lang="en-US" sz="4800" dirty="0" err="1">
                <a:solidFill>
                  <a:srgbClr val="002060"/>
                </a:solidFill>
                <a:latin typeface="Kalpurush" panose="02000600000000000000" pitchFamily="2" charset="0"/>
                <a:cs typeface="Kalpurush" panose="02000600000000000000" pitchFamily="2" charset="0"/>
              </a:rPr>
              <a:t>শিক্ষক</a:t>
            </a:r>
            <a:r>
              <a:rPr lang="en-US" sz="4800" dirty="0">
                <a:solidFill>
                  <a:srgbClr val="002060"/>
                </a:solidFill>
                <a:latin typeface="Kalpurush" panose="02000600000000000000" pitchFamily="2" charset="0"/>
                <a:cs typeface="Kalpurush" panose="02000600000000000000" pitchFamily="2" charset="0"/>
              </a:rPr>
              <a:t> </a:t>
            </a:r>
            <a:r>
              <a:rPr lang="en-US" sz="4800" dirty="0" err="1">
                <a:solidFill>
                  <a:srgbClr val="002060"/>
                </a:solidFill>
                <a:latin typeface="Kalpurush" panose="02000600000000000000" pitchFamily="2" charset="0"/>
                <a:cs typeface="Kalpurush" panose="02000600000000000000" pitchFamily="2" charset="0"/>
              </a:rPr>
              <a:t>পরিচিতি</a:t>
            </a:r>
            <a:r>
              <a:rPr lang="en-US" sz="4800" dirty="0">
                <a:solidFill>
                  <a:srgbClr val="002060"/>
                </a:solidFill>
                <a:latin typeface="Kalpurush" panose="02000600000000000000" pitchFamily="2" charset="0"/>
                <a:cs typeface="Kalpurush" panose="02000600000000000000" pitchFamily="2" charset="0"/>
              </a:rPr>
              <a:t> </a:t>
            </a:r>
          </a:p>
        </p:txBody>
      </p:sp>
      <p:sp>
        <p:nvSpPr>
          <p:cNvPr id="4" name="Rectangle 3"/>
          <p:cNvSpPr/>
          <p:nvPr/>
        </p:nvSpPr>
        <p:spPr>
          <a:xfrm>
            <a:off x="1866900" y="1905000"/>
            <a:ext cx="5410200" cy="350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dirty="0" err="1">
                <a:latin typeface="Kalpurush" panose="02000600000000000000" pitchFamily="2" charset="0"/>
                <a:cs typeface="Kalpurush" panose="02000600000000000000" pitchFamily="2" charset="0"/>
              </a:rPr>
              <a:t>শাহেদা</a:t>
            </a:r>
            <a:r>
              <a:rPr lang="en-US" sz="4400" dirty="0">
                <a:latin typeface="Kalpurush" panose="02000600000000000000" pitchFamily="2" charset="0"/>
                <a:cs typeface="Kalpurush" panose="02000600000000000000" pitchFamily="2" charset="0"/>
              </a:rPr>
              <a:t> </a:t>
            </a:r>
            <a:r>
              <a:rPr lang="en-US" sz="4400" dirty="0" err="1">
                <a:latin typeface="Kalpurush" panose="02000600000000000000" pitchFamily="2" charset="0"/>
                <a:cs typeface="Kalpurush" panose="02000600000000000000" pitchFamily="2" charset="0"/>
              </a:rPr>
              <a:t>পারভীন</a:t>
            </a:r>
            <a:r>
              <a:rPr lang="en-US" sz="4400" dirty="0">
                <a:latin typeface="Kalpurush" panose="02000600000000000000" pitchFamily="2" charset="0"/>
                <a:cs typeface="Kalpurush" panose="02000600000000000000" pitchFamily="2" charset="0"/>
              </a:rPr>
              <a:t> </a:t>
            </a:r>
          </a:p>
          <a:p>
            <a:pPr algn="ctr">
              <a:lnSpc>
                <a:spcPct val="150000"/>
              </a:lnSpc>
            </a:pPr>
            <a:r>
              <a:rPr lang="en-US" sz="4000" dirty="0" err="1">
                <a:latin typeface="Kalpurush" panose="02000600000000000000" pitchFamily="2" charset="0"/>
                <a:cs typeface="Kalpurush" panose="02000600000000000000" pitchFamily="2" charset="0"/>
              </a:rPr>
              <a:t>সহকারি</a:t>
            </a:r>
            <a:r>
              <a:rPr lang="en-US" sz="4000" dirty="0">
                <a:latin typeface="Kalpurush" panose="02000600000000000000" pitchFamily="2" charset="0"/>
                <a:cs typeface="Kalpurush" panose="02000600000000000000" pitchFamily="2" charset="0"/>
              </a:rPr>
              <a:t> </a:t>
            </a:r>
            <a:r>
              <a:rPr lang="en-US" sz="4000" dirty="0" err="1">
                <a:latin typeface="Kalpurush" panose="02000600000000000000" pitchFamily="2" charset="0"/>
                <a:cs typeface="Kalpurush" panose="02000600000000000000" pitchFamily="2" charset="0"/>
              </a:rPr>
              <a:t>প্রধান</a:t>
            </a:r>
            <a:r>
              <a:rPr lang="en-US" sz="4000" dirty="0">
                <a:latin typeface="Kalpurush" panose="02000600000000000000" pitchFamily="2" charset="0"/>
                <a:cs typeface="Kalpurush" panose="02000600000000000000" pitchFamily="2" charset="0"/>
              </a:rPr>
              <a:t> </a:t>
            </a:r>
            <a:r>
              <a:rPr lang="en-US" sz="4000" dirty="0" err="1">
                <a:latin typeface="Kalpurush" panose="02000600000000000000" pitchFamily="2" charset="0"/>
                <a:cs typeface="Kalpurush" panose="02000600000000000000" pitchFamily="2" charset="0"/>
              </a:rPr>
              <a:t>শিক্ষক</a:t>
            </a:r>
            <a:r>
              <a:rPr lang="en-US" sz="4000" dirty="0">
                <a:latin typeface="Kalpurush" panose="02000600000000000000" pitchFamily="2" charset="0"/>
                <a:cs typeface="Kalpurush" panose="02000600000000000000" pitchFamily="2" charset="0"/>
              </a:rPr>
              <a:t> </a:t>
            </a:r>
          </a:p>
          <a:p>
            <a:pPr algn="ctr">
              <a:lnSpc>
                <a:spcPct val="150000"/>
              </a:lnSpc>
            </a:pPr>
            <a:r>
              <a:rPr lang="en-US" sz="4000" dirty="0" err="1">
                <a:latin typeface="Kalpurush" panose="02000600000000000000" pitchFamily="2" charset="0"/>
                <a:cs typeface="Kalpurush" panose="02000600000000000000" pitchFamily="2" charset="0"/>
              </a:rPr>
              <a:t>বড়বাড়ি</a:t>
            </a:r>
            <a:r>
              <a:rPr lang="en-US" sz="4000" dirty="0">
                <a:latin typeface="Kalpurush" panose="02000600000000000000" pitchFamily="2" charset="0"/>
                <a:cs typeface="Kalpurush" panose="02000600000000000000" pitchFamily="2" charset="0"/>
              </a:rPr>
              <a:t> </a:t>
            </a:r>
            <a:r>
              <a:rPr lang="en-US" sz="4000" dirty="0" err="1">
                <a:latin typeface="Kalpurush" panose="02000600000000000000" pitchFamily="2" charset="0"/>
                <a:cs typeface="Kalpurush" panose="02000600000000000000" pitchFamily="2" charset="0"/>
              </a:rPr>
              <a:t>উচ্চ</a:t>
            </a:r>
            <a:r>
              <a:rPr lang="en-US" sz="4000" dirty="0">
                <a:latin typeface="Kalpurush" panose="02000600000000000000" pitchFamily="2" charset="0"/>
                <a:cs typeface="Kalpurush" panose="02000600000000000000" pitchFamily="2" charset="0"/>
              </a:rPr>
              <a:t> </a:t>
            </a:r>
            <a:r>
              <a:rPr lang="en-US" sz="4000" dirty="0" err="1">
                <a:latin typeface="Kalpurush" panose="02000600000000000000" pitchFamily="2" charset="0"/>
                <a:cs typeface="Kalpurush" panose="02000600000000000000" pitchFamily="2" charset="0"/>
              </a:rPr>
              <a:t>বিদ্যালয়</a:t>
            </a:r>
            <a:r>
              <a:rPr lang="en-US" sz="4000" dirty="0">
                <a:latin typeface="Kalpurush" panose="02000600000000000000" pitchFamily="2" charset="0"/>
                <a:cs typeface="Kalpurush" panose="02000600000000000000" pitchFamily="2"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F0000"/>
          </a:solidFill>
        </p:spPr>
        <p:txBody>
          <a:bodyPr/>
          <a:lstStyle/>
          <a:p>
            <a:r>
              <a:rPr lang="en-US" dirty="0" err="1">
                <a:latin typeface="Kalpurush" panose="02000600000000000000" pitchFamily="2" charset="0"/>
                <a:cs typeface="Kalpurush" panose="02000600000000000000" pitchFamily="2" charset="0"/>
              </a:rPr>
              <a:t>পাঠ</a:t>
            </a:r>
            <a:r>
              <a:rPr lang="en-US" dirty="0">
                <a:latin typeface="Kalpurush" panose="02000600000000000000" pitchFamily="2" charset="0"/>
                <a:cs typeface="Kalpurush" panose="02000600000000000000" pitchFamily="2" charset="0"/>
              </a:rPr>
              <a:t> </a:t>
            </a:r>
            <a:r>
              <a:rPr lang="en-US" dirty="0" err="1">
                <a:latin typeface="Kalpurush" panose="02000600000000000000" pitchFamily="2" charset="0"/>
                <a:cs typeface="Kalpurush" panose="02000600000000000000" pitchFamily="2" charset="0"/>
              </a:rPr>
              <a:t>পরিচিতি</a:t>
            </a:r>
            <a:r>
              <a:rPr lang="en-US" dirty="0">
                <a:latin typeface="Kalpurush" panose="02000600000000000000" pitchFamily="2" charset="0"/>
                <a:cs typeface="Kalpurush" panose="02000600000000000000" pitchFamily="2" charset="0"/>
              </a:rPr>
              <a:t> </a:t>
            </a:r>
          </a:p>
        </p:txBody>
      </p:sp>
      <p:pic>
        <p:nvPicPr>
          <p:cNvPr id="4" name="Content Placeholder 3" descr="Bangla-First--paper-ssc.jpg"/>
          <p:cNvPicPr>
            <a:picLocks noGrp="1" noChangeAspect="1"/>
          </p:cNvPicPr>
          <p:nvPr>
            <p:ph idx="1"/>
          </p:nvPr>
        </p:nvPicPr>
        <p:blipFill>
          <a:blip r:embed="rId2"/>
          <a:stretch>
            <a:fillRect/>
          </a:stretch>
        </p:blipFill>
        <p:spPr>
          <a:xfrm>
            <a:off x="51435" y="1447800"/>
            <a:ext cx="9092565" cy="54102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blipFill>
            <a:blip r:embed="rId2"/>
            <a:tile tx="0" ty="0" sx="100000" sy="100000" flip="none" algn="tl"/>
          </a:blipFill>
        </p:spPr>
        <p:txBody>
          <a:bodyPr>
            <a:normAutofit/>
          </a:bodyPr>
          <a:lstStyle/>
          <a:p>
            <a:r>
              <a:rPr lang="en-US" sz="6600" dirty="0" err="1">
                <a:solidFill>
                  <a:srgbClr val="FF0000"/>
                </a:solidFill>
                <a:latin typeface="Kalpurush" panose="02000600000000000000" pitchFamily="2" charset="0"/>
                <a:cs typeface="Kalpurush" panose="02000600000000000000" pitchFamily="2" charset="0"/>
              </a:rPr>
              <a:t>পাঠ</a:t>
            </a:r>
            <a:r>
              <a:rPr lang="en-US" sz="6600" dirty="0">
                <a:solidFill>
                  <a:srgbClr val="FF0000"/>
                </a:solidFill>
                <a:latin typeface="Kalpurush" panose="02000600000000000000" pitchFamily="2" charset="0"/>
                <a:cs typeface="Kalpurush" panose="02000600000000000000" pitchFamily="2" charset="0"/>
              </a:rPr>
              <a:t> </a:t>
            </a:r>
            <a:r>
              <a:rPr lang="en-US" sz="6600" dirty="0" err="1">
                <a:solidFill>
                  <a:srgbClr val="FF0000"/>
                </a:solidFill>
                <a:latin typeface="Kalpurush" panose="02000600000000000000" pitchFamily="2" charset="0"/>
                <a:cs typeface="Kalpurush" panose="02000600000000000000" pitchFamily="2" charset="0"/>
              </a:rPr>
              <a:t>শিরোনাম</a:t>
            </a:r>
            <a:r>
              <a:rPr lang="en-US" sz="6600" dirty="0">
                <a:solidFill>
                  <a:srgbClr val="FF0000"/>
                </a:solidFill>
                <a:latin typeface="Kalpurush" panose="02000600000000000000" pitchFamily="2" charset="0"/>
                <a:cs typeface="Kalpurush" panose="02000600000000000000" pitchFamily="2" charset="0"/>
              </a:rPr>
              <a:t> </a:t>
            </a:r>
          </a:p>
        </p:txBody>
      </p:sp>
      <p:pic>
        <p:nvPicPr>
          <p:cNvPr id="4" name="Content Placeholder 3" descr="hqdefault (1).jpg"/>
          <p:cNvPicPr>
            <a:picLocks noGrp="1" noChangeAspect="1"/>
          </p:cNvPicPr>
          <p:nvPr>
            <p:ph idx="1"/>
          </p:nvPr>
        </p:nvPicPr>
        <p:blipFill>
          <a:blip r:embed="rId3"/>
          <a:stretch>
            <a:fillRect/>
          </a:stretch>
        </p:blipFill>
        <p:spPr>
          <a:xfrm>
            <a:off x="0" y="1447800"/>
            <a:ext cx="9144000" cy="5410199"/>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057"/>
            <a:ext cx="9144000" cy="1143000"/>
          </a:xfrm>
          <a:ln w="57150">
            <a:solidFill>
              <a:schemeClr val="tx1"/>
            </a:solidFill>
          </a:ln>
        </p:spPr>
        <p:txBody>
          <a:bodyPr>
            <a:normAutofit/>
          </a:bodyPr>
          <a:lstStyle/>
          <a:p>
            <a:r>
              <a:rPr lang="en-US" sz="4800" dirty="0" err="1">
                <a:solidFill>
                  <a:srgbClr val="00B050"/>
                </a:solidFill>
                <a:latin typeface="Kalpurush" panose="02000600000000000000" pitchFamily="2" charset="0"/>
                <a:cs typeface="Kalpurush" panose="02000600000000000000" pitchFamily="2" charset="0"/>
              </a:rPr>
              <a:t>এই</a:t>
            </a:r>
            <a:r>
              <a:rPr lang="en-US" sz="4800" dirty="0">
                <a:solidFill>
                  <a:srgbClr val="00B050"/>
                </a:solidFill>
                <a:latin typeface="Kalpurush" panose="02000600000000000000" pitchFamily="2" charset="0"/>
                <a:cs typeface="Kalpurush" panose="02000600000000000000" pitchFamily="2" charset="0"/>
              </a:rPr>
              <a:t> </a:t>
            </a:r>
            <a:r>
              <a:rPr lang="en-US" sz="4800" dirty="0" err="1">
                <a:solidFill>
                  <a:srgbClr val="00B050"/>
                </a:solidFill>
                <a:latin typeface="Kalpurush" panose="02000600000000000000" pitchFamily="2" charset="0"/>
                <a:cs typeface="Kalpurush" panose="02000600000000000000" pitchFamily="2" charset="0"/>
              </a:rPr>
              <a:t>পাঠ</a:t>
            </a:r>
            <a:r>
              <a:rPr lang="en-US" sz="4800" dirty="0">
                <a:solidFill>
                  <a:srgbClr val="00B050"/>
                </a:solidFill>
                <a:latin typeface="Kalpurush" panose="02000600000000000000" pitchFamily="2" charset="0"/>
                <a:cs typeface="Kalpurush" panose="02000600000000000000" pitchFamily="2" charset="0"/>
              </a:rPr>
              <a:t> </a:t>
            </a:r>
            <a:r>
              <a:rPr lang="en-US" sz="4800" dirty="0" err="1">
                <a:solidFill>
                  <a:srgbClr val="00B050"/>
                </a:solidFill>
                <a:latin typeface="Kalpurush" panose="02000600000000000000" pitchFamily="2" charset="0"/>
                <a:cs typeface="Kalpurush" panose="02000600000000000000" pitchFamily="2" charset="0"/>
              </a:rPr>
              <a:t>শেষে</a:t>
            </a:r>
            <a:r>
              <a:rPr lang="en-US" sz="4800" dirty="0">
                <a:solidFill>
                  <a:srgbClr val="00B050"/>
                </a:solidFill>
                <a:latin typeface="Kalpurush" panose="02000600000000000000" pitchFamily="2" charset="0"/>
                <a:cs typeface="Kalpurush" panose="02000600000000000000" pitchFamily="2" charset="0"/>
              </a:rPr>
              <a:t> </a:t>
            </a:r>
            <a:r>
              <a:rPr lang="en-US" sz="4800" dirty="0" err="1">
                <a:solidFill>
                  <a:srgbClr val="00B050"/>
                </a:solidFill>
                <a:latin typeface="Kalpurush" panose="02000600000000000000" pitchFamily="2" charset="0"/>
                <a:cs typeface="Kalpurush" panose="02000600000000000000" pitchFamily="2" charset="0"/>
              </a:rPr>
              <a:t>শিক্ষার্থীর</a:t>
            </a:r>
            <a:r>
              <a:rPr lang="en-US" sz="4800" dirty="0">
                <a:solidFill>
                  <a:srgbClr val="00B050"/>
                </a:solidFill>
                <a:latin typeface="Kalpurush" panose="02000600000000000000" pitchFamily="2" charset="0"/>
                <a:cs typeface="Kalpurush" panose="02000600000000000000" pitchFamily="2" charset="0"/>
              </a:rPr>
              <a:t>….</a:t>
            </a:r>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76200" y="1513268"/>
            <a:ext cx="8991600" cy="5187503"/>
          </a:xfrm>
          <a:prstGeom prst="rect">
            <a:avLst/>
          </a:prstGeom>
          <a:solidFill>
            <a:srgbClr val="FF0000"/>
          </a:solidFill>
          <a:ln w="76200">
            <a:solidFill>
              <a:schemeClr val="tx1"/>
            </a:solid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nimgach"/>
          <p:cNvPicPr>
            <a:picLocks noChangeAspect="1" noChangeArrowheads="1"/>
          </p:cNvPicPr>
          <p:nvPr/>
        </p:nvPicPr>
        <p:blipFill>
          <a:blip r:embed="rId2"/>
          <a:srcRect/>
          <a:stretch>
            <a:fillRect/>
          </a:stretch>
        </p:blipFill>
        <p:spPr bwMode="auto">
          <a:xfrm>
            <a:off x="-1" y="0"/>
            <a:ext cx="2823581" cy="1733550"/>
          </a:xfrm>
          <a:prstGeom prst="rect">
            <a:avLst/>
          </a:prstGeom>
          <a:noFill/>
        </p:spPr>
      </p:pic>
      <p:sp>
        <p:nvSpPr>
          <p:cNvPr id="3074" name="Rectangle 2"/>
          <p:cNvSpPr>
            <a:spLocks noChangeArrowheads="1"/>
          </p:cNvSpPr>
          <p:nvPr/>
        </p:nvSpPr>
        <p:spPr bwMode="auto">
          <a:xfrm>
            <a:off x="2823580" y="381000"/>
            <a:ext cx="3634370" cy="769675"/>
          </a:xfrm>
          <a:prstGeom prst="rect">
            <a:avLst/>
          </a:prstGeom>
          <a:solidFill>
            <a:srgbClr val="F2EDE2"/>
          </a:solidFill>
          <a:ln w="9525">
            <a:noFill/>
            <a:miter lim="800000"/>
            <a:headEnd/>
            <a:tailEnd/>
          </a:ln>
          <a:effectLst/>
        </p:spPr>
        <p:txBody>
          <a:bodyPr vert="horz" wrap="square" lIns="91440" tIns="36501" rIns="160287" bIns="23805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n-IN" sz="3200" b="1" i="0" u="none" strike="noStrike" cap="none" normalizeH="0" baseline="0" dirty="0">
                <a:ln>
                  <a:noFill/>
                </a:ln>
                <a:solidFill>
                  <a:srgbClr val="333333"/>
                </a:solidFill>
                <a:effectLst/>
                <a:latin typeface="Kalpurush" panose="02000600000000000000" pitchFamily="2" charset="0"/>
                <a:cs typeface="Kalpurush" panose="02000600000000000000" pitchFamily="2" charset="0"/>
              </a:rPr>
              <a:t>লেখক পরিচিতি </a:t>
            </a:r>
            <a:endParaRPr kumimoji="0" lang="en-US" sz="3200" b="1" i="0" u="none" strike="noStrike" cap="none" normalizeH="0" baseline="0" dirty="0">
              <a:ln>
                <a:noFill/>
              </a:ln>
              <a:solidFill>
                <a:schemeClr val="tx1"/>
              </a:solidFill>
              <a:effectLst/>
              <a:latin typeface="Kalpurush" panose="02000600000000000000" pitchFamily="2" charset="0"/>
              <a:cs typeface="Kalpurush" panose="02000600000000000000" pitchFamily="2" charset="0"/>
            </a:endParaRPr>
          </a:p>
        </p:txBody>
      </p:sp>
      <p:sp>
        <p:nvSpPr>
          <p:cNvPr id="10" name="Rectangle 9"/>
          <p:cNvSpPr/>
          <p:nvPr/>
        </p:nvSpPr>
        <p:spPr>
          <a:xfrm>
            <a:off x="-1" y="1856822"/>
            <a:ext cx="9144000" cy="4832092"/>
          </a:xfrm>
          <a:prstGeom prst="rect">
            <a:avLst/>
          </a:prstGeom>
        </p:spPr>
        <p:txBody>
          <a:bodyPr wrap="square">
            <a:spAutoFit/>
          </a:bodyPr>
          <a:lstStyle/>
          <a:p>
            <a:pPr algn="just"/>
            <a:r>
              <a:rPr lang="as-IN" sz="2200" dirty="0">
                <a:latin typeface="Kalpurush" panose="02000600000000000000" pitchFamily="2" charset="0"/>
                <a:cs typeface="Kalpurush" panose="02000600000000000000" pitchFamily="2" charset="0"/>
              </a:rPr>
              <a:t>প্রকৃত নাম বলাইচাঁদ মুখোপাধ্যায়। বিহারের পূর্ণিয়ার অন্তর্গত মণিহার গ্রামে ১৮৯৯ সালের ১৯শে জুলাই তিনি জন্মগ্রহণ করেন। তাঁর পিতা ডা. সত্যনারায়ণ মুখোপাধ্যায়। বনফুল পূর্ণিয়ার সাহেবগঞ্জ ইংরেজি উচ্চ বিদ্যালয় থেকে ১৯১৮ সালে ম্যাট্রিক, হাজরীবাগের সেন্ট কলম্বাস কলেজ থেকে ১৯২০ সালে আই.এসসি এবং ১৯২৭ সালে পাটনা মেডিক্যাল কলেজ থেকে এম.বি পাশ করেন। মেডিক্যাল অফিসার পদে চাকরির মাধ্যমে বনফুলের কর্মজীবন শুরু। ১৯১৮ সালে ‘শনিবারের চিঠি’তে ব্যঙ্গ-কবিতা ও প্যারডি লিখে তাঁর সাহিত্য অঙ্গনে প্রবেশ। ‘প্রবাসী’ পত্রিকায় তিনি একপাতা-আধপাতার গল্প লিখে গল্পের আঙ্গিকে ক্ষুদ্র, অথচ বক্তব্যে তাৎপর্যপূর্ণ। তাঁর উল্লেখযোগ্য গল্পগ্রন্থ : বনফুলের গল্প, বনফুলের আরো গল্প, বাহুল্য, বিন্দুবিসর্গ, অনুগামিনী, তন্বী, ঊর্মিমালা, দূরবীন ইত্যাদি। বাস্তবজীবনে ও জ্ঞান-বিজ্ঞানের বিচিত্র উপাদান তাঁর গল্প ও উপন্যাসে নিপুণভাবে প্রকাশিত হয়েছে। বনফুলের উল্লেখযোগ্য উপন্যাস হলো : তৃণখণ্ড, কিছুক্ষণ, দ্বৈরথ, নির্মোক, সে ও আমি, জঙ্গম, অগ্নি ইত্যাদি। এছাড়াও বনফুলের কবিতা, ব্যঙ্গ কবিতা, চতুর্দশপদী, জীবনী নাটক : শ্রীমধুসূদন, বিদ্যাসাগর প্রভৃতি তাঁর অনন্য সাধারণ সৃষ্টি। বিভিন্ন পুরস্কারসহ তিনি পদ্মভূষণ উপাধি লাভ করেন। ১৯৭৯ সালের ৯ ফেব্রুয়ারি বনফুল কলকাতায় মৃত্যুবরণ করেন।]</a:t>
            </a:r>
          </a:p>
        </p:txBody>
      </p:sp>
      <p:pic>
        <p:nvPicPr>
          <p:cNvPr id="4" name="Picture 3">
            <a:extLst>
              <a:ext uri="{FF2B5EF4-FFF2-40B4-BE49-F238E27FC236}">
                <a16:creationId xmlns:a16="http://schemas.microsoft.com/office/drawing/2014/main" id="{631C1C99-9B3D-41B8-BF98-A549871C1520}"/>
              </a:ext>
            </a:extLst>
          </p:cNvPr>
          <p:cNvPicPr>
            <a:picLocks noChangeAspect="1"/>
          </p:cNvPicPr>
          <p:nvPr/>
        </p:nvPicPr>
        <p:blipFill>
          <a:blip r:embed="rId3"/>
          <a:stretch>
            <a:fillRect/>
          </a:stretch>
        </p:blipFill>
        <p:spPr>
          <a:xfrm>
            <a:off x="6457950" y="0"/>
            <a:ext cx="2686050" cy="174360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457200"/>
            <a:ext cx="7543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a:latin typeface="Kalpurush" panose="02000600000000000000" pitchFamily="2" charset="0"/>
                <a:cs typeface="Kalpurush" panose="02000600000000000000" pitchFamily="2" charset="0"/>
              </a:rPr>
              <a:t>একক</a:t>
            </a:r>
            <a:r>
              <a:rPr lang="en-US" sz="6000" dirty="0">
                <a:latin typeface="Kalpurush" panose="02000600000000000000" pitchFamily="2" charset="0"/>
                <a:cs typeface="Kalpurush" panose="02000600000000000000" pitchFamily="2" charset="0"/>
              </a:rPr>
              <a:t> </a:t>
            </a:r>
            <a:r>
              <a:rPr lang="en-US" sz="6000" dirty="0" err="1">
                <a:latin typeface="Kalpurush" panose="02000600000000000000" pitchFamily="2" charset="0"/>
                <a:cs typeface="Kalpurush" panose="02000600000000000000" pitchFamily="2" charset="0"/>
              </a:rPr>
              <a:t>কাজ</a:t>
            </a:r>
            <a:r>
              <a:rPr lang="en-US" sz="6000" dirty="0">
                <a:latin typeface="Kalpurush" panose="02000600000000000000" pitchFamily="2" charset="0"/>
                <a:cs typeface="Kalpurush" panose="02000600000000000000" pitchFamily="2" charset="0"/>
              </a:rPr>
              <a:t> </a:t>
            </a:r>
          </a:p>
        </p:txBody>
      </p:sp>
      <p:sp>
        <p:nvSpPr>
          <p:cNvPr id="5" name="Oval 4"/>
          <p:cNvSpPr/>
          <p:nvPr/>
        </p:nvSpPr>
        <p:spPr>
          <a:xfrm>
            <a:off x="1676400" y="2133600"/>
            <a:ext cx="6019800" cy="3505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a:latin typeface="Kalpurush" panose="02000600000000000000" pitchFamily="2" charset="0"/>
                <a:cs typeface="Kalpurush" panose="02000600000000000000" pitchFamily="2" charset="0"/>
              </a:rPr>
              <a:t>বনফুলের</a:t>
            </a:r>
            <a:r>
              <a:rPr lang="en-US" sz="5400" dirty="0">
                <a:latin typeface="Kalpurush" panose="02000600000000000000" pitchFamily="2" charset="0"/>
                <a:cs typeface="Kalpurush" panose="02000600000000000000" pitchFamily="2" charset="0"/>
              </a:rPr>
              <a:t> </a:t>
            </a:r>
            <a:r>
              <a:rPr lang="en-US" sz="5400" dirty="0" err="1">
                <a:latin typeface="Kalpurush" panose="02000600000000000000" pitchFamily="2" charset="0"/>
                <a:cs typeface="Kalpurush" panose="02000600000000000000" pitchFamily="2" charset="0"/>
              </a:rPr>
              <a:t>প্রকৃত</a:t>
            </a:r>
            <a:r>
              <a:rPr lang="en-US" sz="5400" dirty="0">
                <a:latin typeface="Kalpurush" panose="02000600000000000000" pitchFamily="2" charset="0"/>
                <a:cs typeface="Kalpurush" panose="02000600000000000000" pitchFamily="2" charset="0"/>
              </a:rPr>
              <a:t> </a:t>
            </a:r>
            <a:r>
              <a:rPr lang="en-US" sz="5400" dirty="0" err="1">
                <a:latin typeface="Kalpurush" panose="02000600000000000000" pitchFamily="2" charset="0"/>
                <a:cs typeface="Kalpurush" panose="02000600000000000000" pitchFamily="2" charset="0"/>
              </a:rPr>
              <a:t>নাম</a:t>
            </a:r>
            <a:r>
              <a:rPr lang="en-US" sz="5400" dirty="0">
                <a:latin typeface="Kalpurush" panose="02000600000000000000" pitchFamily="2" charset="0"/>
                <a:cs typeface="Kalpurush" panose="02000600000000000000" pitchFamily="2" charset="0"/>
              </a:rPr>
              <a:t> </a:t>
            </a:r>
            <a:r>
              <a:rPr lang="en-US" sz="5400" dirty="0" err="1">
                <a:latin typeface="Kalpurush" panose="02000600000000000000" pitchFamily="2" charset="0"/>
                <a:cs typeface="Kalpurush" panose="02000600000000000000" pitchFamily="2" charset="0"/>
              </a:rPr>
              <a:t>কি</a:t>
            </a:r>
            <a:r>
              <a:rPr lang="en-US" sz="5400" dirty="0">
                <a:latin typeface="Kalpurush" panose="02000600000000000000" pitchFamily="2" charset="0"/>
                <a:cs typeface="Kalpurush" panose="02000600000000000000" pitchFamily="2"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19200"/>
            <a:ext cx="9144000" cy="4154984"/>
          </a:xfrm>
          <a:prstGeom prst="rect">
            <a:avLst/>
          </a:prstGeom>
        </p:spPr>
        <p:txBody>
          <a:bodyPr wrap="square">
            <a:spAutoFit/>
          </a:bodyPr>
          <a:lstStyle/>
          <a:p>
            <a:r>
              <a:rPr lang="as-IN" sz="2200" dirty="0">
                <a:latin typeface="Kalpurush" panose="02000600000000000000" pitchFamily="2" charset="0"/>
                <a:cs typeface="Kalpurush" panose="02000600000000000000" pitchFamily="2" charset="0"/>
              </a:rPr>
              <a:t> কেউ ছালটা ছাড়িয়ে নিয়ে সিদ্ধ করছে।</a:t>
            </a:r>
          </a:p>
          <a:p>
            <a:r>
              <a:rPr lang="as-IN" sz="2200" dirty="0">
                <a:latin typeface="Kalpurush" panose="02000600000000000000" pitchFamily="2" charset="0"/>
                <a:cs typeface="Kalpurush" panose="02000600000000000000" pitchFamily="2" charset="0"/>
              </a:rPr>
              <a:t>            পাতাগুলো ছিঁড়ে শিলে পিষছে কেউ!</a:t>
            </a:r>
          </a:p>
          <a:p>
            <a:r>
              <a:rPr lang="as-IN" sz="2200" dirty="0">
                <a:latin typeface="Kalpurush" panose="02000600000000000000" pitchFamily="2" charset="0"/>
                <a:cs typeface="Kalpurush" panose="02000600000000000000" pitchFamily="2" charset="0"/>
              </a:rPr>
              <a:t>            কেউবা ভাজছে গরম তেলে।</a:t>
            </a:r>
          </a:p>
          <a:p>
            <a:r>
              <a:rPr lang="as-IN" sz="2200" dirty="0">
                <a:latin typeface="Kalpurush" panose="02000600000000000000" pitchFamily="2" charset="0"/>
                <a:cs typeface="Kalpurush" panose="02000600000000000000" pitchFamily="2" charset="0"/>
              </a:rPr>
              <a:t>            খোস দাদ হাজা চুলকানিতে লাগাবে।</a:t>
            </a:r>
          </a:p>
          <a:p>
            <a:r>
              <a:rPr lang="as-IN" sz="2200" dirty="0">
                <a:latin typeface="Kalpurush" panose="02000600000000000000" pitchFamily="2" charset="0"/>
                <a:cs typeface="Kalpurush" panose="02000600000000000000" pitchFamily="2" charset="0"/>
              </a:rPr>
              <a:t>            চর্মরোগের অব্যর্থ মহৌষধ।</a:t>
            </a:r>
          </a:p>
          <a:p>
            <a:r>
              <a:rPr lang="as-IN" sz="2200" dirty="0">
                <a:latin typeface="Kalpurush" panose="02000600000000000000" pitchFamily="2" charset="0"/>
                <a:cs typeface="Kalpurush" panose="02000600000000000000" pitchFamily="2" charset="0"/>
              </a:rPr>
              <a:t>            কচি পাতাগুলো খায়ও অনেকে।</a:t>
            </a:r>
          </a:p>
          <a:p>
            <a:r>
              <a:rPr lang="as-IN" sz="2200" dirty="0">
                <a:latin typeface="Kalpurush" panose="02000600000000000000" pitchFamily="2" charset="0"/>
                <a:cs typeface="Kalpurush" panose="02000600000000000000" pitchFamily="2" charset="0"/>
              </a:rPr>
              <a:t>            এমনি কাঁচাই …</a:t>
            </a:r>
          </a:p>
          <a:p>
            <a:r>
              <a:rPr lang="as-IN" sz="2200" dirty="0">
                <a:latin typeface="Kalpurush" panose="02000600000000000000" pitchFamily="2" charset="0"/>
                <a:cs typeface="Kalpurush" panose="02000600000000000000" pitchFamily="2" charset="0"/>
              </a:rPr>
              <a:t>            কিম্বা ভেঙে বেগুন-সহযোগে।</a:t>
            </a:r>
          </a:p>
          <a:p>
            <a:r>
              <a:rPr lang="as-IN" sz="2200" dirty="0">
                <a:latin typeface="Kalpurush" panose="02000600000000000000" pitchFamily="2" charset="0"/>
                <a:cs typeface="Kalpurush" panose="02000600000000000000" pitchFamily="2" charset="0"/>
              </a:rPr>
              <a:t>            যকৃতের পক্ষে ভারি উপকার।</a:t>
            </a:r>
          </a:p>
          <a:p>
            <a:r>
              <a:rPr lang="as-IN" sz="2200" dirty="0">
                <a:latin typeface="Kalpurush" panose="02000600000000000000" pitchFamily="2" charset="0"/>
                <a:cs typeface="Kalpurush" panose="02000600000000000000" pitchFamily="2" charset="0"/>
              </a:rPr>
              <a:t>            কচি ডালগুলো ভেঙে চিবোয় কত লোক … দাঁত ভালো থাকে। কবিরাজরা প্রশংসায় পঞ্চমুখ।</a:t>
            </a:r>
          </a:p>
          <a:p>
            <a:r>
              <a:rPr lang="as-IN" sz="2200" dirty="0">
                <a:latin typeface="Kalpurush" panose="02000600000000000000" pitchFamily="2" charset="0"/>
                <a:cs typeface="Kalpurush" panose="02000600000000000000" pitchFamily="2" charset="0"/>
              </a:rPr>
              <a:t>            বাড়ির পাশে গজালে বিজ্ঞরা খুশি হন।</a:t>
            </a:r>
          </a:p>
        </p:txBody>
      </p:sp>
      <p:pic>
        <p:nvPicPr>
          <p:cNvPr id="1026" name="Picture 2"/>
          <p:cNvPicPr>
            <a:picLocks noChangeAspect="1" noChangeArrowheads="1"/>
          </p:cNvPicPr>
          <p:nvPr/>
        </p:nvPicPr>
        <p:blipFill>
          <a:blip r:embed="rId2"/>
          <a:srcRect/>
          <a:stretch>
            <a:fillRect/>
          </a:stretch>
        </p:blipFill>
        <p:spPr bwMode="auto">
          <a:xfrm>
            <a:off x="4535424" y="0"/>
            <a:ext cx="4608576" cy="36576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06" y="1066800"/>
            <a:ext cx="9144000" cy="5170646"/>
          </a:xfrm>
          <a:prstGeom prst="rect">
            <a:avLst/>
          </a:prstGeom>
          <a:ln w="76200">
            <a:noFill/>
          </a:ln>
        </p:spPr>
        <p:txBody>
          <a:bodyPr wrap="square">
            <a:spAutoFit/>
          </a:bodyPr>
          <a:lstStyle/>
          <a:p>
            <a:r>
              <a:rPr lang="as-IN" sz="2200" dirty="0">
                <a:latin typeface="Kalpurush" panose="02000600000000000000" pitchFamily="2" charset="0"/>
                <a:cs typeface="Kalpurush" panose="02000600000000000000" pitchFamily="2" charset="0"/>
              </a:rPr>
              <a:t>   বলে- ‘নিমের হাওয়া ভালো, থাক্, </a:t>
            </a:r>
          </a:p>
          <a:p>
            <a:r>
              <a:rPr lang="as-IN" sz="2200" dirty="0">
                <a:latin typeface="Kalpurush" panose="02000600000000000000" pitchFamily="2" charset="0"/>
                <a:cs typeface="Kalpurush" panose="02000600000000000000" pitchFamily="2" charset="0"/>
              </a:rPr>
              <a:t>            কাটে না, কিন্তু যত্নও করে না।</a:t>
            </a:r>
          </a:p>
          <a:p>
            <a:r>
              <a:rPr lang="as-IN" sz="2200" dirty="0">
                <a:latin typeface="Kalpurush" panose="02000600000000000000" pitchFamily="2" charset="0"/>
                <a:cs typeface="Kalpurush" panose="02000600000000000000" pitchFamily="2" charset="0"/>
              </a:rPr>
              <a:t>            আবর্জনা জমে এসে চারিদিকে।</a:t>
            </a:r>
          </a:p>
          <a:p>
            <a:r>
              <a:rPr lang="as-IN" sz="2200" dirty="0">
                <a:latin typeface="Kalpurush" panose="02000600000000000000" pitchFamily="2" charset="0"/>
                <a:cs typeface="Kalpurush" panose="02000600000000000000" pitchFamily="2" charset="0"/>
              </a:rPr>
              <a:t>            শান দিয়ে বাঁধিয়েও দেয় কেউ- সে আর-এক আবর্জনা।</a:t>
            </a:r>
          </a:p>
          <a:p>
            <a:r>
              <a:rPr lang="as-IN" sz="2200" dirty="0">
                <a:latin typeface="Kalpurush" panose="02000600000000000000" pitchFamily="2" charset="0"/>
                <a:cs typeface="Kalpurush" panose="02000600000000000000" pitchFamily="2" charset="0"/>
              </a:rPr>
              <a:t>            হঠাৎ একদিন একটা নতুন ধরনের লোক এলো।</a:t>
            </a:r>
          </a:p>
          <a:p>
            <a:r>
              <a:rPr lang="as-IN" sz="2200" dirty="0">
                <a:latin typeface="Kalpurush" panose="02000600000000000000" pitchFamily="2" charset="0"/>
                <a:cs typeface="Kalpurush" panose="02000600000000000000" pitchFamily="2" charset="0"/>
              </a:rPr>
              <a:t>            মুগ্ধদৃষ্টিতে চেয়ে রইল নিমগাছের দিকে।ছাল তুললে না, পাতা ছিঁড়লে না, ডাল ভাঙলে না, মুগ্ধদৃষ্টিতে চেয়ে রইল শুধু।</a:t>
            </a:r>
          </a:p>
          <a:p>
            <a:r>
              <a:rPr lang="as-IN" sz="2200" dirty="0">
                <a:latin typeface="Kalpurush" panose="02000600000000000000" pitchFamily="2" charset="0"/>
                <a:cs typeface="Kalpurush" panose="02000600000000000000" pitchFamily="2" charset="0"/>
              </a:rPr>
              <a:t>            বলে উঠল,-‘বাহ্, কী সুন্দর পাতাগুলি … কী রূপ! থোকা-থোকা ফুলেরই বা কী বাহার… একঝাঁক নক্ষত্র নেমে এসেছে যেন নীল আকাশ থেকে সবুজ সায়রে। বাহ্-</a:t>
            </a:r>
          </a:p>
          <a:p>
            <a:r>
              <a:rPr lang="as-IN" sz="2200" dirty="0">
                <a:latin typeface="Kalpurush" panose="02000600000000000000" pitchFamily="2" charset="0"/>
                <a:cs typeface="Kalpurush" panose="02000600000000000000" pitchFamily="2" charset="0"/>
              </a:rPr>
              <a:t>            খানিকক্ষণ চেয়ে থেকে চলে গেল।</a:t>
            </a:r>
            <a:endParaRPr lang="en-US" sz="2200" dirty="0">
              <a:latin typeface="Kalpurush" panose="02000600000000000000" pitchFamily="2" charset="0"/>
              <a:cs typeface="Kalpurush" panose="02000600000000000000" pitchFamily="2" charset="0"/>
            </a:endParaRPr>
          </a:p>
          <a:p>
            <a:r>
              <a:rPr lang="as-IN" sz="2200" dirty="0">
                <a:latin typeface="Kalpurush" panose="02000600000000000000" pitchFamily="2" charset="0"/>
                <a:cs typeface="Kalpurush" panose="02000600000000000000" pitchFamily="2" charset="0"/>
              </a:rPr>
              <a:t>কবিরাজ নয়, কবি।</a:t>
            </a:r>
          </a:p>
          <a:p>
            <a:r>
              <a:rPr lang="as-IN" sz="2200" dirty="0">
                <a:latin typeface="Kalpurush" panose="02000600000000000000" pitchFamily="2" charset="0"/>
                <a:cs typeface="Kalpurush" panose="02000600000000000000" pitchFamily="2" charset="0"/>
              </a:rPr>
              <a:t>            নিমগাছটার ইচ্ছে করতে লাগল লোকটার সঙ্গে চলে যায়। কিন্তু পারলে না। মাটির ভিতরে শিকড় অনেক দূরে চলে গেছে। বাড়ির পিছনে আবর্জনার স্তূপের মধ্যেই দাঁড়িয়ে রইল সে।</a:t>
            </a:r>
          </a:p>
          <a:p>
            <a:r>
              <a:rPr lang="as-IN" sz="2200" dirty="0">
                <a:latin typeface="Kalpurush" panose="02000600000000000000" pitchFamily="2" charset="0"/>
                <a:cs typeface="Kalpurush" panose="02000600000000000000" pitchFamily="2" charset="0"/>
              </a:rPr>
              <a:t>            ওদের বাড়ির গৃহকর্ম-নিপুণা লক্ষ্মীবউটার ঠিক এক দশা।</a:t>
            </a:r>
            <a:endParaRPr lang="en-US" sz="2200" dirty="0">
              <a:latin typeface="Kalpurush" panose="02000600000000000000" pitchFamily="2" charset="0"/>
              <a:cs typeface="Kalpurush" panose="02000600000000000000" pitchFamily="2" charset="0"/>
            </a:endParaRPr>
          </a:p>
        </p:txBody>
      </p:sp>
      <p:pic>
        <p:nvPicPr>
          <p:cNvPr id="8" name="Picture 7">
            <a:extLst>
              <a:ext uri="{FF2B5EF4-FFF2-40B4-BE49-F238E27FC236}">
                <a16:creationId xmlns:a16="http://schemas.microsoft.com/office/drawing/2014/main" id="{FC963586-B627-4819-A6D1-EF9657708C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1"/>
            <a:ext cx="2959994" cy="26041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1066</Words>
  <Application>Microsoft Office PowerPoint</Application>
  <PresentationFormat>On-screen Show (4:3)</PresentationFormat>
  <Paragraphs>67</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Kalpurush</vt:lpstr>
      <vt:lpstr>Office Theme</vt:lpstr>
      <vt:lpstr>PowerPoint Presentation</vt:lpstr>
      <vt:lpstr>শিক্ষক পরিচিতি </vt:lpstr>
      <vt:lpstr>পাঠ পরিচিতি </vt:lpstr>
      <vt:lpstr>পাঠ শিরোনাম </vt:lpstr>
      <vt:lpstr>এই পাঠ শেষে শিক্ষার্থীর….</vt:lpstr>
      <vt:lpstr>PowerPoint Presentation</vt:lpstr>
      <vt:lpstr>PowerPoint Presentation</vt:lpstr>
      <vt:lpstr>PowerPoint Presentation</vt:lpstr>
      <vt:lpstr>PowerPoint Presentation</vt:lpstr>
      <vt:lpstr>জোড়ায় কাজ </vt:lpstr>
      <vt:lpstr>শব্দার্থ </vt:lpstr>
      <vt:lpstr>PowerPoint Presentation</vt:lpstr>
      <vt:lpstr>PowerPoint Presentation</vt:lpstr>
      <vt:lpstr>PowerPoint Presentation</vt:lpstr>
      <vt:lpstr>এই পাঠ শেষে শিক্ষার্থীর -</vt:lpstr>
      <vt:lpstr>PowerPoint Presentation</vt:lpstr>
      <vt:lpstr>ধন্যবাদ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Jinnat Lota</cp:lastModifiedBy>
  <cp:revision>33</cp:revision>
  <dcterms:created xsi:type="dcterms:W3CDTF">2006-08-16T00:00:00Z</dcterms:created>
  <dcterms:modified xsi:type="dcterms:W3CDTF">2021-05-05T06:14:10Z</dcterms:modified>
</cp:coreProperties>
</file>