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6" r:id="rId5"/>
    <p:sldId id="268" r:id="rId6"/>
    <p:sldId id="269" r:id="rId7"/>
    <p:sldId id="280" r:id="rId8"/>
    <p:sldId id="298" r:id="rId9"/>
    <p:sldId id="291" r:id="rId10"/>
    <p:sldId id="292" r:id="rId11"/>
    <p:sldId id="264" r:id="rId12"/>
    <p:sldId id="294" r:id="rId13"/>
    <p:sldId id="293" r:id="rId14"/>
    <p:sldId id="261" r:id="rId15"/>
    <p:sldId id="295" r:id="rId16"/>
    <p:sldId id="279" r:id="rId17"/>
    <p:sldId id="267" r:id="rId18"/>
    <p:sldId id="283" r:id="rId19"/>
    <p:sldId id="281" r:id="rId20"/>
    <p:sldId id="284" r:id="rId21"/>
    <p:sldId id="288" r:id="rId22"/>
    <p:sldId id="299" r:id="rId23"/>
    <p:sldId id="285" r:id="rId24"/>
    <p:sldId id="300" r:id="rId25"/>
  </p:sldIdLst>
  <p:sldSz cx="10972800" cy="7772400"/>
  <p:notesSz cx="6858000" cy="9144000"/>
  <p:defaultTextStyle>
    <a:defPPr>
      <a:defRPr lang="en-US"/>
    </a:defPPr>
    <a:lvl1pPr marL="0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35473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70947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06421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41894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677367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12841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748313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283786" algn="l" defTabSz="10709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8" autoAdjust="0"/>
  </p:normalViewPr>
  <p:slideViewPr>
    <p:cSldViewPr>
      <p:cViewPr varScale="1">
        <p:scale>
          <a:sx n="55" d="100"/>
          <a:sy n="55" d="100"/>
        </p:scale>
        <p:origin x="1488" y="36"/>
      </p:cViewPr>
      <p:guideLst>
        <p:guide orient="horz" pos="2449"/>
        <p:guide pos="345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0756-4B13-4927-B06F-260483A2577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685800"/>
            <a:ext cx="4838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2709-459C-4A1E-8411-206EE0BBE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473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0947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6421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1894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7367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2841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8313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3786" algn="l" defTabSz="1070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(পরিচিতি)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উদ্ভিদের প্রজনন ও তার শ্রেণি</a:t>
            </a:r>
            <a:r>
              <a:rPr lang="bn-IN" baseline="0" dirty="0" smtClean="0"/>
              <a:t> বিভাগ সম্পর্কে বিশদভাবে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00" b="1" dirty="0" smtClean="0">
                <a:latin typeface="NikoshBAN" pitchFamily="2" charset="0"/>
                <a:cs typeface="NikoshBAN" pitchFamily="2" charset="0"/>
              </a:rPr>
              <a:t>এই স্লাইডে অযৌন প্রজনন</a:t>
            </a:r>
            <a:r>
              <a:rPr lang="bn-IN" sz="1400" b="1" baseline="0" dirty="0" smtClean="0">
                <a:latin typeface="NikoshBAN" pitchFamily="2" charset="0"/>
                <a:cs typeface="NikoshBAN" pitchFamily="2" charset="0"/>
              </a:rPr>
              <a:t> সম্পর্কে আলোচনা করার চেষ্টা করা হয়েছে। 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স্পোর উৎপাদন</a:t>
            </a:r>
            <a:r>
              <a:rPr lang="bn-IN" baseline="0" dirty="0" smtClean="0"/>
              <a:t> সম্পর্কে বিস্তারিত আলোচনা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6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স্পোর উৎপাদন</a:t>
            </a:r>
            <a:r>
              <a:rPr lang="bn-IN" baseline="0" dirty="0" smtClean="0"/>
              <a:t> সম্পর্কে বিস্তারিত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4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400" baseline="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14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</a:t>
            </a:r>
            <a:endParaRPr lang="bn-BD" baseline="0" dirty="0" smtClean="0"/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উত্তরগুলো </a:t>
            </a:r>
            <a:r>
              <a:rPr lang="bn-IN" baseline="0" dirty="0" smtClean="0"/>
              <a:t>লিখে দিয়ে </a:t>
            </a:r>
            <a:r>
              <a:rPr lang="bn-IN" dirty="0" smtClean="0"/>
              <a:t>শিক্ষার্থীদের উত্তরগুলোর সাথে মিলি্যে</a:t>
            </a:r>
            <a:r>
              <a:rPr lang="bn-IN" baseline="0" dirty="0" smtClean="0"/>
              <a:t> নিতে বলা যেতে পারে।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অঙ্গজ</a:t>
            </a:r>
            <a:r>
              <a:rPr lang="bn-IN" baseline="0" dirty="0" smtClean="0"/>
              <a:t> জননের সংগা উদাহরণসহ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দেহের খন্ডায়নের ব্যাখ্যা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4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 smtClean="0"/>
              <a:t>এখানে শিক্ষার্থীদেরকে ২ জনের দলে ভাগ করে নিতে পারেন।</a:t>
            </a:r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উত্তরগুলো </a:t>
            </a:r>
            <a:r>
              <a:rPr lang="bn-IN" baseline="0" dirty="0" smtClean="0"/>
              <a:t>লিখে দিয়ে </a:t>
            </a:r>
            <a:r>
              <a:rPr lang="bn-IN" dirty="0" smtClean="0"/>
              <a:t>শিক্ষার্থীদের উত্তরগুলোর সাথে মিলি্যে</a:t>
            </a:r>
            <a:r>
              <a:rPr lang="bn-IN" baseline="0" dirty="0" smtClean="0"/>
              <a:t> নিতে বলা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</a:t>
            </a:r>
            <a:r>
              <a:rPr lang="bn-IN" baseline="0" dirty="0" smtClean="0"/>
              <a:t>করা যেতে পারে।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7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/>
              <a:t>ভিডিও ও চিত্রের আলোকে শিক্ষার্থীদের</a:t>
            </a:r>
            <a:r>
              <a:rPr lang="bn-IN" sz="2400" baseline="0" dirty="0" smtClean="0"/>
              <a:t> প্রশ্নের মাধ্যমে পাঠ ঘোষণার দিকে অগ্রসর হওয়া যেতে পারে।</a:t>
            </a:r>
            <a:r>
              <a:rPr lang="bn-BD" sz="2400" baseline="0" dirty="0" smtClean="0"/>
              <a:t>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</a:t>
            </a:r>
            <a:r>
              <a:rPr lang="bn-IN" sz="2400" baseline="0" dirty="0" smtClean="0"/>
              <a:t>। </a:t>
            </a:r>
            <a:endParaRPr lang="en-US" sz="2400" dirty="0" smtClean="0"/>
          </a:p>
          <a:p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পর্যায়ক্রমে প্রশ্নের</a:t>
            </a:r>
            <a:r>
              <a:rPr lang="bn-IN" baseline="0" dirty="0" smtClean="0"/>
              <a:t> মাধ্যমে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685800"/>
            <a:ext cx="483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/>
              <a:t>আজকের পাঠের</a:t>
            </a:r>
            <a:r>
              <a:rPr lang="bn-IN" sz="2400" baseline="0" dirty="0" smtClean="0"/>
              <a:t> প্রথম শিখনফল অর্জনের লক্ষ্যে এই স্লাইডটি রাখা হয়েছে। </a:t>
            </a: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/>
              <a:t>চিত্র</a:t>
            </a:r>
            <a:r>
              <a:rPr lang="bn-IN" sz="2400" baseline="0" dirty="0" smtClean="0"/>
              <a:t> দু্টি প্রদর্শনের মাধ্যমে প্রজননের সজ্ঞা প্রদানের জন্য নিচের প্রশ্নটি বা অন্য কোন প্রশ্ন করা যেতে পারে। </a:t>
            </a:r>
          </a:p>
          <a:p>
            <a:pPr marL="342900" marR="0" indent="-34290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 দুটি থেকে কি বুঝতে পারছ? </a:t>
            </a: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 কাছ থেকে উত্তর আসতে পারে---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342900" marR="0" indent="-34290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জীব তার প্রতিরূপ বা বংশধর সৃষ্টি করে।   </a:t>
            </a: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 প্রশ্ন করা যেতে পারে- </a:t>
            </a: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 প্রতিরূপ বা বংশধর সৃষ্টি করার</a:t>
            </a: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 প্রক্রিয়াকে কি বলে ? </a:t>
            </a: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এভাবে প্রশ্নের মাধ্যমে প্রজননের সংজ্ঞা বের করে আনার চেষ্টা করা যেতে পারে।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1070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চিত্র</a:t>
            </a:r>
            <a:r>
              <a:rPr lang="bn-IN" baseline="0" dirty="0" smtClean="0"/>
              <a:t> দুটি প্রদর্শন করা হয়েছে। এদের প্রজনন কীভাবে হয়ে থাকে তা শিক্ষার্থীদের কাছ থেকে জানার চেষ্টা করা যেতে পারে। প্রয়োজনে তাদের সহায়তা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 পূর্বের আলোচনা অব্যাহত রয়েছে।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5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414482"/>
            <a:ext cx="932688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404360"/>
            <a:ext cx="76809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0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1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11258"/>
            <a:ext cx="246888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11258"/>
            <a:ext cx="722376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994487"/>
            <a:ext cx="9326880" cy="154368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294275"/>
            <a:ext cx="9326880" cy="170021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5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70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64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41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773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128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483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83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813561"/>
            <a:ext cx="4846320" cy="5129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813561"/>
            <a:ext cx="4846320" cy="5129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739795"/>
            <a:ext cx="4848225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473" indent="0">
              <a:buNone/>
              <a:defRPr sz="2400" b="1"/>
            </a:lvl2pPr>
            <a:lvl3pPr marL="1070947" indent="0">
              <a:buNone/>
              <a:defRPr sz="2200" b="1"/>
            </a:lvl3pPr>
            <a:lvl4pPr marL="1606421" indent="0">
              <a:buNone/>
              <a:defRPr sz="1900" b="1"/>
            </a:lvl4pPr>
            <a:lvl5pPr marL="2141894" indent="0">
              <a:buNone/>
              <a:defRPr sz="1900" b="1"/>
            </a:lvl5pPr>
            <a:lvl6pPr marL="2677367" indent="0">
              <a:buNone/>
              <a:defRPr sz="1900" b="1"/>
            </a:lvl6pPr>
            <a:lvl7pPr marL="3212841" indent="0">
              <a:buNone/>
              <a:defRPr sz="1900" b="1"/>
            </a:lvl7pPr>
            <a:lvl8pPr marL="3748313" indent="0">
              <a:buNone/>
              <a:defRPr sz="1900" b="1"/>
            </a:lvl8pPr>
            <a:lvl9pPr marL="428378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464859"/>
            <a:ext cx="4848225" cy="44781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739795"/>
            <a:ext cx="4850131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473" indent="0">
              <a:buNone/>
              <a:defRPr sz="2400" b="1"/>
            </a:lvl2pPr>
            <a:lvl3pPr marL="1070947" indent="0">
              <a:buNone/>
              <a:defRPr sz="2200" b="1"/>
            </a:lvl3pPr>
            <a:lvl4pPr marL="1606421" indent="0">
              <a:buNone/>
              <a:defRPr sz="1900" b="1"/>
            </a:lvl4pPr>
            <a:lvl5pPr marL="2141894" indent="0">
              <a:buNone/>
              <a:defRPr sz="1900" b="1"/>
            </a:lvl5pPr>
            <a:lvl6pPr marL="2677367" indent="0">
              <a:buNone/>
              <a:defRPr sz="1900" b="1"/>
            </a:lvl6pPr>
            <a:lvl7pPr marL="3212841" indent="0">
              <a:buNone/>
              <a:defRPr sz="1900" b="1"/>
            </a:lvl7pPr>
            <a:lvl8pPr marL="3748313" indent="0">
              <a:buNone/>
              <a:defRPr sz="1900" b="1"/>
            </a:lvl8pPr>
            <a:lvl9pPr marL="428378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64859"/>
            <a:ext cx="4850131" cy="44781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12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309456"/>
            <a:ext cx="3609976" cy="131699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59" y="309457"/>
            <a:ext cx="6134101" cy="66335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626448"/>
            <a:ext cx="3609976" cy="5316538"/>
          </a:xfrm>
        </p:spPr>
        <p:txBody>
          <a:bodyPr/>
          <a:lstStyle>
            <a:lvl1pPr marL="0" indent="0">
              <a:buNone/>
              <a:defRPr sz="1700"/>
            </a:lvl1pPr>
            <a:lvl2pPr marL="535473" indent="0">
              <a:buNone/>
              <a:defRPr sz="1400"/>
            </a:lvl2pPr>
            <a:lvl3pPr marL="1070947" indent="0">
              <a:buNone/>
              <a:defRPr sz="1100"/>
            </a:lvl3pPr>
            <a:lvl4pPr marL="1606421" indent="0">
              <a:buNone/>
              <a:defRPr sz="1000"/>
            </a:lvl4pPr>
            <a:lvl5pPr marL="2141894" indent="0">
              <a:buNone/>
              <a:defRPr sz="1000"/>
            </a:lvl5pPr>
            <a:lvl6pPr marL="2677367" indent="0">
              <a:buNone/>
              <a:defRPr sz="1000"/>
            </a:lvl6pPr>
            <a:lvl7pPr marL="3212841" indent="0">
              <a:buNone/>
              <a:defRPr sz="1000"/>
            </a:lvl7pPr>
            <a:lvl8pPr marL="3748313" indent="0">
              <a:buNone/>
              <a:defRPr sz="1000"/>
            </a:lvl8pPr>
            <a:lvl9pPr marL="42837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440680"/>
            <a:ext cx="6583680" cy="64230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94478"/>
            <a:ext cx="6583680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35473" indent="0">
              <a:buNone/>
              <a:defRPr sz="3200"/>
            </a:lvl2pPr>
            <a:lvl3pPr marL="1070947" indent="0">
              <a:buNone/>
              <a:defRPr sz="2800"/>
            </a:lvl3pPr>
            <a:lvl4pPr marL="1606421" indent="0">
              <a:buNone/>
              <a:defRPr sz="2400"/>
            </a:lvl4pPr>
            <a:lvl5pPr marL="2141894" indent="0">
              <a:buNone/>
              <a:defRPr sz="2400"/>
            </a:lvl5pPr>
            <a:lvl6pPr marL="2677367" indent="0">
              <a:buNone/>
              <a:defRPr sz="2400"/>
            </a:lvl6pPr>
            <a:lvl7pPr marL="3212841" indent="0">
              <a:buNone/>
              <a:defRPr sz="2400"/>
            </a:lvl7pPr>
            <a:lvl8pPr marL="3748313" indent="0">
              <a:buNone/>
              <a:defRPr sz="2400"/>
            </a:lvl8pPr>
            <a:lvl9pPr marL="428378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6082982"/>
            <a:ext cx="6583680" cy="912178"/>
          </a:xfrm>
        </p:spPr>
        <p:txBody>
          <a:bodyPr/>
          <a:lstStyle>
            <a:lvl1pPr marL="0" indent="0">
              <a:buNone/>
              <a:defRPr sz="1700"/>
            </a:lvl1pPr>
            <a:lvl2pPr marL="535473" indent="0">
              <a:buNone/>
              <a:defRPr sz="1400"/>
            </a:lvl2pPr>
            <a:lvl3pPr marL="1070947" indent="0">
              <a:buNone/>
              <a:defRPr sz="1100"/>
            </a:lvl3pPr>
            <a:lvl4pPr marL="1606421" indent="0">
              <a:buNone/>
              <a:defRPr sz="1000"/>
            </a:lvl4pPr>
            <a:lvl5pPr marL="2141894" indent="0">
              <a:buNone/>
              <a:defRPr sz="1000"/>
            </a:lvl5pPr>
            <a:lvl6pPr marL="2677367" indent="0">
              <a:buNone/>
              <a:defRPr sz="1000"/>
            </a:lvl6pPr>
            <a:lvl7pPr marL="3212841" indent="0">
              <a:buNone/>
              <a:defRPr sz="1000"/>
            </a:lvl7pPr>
            <a:lvl8pPr marL="3748313" indent="0">
              <a:buNone/>
              <a:defRPr sz="1000"/>
            </a:lvl8pPr>
            <a:lvl9pPr marL="42837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11257"/>
            <a:ext cx="9875520" cy="1295400"/>
          </a:xfrm>
          <a:prstGeom prst="rect">
            <a:avLst/>
          </a:prstGeom>
        </p:spPr>
        <p:txBody>
          <a:bodyPr vert="horz" lIns="107094" tIns="53547" rIns="107094" bIns="535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13561"/>
            <a:ext cx="9875520" cy="5129425"/>
          </a:xfrm>
          <a:prstGeom prst="rect">
            <a:avLst/>
          </a:prstGeom>
        </p:spPr>
        <p:txBody>
          <a:bodyPr vert="horz" lIns="107094" tIns="53547" rIns="107094" bIns="535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203864"/>
            <a:ext cx="2560320" cy="413809"/>
          </a:xfrm>
          <a:prstGeom prst="rect">
            <a:avLst/>
          </a:prstGeom>
        </p:spPr>
        <p:txBody>
          <a:bodyPr vert="horz" lIns="107094" tIns="53547" rIns="107094" bIns="535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48F9-91B5-4321-A85E-03B390C5859E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203864"/>
            <a:ext cx="3474720" cy="413809"/>
          </a:xfrm>
          <a:prstGeom prst="rect">
            <a:avLst/>
          </a:prstGeom>
        </p:spPr>
        <p:txBody>
          <a:bodyPr vert="horz" lIns="107094" tIns="53547" rIns="107094" bIns="535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203864"/>
            <a:ext cx="2560320" cy="413809"/>
          </a:xfrm>
          <a:prstGeom prst="rect">
            <a:avLst/>
          </a:prstGeom>
        </p:spPr>
        <p:txBody>
          <a:bodyPr vert="horz" lIns="107094" tIns="53547" rIns="107094" bIns="535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AC5C-1F82-4EA1-9D13-825D5D2A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094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605" indent="-401605" algn="l" defTabSz="107094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0145" indent="-334670" algn="l" defTabSz="10709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684" indent="-267737" algn="l" defTabSz="107094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157" indent="-267737" algn="l" defTabSz="107094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9630" indent="-267737" algn="l" defTabSz="107094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5105" indent="-267737" algn="l" defTabSz="1070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80577" indent="-267737" algn="l" defTabSz="1070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16050" indent="-267737" algn="l" defTabSz="1070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51523" indent="-267737" algn="l" defTabSz="1070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5473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947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421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894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367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2841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313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86" algn="l" defTabSz="10709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040" y="518160"/>
            <a:ext cx="2560320" cy="969914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bn-IN" sz="56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Iqbal high school\Pictures\80f0edafa8c0909c4e9c524e919a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80" y="2133601"/>
            <a:ext cx="4213689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ages\Science\images (1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5080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ages\Science\egg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27" y="4254006"/>
            <a:ext cx="2031250" cy="2875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ts1.mm.bing.net/th?id=HN.607990657481247316&amp;pid=15.1&amp;H=106&amp;W=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://ts1.mm.bing.net/th?id=HN.607990657481247316&amp;pid=15.1&amp;H=106&amp;W=1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E:\Images\Animals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4167"/>
            <a:ext cx="2300377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Up Arrow 3"/>
          <p:cNvSpPr/>
          <p:nvPr/>
        </p:nvSpPr>
        <p:spPr>
          <a:xfrm rot="20562305">
            <a:off x="5890585" y="5076160"/>
            <a:ext cx="3009805" cy="1190787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19968107">
            <a:off x="992099" y="3275845"/>
            <a:ext cx="1069740" cy="2804799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3678367">
            <a:off x="7589027" y="1787031"/>
            <a:ext cx="2655778" cy="893121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572973">
            <a:off x="3391952" y="416431"/>
            <a:ext cx="2524183" cy="1039387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4" name="Picture 12" descr="E:\Images\Animals\Mike's Leghorn hen CROPPED  5-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0669"/>
            <a:ext cx="2629888" cy="229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93639" y="2807425"/>
            <a:ext cx="4721738" cy="1462357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যৌন জনন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6895448"/>
            <a:ext cx="7696199" cy="677526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দুটি ভিন্নধর্মী জনন কোষের মিলনের ফলে সম্পন্ন হয়।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53" y="1802270"/>
            <a:ext cx="4488147" cy="35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5116" y="2400209"/>
            <a:ext cx="1721500" cy="908359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5200" b="1" u="sng" dirty="0">
                <a:latin typeface="NikoshBAN" pitchFamily="2" charset="0"/>
                <a:cs typeface="NikoshBAN" pitchFamily="2" charset="0"/>
              </a:rPr>
              <a:t>প্রজনন </a:t>
            </a:r>
            <a:endParaRPr lang="en-US" sz="5200" u="sng" dirty="0"/>
          </a:p>
        </p:txBody>
      </p:sp>
      <p:sp>
        <p:nvSpPr>
          <p:cNvPr id="4" name="Down Arrow 3"/>
          <p:cNvSpPr/>
          <p:nvPr/>
        </p:nvSpPr>
        <p:spPr>
          <a:xfrm>
            <a:off x="5032048" y="3436530"/>
            <a:ext cx="274320" cy="5181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4" tIns="53547" rIns="107094" bIns="53547"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652924" y="3962540"/>
            <a:ext cx="274320" cy="5181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4" tIns="53547" rIns="107094" bIns="53547"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506768" y="3962540"/>
            <a:ext cx="274320" cy="5181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94" tIns="53547" rIns="107094" bIns="53547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48768" y="3954689"/>
            <a:ext cx="713232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157649" y="4731929"/>
            <a:ext cx="1214951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যৌন  </a:t>
            </a:r>
            <a:endParaRPr lang="en-US" sz="4200" dirty="0"/>
          </a:p>
        </p:txBody>
      </p:sp>
      <p:sp>
        <p:nvSpPr>
          <p:cNvPr id="11" name="Rectangle 10"/>
          <p:cNvSpPr/>
          <p:nvPr/>
        </p:nvSpPr>
        <p:spPr>
          <a:xfrm>
            <a:off x="984866" y="4541134"/>
            <a:ext cx="1423341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অযৌন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209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7320"/>
            <a:ext cx="4124325" cy="51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03372"/>
            <a:ext cx="289560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700412"/>
            <a:ext cx="358140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স্পোর উৎপাদন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4611" y="6627520"/>
            <a:ext cx="318239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অঙ্গজ জনন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3228"/>
            <a:ext cx="43338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295400"/>
            <a:ext cx="10668000" cy="1216135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নিম্নশ্রেণির উদ্ভিদে স্পোর বা অণুবীজ উৎপাদনের মাধ্যমে এরা বংশ রক্ষা করে। দেহকোষ পরিবর্তিত হয়ে অণুবীজ বাহী অঙ্গের সৃষ্টি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03372"/>
            <a:ext cx="289560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33" y="3175881"/>
            <a:ext cx="2839267" cy="36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126291"/>
            <a:ext cx="3048000" cy="36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4666"/>
            <a:ext cx="27146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63025" y="327545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কনিডিয়া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6614873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মিউকর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100170" y="6835914"/>
            <a:ext cx="2300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পেনিসিলিয়াম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3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588817"/>
            <a:ext cx="4046221" cy="500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4" y="777240"/>
            <a:ext cx="4937759" cy="1816300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স্পোর উৎপাদন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মিউকর উদ্ভিদে</a:t>
            </a:r>
          </a:p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অসংখ্য অণুবীজ  থলের মধ্যে উৎপন্ন হয়। </a:t>
            </a:r>
            <a:endParaRPr lang="en-US" sz="3700" dirty="0"/>
          </a:p>
        </p:txBody>
      </p:sp>
      <p:pic>
        <p:nvPicPr>
          <p:cNvPr id="5" name="Picture 2" descr="E:\Images\Science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120001"/>
            <a:ext cx="3383280" cy="34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1" y="6155114"/>
            <a:ext cx="10344052" cy="677526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পেনিসিলিয়াম </a:t>
            </a:r>
            <a:r>
              <a:rPr lang="en-US" sz="3700" b="1" i="1" dirty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 কনিডিয়া সৃষ্টির মাধ্যমে বংশ বৃদ্ধি করে।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5215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57580"/>
              </p:ext>
            </p:extLst>
          </p:nvPr>
        </p:nvGraphicFramePr>
        <p:xfrm>
          <a:off x="5029200" y="3500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500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8600" y="1524000"/>
            <a:ext cx="289560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11678" y="2432856"/>
            <a:ext cx="6400799" cy="843744"/>
            <a:chOff x="2011678" y="2432856"/>
            <a:chExt cx="6400799" cy="843744"/>
          </a:xfrm>
        </p:grpSpPr>
        <p:sp>
          <p:nvSpPr>
            <p:cNvPr id="3" name="Right Arrow 2"/>
            <p:cNvSpPr/>
            <p:nvPr/>
          </p:nvSpPr>
          <p:spPr>
            <a:xfrm rot="5400000">
              <a:off x="3170517" y="2538938"/>
              <a:ext cx="835601" cy="62343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094" tIns="53547" rIns="107094" bIns="53547"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7086962" y="2547079"/>
              <a:ext cx="835604" cy="62343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094" tIns="53547" rIns="107094" bIns="53547"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rot="5400000">
              <a:off x="5212078" y="-750147"/>
              <a:ext cx="0" cy="640079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135642" y="5486400"/>
            <a:ext cx="4699879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স্পোর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উৎপাদনের মাধ্যমে  </a:t>
            </a:r>
            <a:endParaRPr lang="en-US" sz="4200" dirty="0"/>
          </a:p>
        </p:txBody>
      </p:sp>
      <p:sp>
        <p:nvSpPr>
          <p:cNvPr id="7" name="Rectangle 6"/>
          <p:cNvSpPr/>
          <p:nvPr/>
        </p:nvSpPr>
        <p:spPr>
          <a:xfrm>
            <a:off x="6675120" y="5507809"/>
            <a:ext cx="4044251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অঙ্গজ জননের মাধ্যমে </a:t>
            </a:r>
            <a:endParaRPr lang="en-US" sz="4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25" y="3592655"/>
            <a:ext cx="1766275" cy="15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12065578121770063762a_sanyal59_Flower_Hibiscus.svg.hi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5120" y="3401131"/>
            <a:ext cx="1638046" cy="1492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3466" y="961311"/>
            <a:ext cx="3683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 বলার চেষ্টা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4034" y="130314"/>
            <a:ext cx="2632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3623" y="6777644"/>
            <a:ext cx="497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এরা কীভাবে বংশ বৃদ্ধি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25310" y="2590800"/>
            <a:ext cx="3167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উত্তরটি দেখে নেই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3361" y="518160"/>
            <a:ext cx="2827572" cy="908359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5200" b="1" dirty="0">
                <a:latin typeface="NikoshBAN" pitchFamily="2" charset="0"/>
                <a:cs typeface="NikoshBAN" pitchFamily="2" charset="0"/>
              </a:rPr>
              <a:t>অঙ্গজ 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জনন </a:t>
            </a:r>
            <a:endParaRPr lang="en-US" sz="5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412296" y="1509749"/>
            <a:ext cx="6309360" cy="1793110"/>
            <a:chOff x="2010247" y="1332131"/>
            <a:chExt cx="5257800" cy="1582156"/>
          </a:xfrm>
        </p:grpSpPr>
        <p:sp>
          <p:nvSpPr>
            <p:cNvPr id="10" name="Down Arrow 9"/>
            <p:cNvSpPr/>
            <p:nvPr/>
          </p:nvSpPr>
          <p:spPr>
            <a:xfrm>
              <a:off x="6781800" y="2189017"/>
              <a:ext cx="260559" cy="725269"/>
            </a:xfrm>
            <a:prstGeom prst="downArrow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352800" y="1332131"/>
              <a:ext cx="23622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wn Arrow 5"/>
            <p:cNvSpPr/>
            <p:nvPr/>
          </p:nvSpPr>
          <p:spPr>
            <a:xfrm>
              <a:off x="4463841" y="1332131"/>
              <a:ext cx="260559" cy="725269"/>
            </a:xfrm>
            <a:prstGeom prst="downArrow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10247" y="2133600"/>
              <a:ext cx="52578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wn Arrow 10"/>
            <p:cNvSpPr/>
            <p:nvPr/>
          </p:nvSpPr>
          <p:spPr>
            <a:xfrm>
              <a:off x="2209800" y="2189018"/>
              <a:ext cx="260559" cy="725269"/>
            </a:xfrm>
            <a:prstGeom prst="downArrow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5971" y="3454400"/>
            <a:ext cx="4651789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(ক) প্রাকৃতিক অঙ্গজ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জনন 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6397629" y="3454400"/>
            <a:ext cx="4114783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(খ) কৃত্রিম অঙ্গজ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জনন </a:t>
            </a:r>
            <a:endParaRPr lang="en-US" sz="4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2" y="4527521"/>
            <a:ext cx="3074669" cy="21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50293"/>
            <a:ext cx="2240280" cy="222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0226" y="236431"/>
            <a:ext cx="4957962" cy="969914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5600" b="1" dirty="0">
                <a:latin typeface="NikoshBAN" pitchFamily="2" charset="0"/>
                <a:cs typeface="NikoshBAN" pitchFamily="2" charset="0"/>
              </a:rPr>
              <a:t>প্রাকৃতিক অঙ্গজ জনন</a:t>
            </a:r>
            <a:endParaRPr lang="en-US" sz="5600" b="1" dirty="0"/>
          </a:p>
        </p:txBody>
      </p:sp>
      <p:sp>
        <p:nvSpPr>
          <p:cNvPr id="5" name="Rectangle 4"/>
          <p:cNvSpPr/>
          <p:nvPr/>
        </p:nvSpPr>
        <p:spPr>
          <a:xfrm>
            <a:off x="801150" y="1356730"/>
            <a:ext cx="9382250" cy="831415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700" b="1" dirty="0">
                <a:latin typeface="NikoshBAN" pitchFamily="2" charset="0"/>
                <a:cs typeface="NikoshBAN" pitchFamily="2" charset="0"/>
              </a:rPr>
              <a:t>বিভিন্ন পদ্ধতিতে এ ধরনের অঙ্গজ জনন দেখা যায়।</a:t>
            </a:r>
            <a:endParaRPr lang="en-US" sz="4700" b="1" dirty="0"/>
          </a:p>
        </p:txBody>
      </p:sp>
      <p:sp>
        <p:nvSpPr>
          <p:cNvPr id="3" name="Rectangle 2"/>
          <p:cNvSpPr/>
          <p:nvPr/>
        </p:nvSpPr>
        <p:spPr>
          <a:xfrm>
            <a:off x="1188720" y="2504441"/>
            <a:ext cx="3165805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১। দেহের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খণ্ডায়ন </a:t>
            </a:r>
            <a:endParaRPr lang="en-US" sz="4200" dirty="0"/>
          </a:p>
        </p:txBody>
      </p:sp>
      <p:pic>
        <p:nvPicPr>
          <p:cNvPr id="9218" name="Picture 2" descr="C:\Users\Iqbal high school\Desktop\spirogyra.1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B5C0"/>
              </a:clrFrom>
              <a:clrTo>
                <a:srgbClr val="99B5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73" y="3462624"/>
            <a:ext cx="3249309" cy="28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qbal high school\Desktop\Muco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3454400"/>
            <a:ext cx="32004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800" y="6477001"/>
            <a:ext cx="2559870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4200" dirty="0"/>
          </a:p>
        </p:txBody>
      </p:sp>
      <p:sp>
        <p:nvSpPr>
          <p:cNvPr id="11" name="Rectangle 10"/>
          <p:cNvSpPr/>
          <p:nvPr/>
        </p:nvSpPr>
        <p:spPr>
          <a:xfrm>
            <a:off x="7349738" y="6477001"/>
            <a:ext cx="1442577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মিউকর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131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0998"/>
            <a:ext cx="4279893" cy="846804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প্রাকৃতিক অঙ্গজ জনন</a:t>
            </a:r>
            <a:endParaRPr lang="en-US" sz="4800" b="1" dirty="0"/>
          </a:p>
        </p:txBody>
      </p:sp>
      <p:pic>
        <p:nvPicPr>
          <p:cNvPr id="8196" name="Picture 4" descr="E:\Images\Others\-পট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48" y="1688526"/>
            <a:ext cx="3256640" cy="25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186" y="927802"/>
            <a:ext cx="3152981" cy="785248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২। মূলের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080862" y="4424524"/>
            <a:ext cx="1915580" cy="754471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সেগুন গাছ</a:t>
            </a:r>
            <a:endParaRPr lang="en-US" sz="4200" dirty="0"/>
          </a:p>
        </p:txBody>
      </p:sp>
      <p:sp>
        <p:nvSpPr>
          <p:cNvPr id="8" name="Rectangle 7"/>
          <p:cNvSpPr/>
          <p:nvPr/>
        </p:nvSpPr>
        <p:spPr>
          <a:xfrm>
            <a:off x="2095832" y="4571999"/>
            <a:ext cx="1006561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পটল</a:t>
            </a:r>
            <a:endParaRPr lang="en-US" sz="4200" dirty="0"/>
          </a:p>
        </p:txBody>
      </p:sp>
      <p:pic>
        <p:nvPicPr>
          <p:cNvPr id="8199" name="Picture 7" descr="E:\Images\Others\Teak tree সেগুঙ্গা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1855410"/>
            <a:ext cx="2815314" cy="25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warthmorecoop.files.wordpress.com/2012/02/heirloom-sweet-potat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66985"/>
            <a:ext cx="5105400" cy="23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828" y="5437968"/>
            <a:ext cx="5563129" cy="2324131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মূল খাদ্য সঞ্চয়ের মাধ্যমে বেশ মোটা ও রসালো হয়। এর গায়ে কুঁড়ি সৃষ্টি হয় এবং তা থেকে নতুন উদ্ভিদ জন্মায়।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038652" y="7053628"/>
            <a:ext cx="1820886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মিষ্টি আলু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067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911" y="2642862"/>
            <a:ext cx="6547754" cy="4894065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রনজি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bn-IN" sz="5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IN" sz="5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IN" sz="5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7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None/>
            </a:pP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বি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আর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বি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আজগড়া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মাধ্যমিক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Arial Black" pitchFamily="34" charset="0"/>
                <a:cs typeface="NikoshBAN" pitchFamily="2" charset="0"/>
              </a:rPr>
              <a:t>বিদ্যালয়।তেরখাদা,খুলনা</a:t>
            </a:r>
            <a:r>
              <a:rPr lang="en-US" sz="4200" dirty="0" smtClean="0">
                <a:latin typeface="Arial Black" pitchFamily="34" charset="0"/>
                <a:cs typeface="NikoshBAN" pitchFamily="2" charset="0"/>
              </a:rPr>
              <a:t>।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060" y="345441"/>
            <a:ext cx="2591930" cy="1185358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BD" sz="7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2642862"/>
            <a:ext cx="3931920" cy="3909180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4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৮ম</a:t>
            </a:r>
          </a:p>
          <a:p>
            <a:pPr>
              <a:buFont typeface="Arial" pitchFamily="34" charset="0"/>
              <a:buNone/>
            </a:pPr>
            <a:r>
              <a:rPr lang="bn-BD" sz="4200" dirty="0">
                <a:latin typeface="NikoshBAN" pitchFamily="2" charset="0"/>
                <a:cs typeface="NikoshBAN" pitchFamily="2" charset="0"/>
              </a:rPr>
              <a:t> বিষয়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Font typeface="Arial" pitchFamily="34" charset="0"/>
              <a:buNone/>
            </a:pPr>
            <a:r>
              <a:rPr lang="bn-BD" sz="4200" b="1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pPr>
              <a:buFont typeface="Arial" pitchFamily="34" charset="0"/>
              <a:buNone/>
            </a:pPr>
            <a:r>
              <a:rPr lang="bn-BD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তারিখঃ১২/০৫/২০২১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৫০মি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700" dirty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" y="3505200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2" y="604521"/>
            <a:ext cx="2851616" cy="908359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5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200" dirty="0"/>
          </a:p>
        </p:txBody>
      </p:sp>
      <p:sp>
        <p:nvSpPr>
          <p:cNvPr id="3" name="Rectangle 2"/>
          <p:cNvSpPr/>
          <p:nvPr/>
        </p:nvSpPr>
        <p:spPr>
          <a:xfrm>
            <a:off x="7223763" y="1810276"/>
            <a:ext cx="2591930" cy="6775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lIns="107094" tIns="53547" rIns="107094" bIns="53547">
            <a:spAutoFit/>
          </a:bodyPr>
          <a:lstStyle/>
          <a:p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১০মিনিট।</a:t>
            </a:r>
            <a:endParaRPr lang="en-US" sz="3700" dirty="0"/>
          </a:p>
        </p:txBody>
      </p:sp>
      <p:sp>
        <p:nvSpPr>
          <p:cNvPr id="5" name="Rectangle 4"/>
          <p:cNvSpPr/>
          <p:nvPr/>
        </p:nvSpPr>
        <p:spPr>
          <a:xfrm>
            <a:off x="233311" y="4013685"/>
            <a:ext cx="10437026" cy="831415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700" dirty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বিভিন্ন প্রকার অযৌন জননের তুলনামূলক আলোচনা কর।</a:t>
            </a:r>
            <a:endParaRPr lang="en-US" sz="4700" dirty="0">
              <a:ln w="63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19200"/>
            <a:ext cx="2819556" cy="785248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স্পোর কী?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10668000" cy="1462357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কনিডিয়া সৃষ্টির মাধ্যমে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উদ্ভিদ বংশ বৃদ্ধি করে থাকে?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38051" y="5111441"/>
            <a:ext cx="3758916" cy="785248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অণুবীজথলি কী?</a:t>
            </a:r>
            <a:endParaRPr lang="en-US" sz="4400" dirty="0"/>
          </a:p>
        </p:txBody>
      </p:sp>
      <p:pic>
        <p:nvPicPr>
          <p:cNvPr id="5" name="Picture 3" descr="E:\Images\Others\ল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5579"/>
            <a:ext cx="2759075" cy="2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6553200"/>
            <a:ext cx="9199508" cy="785248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স্বতস্ফুর্তভাবে জনন ঘটে থাকলে তাকে কী বলে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35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993648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স্পোর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কনিডিয়াম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মিউকর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পেনিসিলিয়াম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81400"/>
            <a:ext cx="9372600" cy="1400801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উদ্ভিদের জন্য অযৌন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জনন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গুরত্বপূর্ণ কেন তা ব্যাখ্যা কর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200" dirty="0" smtClean="0">
                <a:latin typeface="NikoshBAN" pitchFamily="2" charset="0"/>
                <a:cs typeface="NikoshBAN" pitchFamily="2" charset="0"/>
              </a:rPr>
              <a:t>		(১৫০ শব্দের মধ্যে)</a:t>
            </a:r>
            <a:endParaRPr lang="bn-IN" sz="4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Images\Others\বদ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7371"/>
            <a:ext cx="25527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072" y="377371"/>
            <a:ext cx="314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60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C00000"/>
                </a:solidFill>
              </a:rPr>
              <a:t>ধন্যবাদ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5048">
            <a:off x="1241432" y="2011072"/>
            <a:ext cx="10058400" cy="56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81101"/>
              </p:ext>
            </p:extLst>
          </p:nvPr>
        </p:nvGraphicFramePr>
        <p:xfrm>
          <a:off x="4663440" y="1640841"/>
          <a:ext cx="109728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3440" y="1640841"/>
                        <a:ext cx="1097280" cy="87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377441" y="2983346"/>
            <a:ext cx="4196536" cy="600582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প্রক্রিয়াটি যেভাবে সম্পন্ন হয়েছে।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E:\Images\Science\animated-flower-grow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035"/>
            <a:ext cx="10972800" cy="4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2" y="477981"/>
            <a:ext cx="5052685" cy="326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128" name="Picture 8" descr="E:\Images\Science\eg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43134"/>
            <a:ext cx="2741192" cy="36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33" y="4106240"/>
            <a:ext cx="2377440" cy="29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68" y="477981"/>
            <a:ext cx="5017531" cy="322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925294" y="2948022"/>
            <a:ext cx="1019385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6597960" y="2590800"/>
            <a:ext cx="3449537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 বপন করা হচ্ছে</a:t>
            </a:r>
            <a:endParaRPr lang="en-US" sz="4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43111"/>
            <a:ext cx="5887073" cy="322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572000"/>
            <a:ext cx="3555335" cy="754471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নতুন উদ্ভিদ জন্মাচ্ছে।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1792552"/>
            <a:ext cx="3805404" cy="908359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5200" dirty="0">
                <a:latin typeface="NikoshBAN" pitchFamily="2" charset="0"/>
                <a:cs typeface="NikoshBAN" pitchFamily="2" charset="0"/>
              </a:rPr>
              <a:t>উদ্ভিদের বংশ বৃদ্ধি</a:t>
            </a:r>
            <a:endParaRPr lang="en-US" sz="5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0481" y="3847311"/>
            <a:ext cx="2926958" cy="831415"/>
          </a:xfrm>
          <a:prstGeom prst="rect">
            <a:avLst/>
          </a:prstGeom>
        </p:spPr>
        <p:txBody>
          <a:bodyPr wrap="none" lIns="107094" tIns="53547" rIns="107094" bIns="53547">
            <a:spAutoFit/>
          </a:bodyPr>
          <a:lstStyle/>
          <a:p>
            <a:r>
              <a:rPr lang="bn-IN" sz="4700" dirty="0">
                <a:latin typeface="NikoshBAN" pitchFamily="2" charset="0"/>
                <a:cs typeface="NikoshBAN" pitchFamily="2" charset="0"/>
              </a:rPr>
              <a:t>অযৌন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dirty="0">
                <a:latin typeface="NikoshBAN" pitchFamily="2" charset="0"/>
                <a:cs typeface="NikoshBAN" pitchFamily="2" charset="0"/>
              </a:rPr>
              <a:t>প্রজনন 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6008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160" y="3744068"/>
            <a:ext cx="9235440" cy="2047132"/>
          </a:xfrm>
          <a:prstGeom prst="rect">
            <a:avLst/>
          </a:prstGeom>
        </p:spPr>
        <p:txBody>
          <a:bodyPr wrap="square" lIns="107094" tIns="53547" rIns="107094" bIns="53547">
            <a:spAutoFit/>
          </a:bodyPr>
          <a:lstStyle/>
          <a:p>
            <a:r>
              <a:rPr lang="bn-IN" sz="4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endParaRPr lang="bn-IN" sz="4200" dirty="0">
              <a:latin typeface="NikoshBAN" pitchFamily="2" charset="0"/>
              <a:cs typeface="NikoshBAN" pitchFamily="2" charset="0"/>
            </a:endParaRP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২। প্রজননের প্রকারভেদ করতে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IN" sz="4200" dirty="0">
              <a:latin typeface="NikoshBAN" pitchFamily="2" charset="0"/>
              <a:cs typeface="NikoshBAN" pitchFamily="2" charset="0"/>
            </a:endParaRPr>
          </a:p>
          <a:p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প্রকার অযৌন জনন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বিশ্লেষণ করতে পারবে। </a:t>
            </a:r>
            <a:endParaRPr lang="en-US" sz="4200" dirty="0"/>
          </a:p>
        </p:txBody>
      </p:sp>
      <p:sp>
        <p:nvSpPr>
          <p:cNvPr id="3" name="Rectangle 2"/>
          <p:cNvSpPr/>
          <p:nvPr/>
        </p:nvSpPr>
        <p:spPr>
          <a:xfrm>
            <a:off x="1263535" y="2018525"/>
            <a:ext cx="4612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304800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6899"/>
            <a:ext cx="4707935" cy="33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19200"/>
            <a:ext cx="4922519" cy="413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348414"/>
            <a:ext cx="2895600" cy="677526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চিত্র দুটি 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কর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uralmedicinalherbs.net/pictures/wendys/matteuccia-struthiopteris=ostrich-f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1486"/>
            <a:ext cx="4800601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Images\Science\fungy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487"/>
            <a:ext cx="485775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Iqbal high school\Pictures\spore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26774"/>
            <a:ext cx="6022571" cy="66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05400" y="2971799"/>
            <a:ext cx="874222" cy="746419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324" y="3949616"/>
            <a:ext cx="4926675" cy="1246913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দুটো ভিন্নধর্মী জনন কোষের মিলন ছাড়াই সম্পন্ন হয়। 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6774"/>
            <a:ext cx="2895600" cy="846804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398" y="5999462"/>
            <a:ext cx="4800601" cy="1246913"/>
          </a:xfrm>
          <a:prstGeom prst="rect">
            <a:avLst/>
          </a:prstGeom>
          <a:noFill/>
        </p:spPr>
        <p:txBody>
          <a:bodyPr wrap="square" lIns="107094" tIns="53547" rIns="107094" bIns="53547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নিম্নশ্রেণির জীবে এ ধরণের প্রজননের প্রবণতা বেশি।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4622" y="2776858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স্পোর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428498" y="3100024"/>
            <a:ext cx="676902" cy="2449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687</Words>
  <Application>Microsoft Office PowerPoint</Application>
  <PresentationFormat>Custom</PresentationFormat>
  <Paragraphs>129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HP</cp:lastModifiedBy>
  <cp:revision>119</cp:revision>
  <dcterms:created xsi:type="dcterms:W3CDTF">2014-12-12T01:50:00Z</dcterms:created>
  <dcterms:modified xsi:type="dcterms:W3CDTF">2021-05-11T14:11:51Z</dcterms:modified>
</cp:coreProperties>
</file>