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72" r:id="rId5"/>
    <p:sldId id="256" r:id="rId6"/>
    <p:sldId id="257" r:id="rId7"/>
    <p:sldId id="258" r:id="rId8"/>
    <p:sldId id="261" r:id="rId9"/>
    <p:sldId id="259" r:id="rId10"/>
    <p:sldId id="260" r:id="rId11"/>
    <p:sldId id="273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2E2F-EB74-4691-974A-BBF0E266E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F831E-99F7-4940-8DA9-D0BFADD78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EFF95-023A-45E0-AF04-782559ED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9241-601B-41F4-BDD1-2DF5129B0C8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DE0E0-E339-43F1-B661-262E4EA6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69A36-3E50-4263-95C1-767737C6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6070-8227-40C4-805A-BAA14819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4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D1FC-A53B-4C24-B320-7F121CF6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F57F4-9C73-419D-AEC8-D33A6655D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9897-F42E-45D2-A39C-B6260D44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9241-601B-41F4-BDD1-2DF5129B0C8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3C627-2E9E-4151-A4BC-642E5043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F3B91-2CCA-4935-95B5-762116D2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6070-8227-40C4-805A-BAA14819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1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329AD-BDDE-4F34-A8A0-243D84195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48A8B-2F1D-4375-AD8B-D99CAF447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49491-A74E-4100-92F3-289EEBCD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9241-601B-41F4-BDD1-2DF5129B0C8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5F500-3A06-47A6-9098-F8F2D66A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89A7D-CCAC-4529-A515-B4ECC6E1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6070-8227-40C4-805A-BAA14819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7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39A9-EAA3-4E2B-8E12-B4D525D4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8A714-37AD-452E-9BF2-A24AB2015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E302E-B93A-4B30-8934-61140849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9241-601B-41F4-BDD1-2DF5129B0C8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B693C-D209-4BE4-85E6-08F3B769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72982-1D3B-4D0A-A35F-EEAB7CA1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6070-8227-40C4-805A-BAA14819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5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55AB-C7FA-4C48-B62E-0A83DF10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74FFB-40A8-4802-89AA-4DB87F1DF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91017-538B-41A1-9994-AFB87786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9241-601B-41F4-BDD1-2DF5129B0C8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DD448-0781-4F34-82DF-44023814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70993-7038-4209-A5FB-33F07803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6070-8227-40C4-805A-BAA14819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14E8-6288-4F55-969F-C5999483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AB43-9303-40B7-A855-CBE1DA2FE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0467C-122F-4D9D-89D3-388B398D1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4B679-1632-46DA-ACD7-0DD4E054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9241-601B-41F4-BDD1-2DF5129B0C8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D523F-20BD-42DD-9942-A2E01D20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3D742-D20F-4446-8102-13911D4D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6070-8227-40C4-805A-BAA14819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CA8D-08CF-4C36-8757-9A9C9BF2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2D449-CC66-4658-ADF4-98280CE6A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1E320-997B-48CB-9441-D616A7C01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EE1654-D294-4A35-845F-821346C38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51093-F44D-4810-B4DD-C53450CA0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D56B1-2554-4561-A343-307AB8A3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9241-601B-41F4-BDD1-2DF5129B0C8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46D6A-C9E4-4A69-AA54-56D4400D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512CD-89BD-4DBD-980D-EAA5BF1F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6070-8227-40C4-805A-BAA14819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6279-713A-452D-BBB2-18F32839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4A80F-D234-4F39-8AD1-5DC9D67C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9241-601B-41F4-BDD1-2DF5129B0C8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08CB2-34BF-4651-9489-BA0F0862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80557-2335-439D-A6C4-322CD411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6070-8227-40C4-805A-BAA14819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5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D2D32-658E-4CDC-86FE-EF4259E5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9241-601B-41F4-BDD1-2DF5129B0C8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788E8-8ED8-4D7A-B59A-258F9150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10D04-74C6-4970-B8F2-0AB0F841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6070-8227-40C4-805A-BAA14819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02E2-DBE8-47EF-A95D-3B2218B6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0EA6A-0AD4-4EE2-AA83-1C21DD0E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1F418-75EC-4201-9E7A-6E0538776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7161B-65BF-4EC5-8260-A8187B52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9241-601B-41F4-BDD1-2DF5129B0C8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5E8E1-3CC0-4163-9B23-69E2EDA7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BF47A-3EC0-4749-9507-258E9792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6070-8227-40C4-805A-BAA14819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CBD7-E085-49EF-BE82-8C824306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FF7B27-0651-4AB7-A41D-54DC8E83A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3D314-9178-4948-AC54-660520E82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EC763-592B-47E0-95D1-E0ADF6EB2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9241-601B-41F4-BDD1-2DF5129B0C8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96D56-D2CB-40AA-802D-4992D0D1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4A3D8-D315-4161-BBCD-B73C5C66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6070-8227-40C4-805A-BAA14819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2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7FD300-2CEE-4A02-BD2F-0FFEA1E2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D538-34A5-4B03-AD95-FE02C93D3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AA462-1C39-4B14-B324-1A72E4E7E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29241-601B-41F4-BDD1-2DF5129B0C8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27D75-BF84-461E-8BF7-02316411E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626C1-25C9-40AF-88A5-84EC70DDF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6070-8227-40C4-805A-BAA14819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3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082C9F-01F2-48A9-A5E5-738E25262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26" y="1895080"/>
            <a:ext cx="3985304" cy="46669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7925" y="1145168"/>
            <a:ext cx="6072239" cy="2524082"/>
          </a:xfrm>
        </p:spPr>
        <p:txBody>
          <a:bodyPr>
            <a:noAutofit/>
          </a:bodyPr>
          <a:lstStyle/>
          <a:p>
            <a:r>
              <a:rPr lang="en-US" sz="199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99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99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99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9074A-E1EC-46B8-9AF1-B5F5D11F6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234" y="1935614"/>
            <a:ext cx="4532531" cy="4532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48DFB-7F90-411D-B895-BC0621AEB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2" y="2889939"/>
            <a:ext cx="982994" cy="1078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0BC8FE-EB66-48A4-BF33-451A66B61D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2885"/>
            <a:ext cx="12192000" cy="1455115"/>
          </a:xfrm>
          <a:prstGeom prst="rect">
            <a:avLst/>
          </a:prstGeom>
        </p:spPr>
      </p:pic>
      <p:pic>
        <p:nvPicPr>
          <p:cNvPr id="8" name="Picture 3" descr="F:\New folder (2)\Animated gif\img8.gif">
            <a:extLst>
              <a:ext uri="{FF2B5EF4-FFF2-40B4-BE49-F238E27FC236}">
                <a16:creationId xmlns:a16="http://schemas.microsoft.com/office/drawing/2014/main" id="{824997A3-1556-468C-8DDD-9890533770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352" y="1384393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>
            <a:extLst>
              <a:ext uri="{FF2B5EF4-FFF2-40B4-BE49-F238E27FC236}">
                <a16:creationId xmlns:a16="http://schemas.microsoft.com/office/drawing/2014/main" id="{5A2E5D7B-EA30-4C0D-AC42-3C8D6C3AA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62" y="3463258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>
            <a:extLst>
              <a:ext uri="{FF2B5EF4-FFF2-40B4-BE49-F238E27FC236}">
                <a16:creationId xmlns:a16="http://schemas.microsoft.com/office/drawing/2014/main" id="{0B89F12B-5CFF-4834-95A7-AD7FFA8F5B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02" y="3703509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>
            <a:extLst>
              <a:ext uri="{FF2B5EF4-FFF2-40B4-BE49-F238E27FC236}">
                <a16:creationId xmlns:a16="http://schemas.microsoft.com/office/drawing/2014/main" id="{992C1880-9134-4DBB-A5FA-1DEE53FBC7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4" y="638252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09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B798-4978-4988-9C56-7B9958B0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55D85-10AE-46D7-AD55-8CE8BF579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886157" cy="4486275"/>
          </a:xfrm>
        </p:spPr>
        <p:txBody>
          <a:bodyPr>
            <a:norm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ফেরেশতা ও জিনের মধ্যে পার্থক্য গুলো লিখ।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36C7B-3467-45E0-8F20-12ECE170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96" y="1690687"/>
            <a:ext cx="3876920" cy="40207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BE82ED-3B03-44A5-95AF-F267291B33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2619"/>
            <a:ext cx="12192000" cy="1455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93D5AE-1FCD-4917-AA4A-615891515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8452"/>
            <a:ext cx="2286000" cy="39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2605C-5DBE-4589-9256-543DEF48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23F7C-3657-42CD-B858-EE176A45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80914" cy="2394683"/>
          </a:xfrm>
        </p:spPr>
        <p:txBody>
          <a:bodyPr>
            <a:norm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মালাইকা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কাহাকে বল ?প্রধান ফেরেশতাদের দায়িত্ব গুলো লিখ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EA25D-B956-49C8-B251-36B330EE1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2493"/>
            <a:ext cx="5992837" cy="4970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EE711-068B-4A96-BEE0-2ECEFA4D8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251"/>
            <a:ext cx="12192000" cy="14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70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456AF4-5DE4-4AF6-AD29-554865E01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559">
            <a:off x="7767633" y="1618980"/>
            <a:ext cx="4571246" cy="4674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FC9D3-5C98-4280-85ED-8F0B57EF9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1" y="1751309"/>
            <a:ext cx="3276891" cy="43486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332EAB-FC57-4FFF-B683-3849D0A8B4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66" y="2215991"/>
            <a:ext cx="2712446" cy="46888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4603" y="938779"/>
            <a:ext cx="6069154" cy="221599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endParaRPr lang="en-US" sz="138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33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7426A-EB3F-4478-9E89-B9261BB1DE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09"/>
            <a:ext cx="12192000" cy="22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866B4B-41C5-4983-A4A4-147884089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9111"/>
            <a:ext cx="1784185" cy="3093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F22825-B2A5-48E2-89CB-CCBC4B37B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609" y="3569112"/>
            <a:ext cx="1784185" cy="2970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1622" y="328523"/>
            <a:ext cx="3948755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825F4-B7F4-41D2-924E-470B5623E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2885"/>
            <a:ext cx="12192000" cy="1455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798FAE-1DDF-4109-9C48-FF8B879505B7}"/>
              </a:ext>
            </a:extLst>
          </p:cNvPr>
          <p:cNvSpPr txBox="1"/>
          <p:nvPr/>
        </p:nvSpPr>
        <p:spPr>
          <a:xfrm>
            <a:off x="1469985" y="2581154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মোঃমুরশিদুর রহমান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ইবতেদায়ি ক্বারি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রাহঃফাজিল মাদরাসা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সদর লক্ষ্মীপুর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1AA96-2214-431A-B139-A2DF736D9B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7"/>
          <a:stretch/>
        </p:blipFill>
        <p:spPr>
          <a:xfrm>
            <a:off x="7187465" y="2044762"/>
            <a:ext cx="2773938" cy="27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6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2C0691-CA74-4D73-9C1F-386EC34B6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25" y="2949677"/>
            <a:ext cx="2273969" cy="3590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E20EB-C945-469E-B9BB-C77C3580F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8452"/>
            <a:ext cx="2286000" cy="3934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1605381"/>
            <a:ext cx="7408825" cy="461664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54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54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8ম </a:t>
            </a:r>
            <a:endParaRPr lang="en-US" sz="54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 </a:t>
            </a:r>
          </a:p>
          <a:p>
            <a:pPr algn="ctr"/>
            <a:r>
              <a:rPr lang="bn-IN" sz="480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অধ্যায়ঃতৃতীয় </a:t>
            </a:r>
            <a:endParaRPr lang="en-US" sz="4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</a:t>
            </a:r>
            <a:r>
              <a:rPr lang="en-US" sz="48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আল-ইমান বিল মালাইকা </a:t>
            </a:r>
            <a:r>
              <a:rPr lang="en-US" sz="48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B03C2-3E04-4E23-BD5C-26CBC55F7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2885"/>
            <a:ext cx="12192000" cy="1455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A672A5-54FD-4AE1-910E-5B6ABF4E935D}"/>
              </a:ext>
            </a:extLst>
          </p:cNvPr>
          <p:cNvSpPr txBox="1"/>
          <p:nvPr/>
        </p:nvSpPr>
        <p:spPr>
          <a:xfrm>
            <a:off x="4121622" y="328523"/>
            <a:ext cx="3948755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3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2C0691-CA74-4D73-9C1F-386EC34B6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25" y="2949677"/>
            <a:ext cx="2273969" cy="3590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E20EB-C945-469E-B9BB-C77C3580F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8452"/>
            <a:ext cx="2286000" cy="3934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1605381"/>
            <a:ext cx="7408825" cy="461664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54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54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8ম </a:t>
            </a:r>
            <a:endParaRPr lang="en-US" sz="540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 </a:t>
            </a:r>
          </a:p>
          <a:p>
            <a:pPr algn="ctr"/>
            <a:r>
              <a:rPr lang="bn-IN" sz="480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অধ্যায়ঃতৃতীয় </a:t>
            </a:r>
            <a:endParaRPr lang="en-US" sz="4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</a:t>
            </a:r>
            <a:r>
              <a:rPr lang="en-US" sz="48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আল-ইমান বিল মালাইকা </a:t>
            </a:r>
            <a:r>
              <a:rPr lang="en-US" sz="48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B03C2-3E04-4E23-BD5C-26CBC55F7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2619"/>
            <a:ext cx="12192000" cy="1455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A672A5-54FD-4AE1-910E-5B6ABF4E935D}"/>
              </a:ext>
            </a:extLst>
          </p:cNvPr>
          <p:cNvSpPr txBox="1"/>
          <p:nvPr/>
        </p:nvSpPr>
        <p:spPr>
          <a:xfrm>
            <a:off x="4121622" y="328523"/>
            <a:ext cx="3948755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73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FC9C-582E-47E0-92C0-A4CF9F5B8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529" y="295423"/>
            <a:ext cx="8895471" cy="1350497"/>
          </a:xfrm>
        </p:spPr>
        <p:txBody>
          <a:bodyPr/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1670A-435B-4CFD-9A63-93ED0E53E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744394"/>
            <a:ext cx="10039109" cy="4552234"/>
          </a:xfrm>
        </p:spPr>
        <p:txBody>
          <a:bodyPr>
            <a:normAutofit/>
          </a:bodyPr>
          <a:lstStyle/>
          <a:p>
            <a:pPr algn="l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১।ফেরেশতাদের প্রতি ইমান আনার গুরুত্ব বর্ননা করতে পারবে। </a:t>
            </a:r>
          </a:p>
          <a:p>
            <a:pPr algn="l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২।জিনের পরিচয় দিতে পারবে । </a:t>
            </a:r>
          </a:p>
          <a:p>
            <a:pPr algn="l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৩।ফেরেশতা ও জিনের মধ্যে পার্থক্য ব্যাখ্যা করতে পারবে। </a:t>
            </a:r>
          </a:p>
          <a:p>
            <a:pPr algn="l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৪।প্রধান ফেরেশতাদের পরিচয় দিতে পারবে।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56752-D614-443D-B261-59ADCBF20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8452"/>
            <a:ext cx="1153551" cy="3934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85F99-43B8-4BD9-81B3-E8322363C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2619"/>
            <a:ext cx="12192000" cy="14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8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4EFB-6C60-4E2A-9E4D-6B043B1C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ফেরেশতাদের প্রতি ইমান আনার গুরুত্ব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DE671-B994-45C1-A609-EB000D68F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b="1" dirty="0">
                <a:latin typeface="NikoshBAN" panose="02000000000000000000" pitchFamily="2" charset="0"/>
              </a:rPr>
              <a:t>ملاءكة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 আরবি।এটি </a:t>
            </a:r>
            <a:r>
              <a:rPr lang="ar-SA" b="1" dirty="0">
                <a:latin typeface="NikoshBAN" panose="02000000000000000000" pitchFamily="2" charset="0"/>
              </a:rPr>
              <a:t>ملك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এর বহুবচন।যাদের পরিচয় হলো—</a:t>
            </a:r>
            <a:r>
              <a:rPr lang="ar-SA" b="1" dirty="0">
                <a:latin typeface="NikoshBAN" panose="02000000000000000000" pitchFamily="2" charset="0"/>
              </a:rPr>
              <a:t>جسم نورى يتشكل باشكال مختلفة لا يذكر ولايؤنث ولايشرب ولاينام لا يعصون الله ما امرهم ويفعلون مايؤمرون 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অর্থাৎ-এমন নুরানি সত্তা যারা বিভিন্ন আকৃতি ধারন করতে পারেন।তারা পুরুষ বা নারি নন,পানাহার করেন না ঘুমান না।কখনো আল্লাহর নির্দেশের বিরুদ্ধাচারন করেন না;বরং সর্বদা আল্লাহর নির্দেশ পালনে রত থাকেন।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কুরআন মাজিদে ৮৮ আয়াতে মালাইকা সম্পর্কে আলোচনা করা হয়েছে।ফেরেশতাদের প্রতি ইমান আনা ফরজ যারা ফেরেশতাদের প্রতি ইমান রাখেনা তারা গোমরাহিতে নিমজ্জিত।যেমন ইরশাদ হচ্ছে-</a:t>
            </a:r>
            <a:r>
              <a:rPr lang="ar-SA" b="1" dirty="0">
                <a:latin typeface="NikoshBAN" panose="02000000000000000000" pitchFamily="2" charset="0"/>
              </a:rPr>
              <a:t>من يكفر بالله وملاءكته وكتبه ورسوله واليوم الاخر فقد ضل ضلالا بعيدا (سور نساء 136)</a:t>
            </a: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হাদিসে ইরশাদ হচ্ছে-</a:t>
            </a:r>
            <a:r>
              <a:rPr lang="ar-SA" b="1" dirty="0">
                <a:latin typeface="NikoshBAN" panose="02000000000000000000" pitchFamily="2" charset="0"/>
              </a:rPr>
              <a:t>خلق الملاءكة من نوروخلق الجان من مارج من ناروخلق ادام مما وصف لكم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AB742-B017-4222-8D16-14058B17A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2619"/>
            <a:ext cx="12192000" cy="14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3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C55C-2B7F-461A-AAC5-DB9EAF46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জিনের পরিচয়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E45E9-8A60-4EDE-9892-43FBC891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জিন শব্দের অর্থ গোপন থাকা,চোখের আড়াল হওয়া,জিন জাতি-</a:t>
            </a:r>
            <a:r>
              <a:rPr lang="ar-SA" sz="3600" b="1" dirty="0">
                <a:latin typeface="NikoshBAN" panose="02000000000000000000" pitchFamily="2" charset="0"/>
              </a:rPr>
              <a:t>الجن جسم نارى يتشكل باشكال مختلفة حتى الكلب والخنزير يذكر ويؤنث ياكل ويشرب وينام ومكلف بالشرع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অর্থাৎ- জিন আগুনের তৈরি এমন অস্তিত্বের নাম,যারা কুকুর ও শুকুরসহ সকল আকৃতি ধারন করতে পারে।তারা পুরুষ ও নারি,পানাহার ক্রে,ঘুমায় এবং শরিয়তের বিধানের আওতাভুক্ত।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জিন জাতি দুই প্রকার-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১।শায়াতিন,যারা ইবলিসের মতো খোদাদ্রোহী।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২।সালেহিন,যারা ইমানদার।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7D3C9-CD7C-48F6-BFF8-D1F54E84C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9618"/>
            <a:ext cx="12192000" cy="9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02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47E9-02B8-4F58-92A0-032D65AC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ফেরেশতা ও জিনের মধ্যে পার্থক্য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98447-C0BA-4189-A33E-66A1507D7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১।ফেরেশতারা নুরের তৈরি আর জিনেরা আগুনের তৈরি।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২।ফেরেশতাগনের আমলের হিসাব নেই কিন্তু জিনদের হিসেব নেওয়া হবে।কারন আল্লাহ ইবাদতের জন্যই তাদেরেকে সৃষ্টি করেছেন। এই মর্মে ইরশাদ হচ্ছে- </a:t>
            </a:r>
            <a:r>
              <a:rPr lang="ar-SA" sz="3600" dirty="0">
                <a:latin typeface="NikoshBAN" panose="02000000000000000000" pitchFamily="2" charset="0"/>
              </a:rPr>
              <a:t>وما خلقت الجن والانس الا ليعبدون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আমি জিন ও মানুষকে সৃষ্টি করেছি আমার ইবাদতের জন্য।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৩।ফেরেশতাদের মধ্যে ভালো মন্দের হিসাব নেই।কিন্তু জিন জাতির মধ্যে ভালো মন্দ রয়েছে।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FBB0E-8F43-49DC-9801-6FF0D4662AEA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17EBE-BF3B-444D-8DCA-A6AE9AE10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2619"/>
            <a:ext cx="12192000" cy="14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76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F1D6-4FF7-40A3-8BEA-7DDC77F9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ফেরেশতাদের  কাজ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91C4C-1723-4771-A2A4-A4F6BAD9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37" y="1533378"/>
            <a:ext cx="11255326" cy="3826413"/>
          </a:xfrm>
        </p:spPr>
        <p:txBody>
          <a:bodyPr>
            <a:normAutofit fontScale="92500"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ফেরেশতাদের মধ্যে এমন এক দল রয়েছেন তাদেরকে </a:t>
            </a:r>
            <a:r>
              <a:rPr lang="ar-SA" sz="3600" b="1" dirty="0">
                <a:latin typeface="NikoshBAN" panose="02000000000000000000" pitchFamily="2" charset="0"/>
              </a:rPr>
              <a:t>مقربون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 হয়। এদেরকে সংখ্যা ৭০ জন।তাদের মধ্যে প্রসিদ্ধ ৪ জন-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১।হযরত জিব্রাইল (আঃ)ঃতার প্রধান দায়িত্ব হল আল্লাহর বানি সমূহ নবি,রাসুল গনের নিকট পৌঁছানো 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হজরত মিকাইল (আ)ঃতার দায়িত্ব হল সৃষ্টি জগতেরজন্য জিবিকার বণ্টন করা 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৩।হজরত ইস্রাফিল (আঃ)ঃতিনি শিংগা ফুঁৎকার দেওয়ার দায়িত্বে নিয়োজিত।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৪।হজরত আজ্রাইল(আ:) তিনি সকল জিবের রুহ কবজ করার দায়িত্বে নিয়োজিত।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6F8D9-786D-4496-ADD7-650E1718B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2619"/>
            <a:ext cx="12192000" cy="14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28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477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স্বাগতম</vt:lpstr>
      <vt:lpstr>PowerPoint Presentation</vt:lpstr>
      <vt:lpstr>PowerPoint Presentation</vt:lpstr>
      <vt:lpstr>PowerPoint Presentation</vt:lpstr>
      <vt:lpstr>শিখনফল </vt:lpstr>
      <vt:lpstr>ফেরেশতাদের প্রতি ইমান আনার গুরুত্ব  </vt:lpstr>
      <vt:lpstr>জিনের পরিচয় </vt:lpstr>
      <vt:lpstr>ফেরেশতা ও জিনের মধ্যে পার্থক্য </vt:lpstr>
      <vt:lpstr>প্রধান ফেরেশতাদের  কাজ </vt:lpstr>
      <vt:lpstr>একক কাজ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33</cp:revision>
  <dcterms:created xsi:type="dcterms:W3CDTF">2021-05-11T13:56:12Z</dcterms:created>
  <dcterms:modified xsi:type="dcterms:W3CDTF">2021-05-12T05:20:19Z</dcterms:modified>
</cp:coreProperties>
</file>