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sldIdLst>
    <p:sldId id="271" r:id="rId2"/>
    <p:sldId id="272" r:id="rId3"/>
    <p:sldId id="275" r:id="rId4"/>
    <p:sldId id="286" r:id="rId5"/>
    <p:sldId id="287" r:id="rId6"/>
    <p:sldId id="263" r:id="rId7"/>
    <p:sldId id="267" r:id="rId8"/>
    <p:sldId id="268" r:id="rId9"/>
    <p:sldId id="280" r:id="rId10"/>
    <p:sldId id="281" r:id="rId11"/>
    <p:sldId id="282" r:id="rId12"/>
    <p:sldId id="283" r:id="rId13"/>
    <p:sldId id="284" r:id="rId14"/>
    <p:sldId id="285" r:id="rId15"/>
    <p:sldId id="266" r:id="rId16"/>
    <p:sldId id="288" r:id="rId17"/>
    <p:sldId id="290" r:id="rId18"/>
    <p:sldId id="257" r:id="rId19"/>
    <p:sldId id="278" r:id="rId20"/>
    <p:sldId id="292" r:id="rId21"/>
    <p:sldId id="289" r:id="rId22"/>
    <p:sldId id="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496"/>
    <a:srgbClr val="B8CFF8"/>
    <a:srgbClr val="A1B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162" autoAdjust="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1-05-06T18:02:25.344"/>
    </inkml:context>
    <inkml:brush xml:id="br0">
      <inkml:brushProperty name="width" value="0.05292" units="cm"/>
      <inkml:brushProperty name="height" value="0.05292" units="cm"/>
      <inkml:brushProperty name="color" value="#FFFFFF"/>
    </inkml:brush>
  </inkml:definitions>
  <inkml:trace contextRef="#ctx0" brushRef="#br0">7962 16371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21-05-06T18:02:45.936"/>
    </inkml:context>
    <inkml:brush xml:id="br0">
      <inkml:brushProperty name="width" value="0.05292" units="cm"/>
      <inkml:brushProperty name="height" value="0.05292" units="cm"/>
      <inkml:brushProperty name="color" value="#FFFFFF"/>
    </inkml:brush>
  </inkml:definitions>
  <inkml:trace contextRef="#ctx0" brushRef="#br0">15205 14908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F3213-0F90-4EAB-B14E-AE7B76587067}"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196CF-5EB0-45F6-A075-F931A2EA1489}" type="slidenum">
              <a:rPr lang="en-US" smtClean="0"/>
              <a:t>‹#›</a:t>
            </a:fld>
            <a:endParaRPr lang="en-US"/>
          </a:p>
        </p:txBody>
      </p:sp>
    </p:spTree>
    <p:extLst>
      <p:ext uri="{BB962C8B-B14F-4D97-AF65-F5344CB8AC3E}">
        <p14:creationId xmlns:p14="http://schemas.microsoft.com/office/powerpoint/2010/main" val="293605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196CF-5EB0-45F6-A075-F931A2EA1489}" type="slidenum">
              <a:rPr lang="en-US" smtClean="0"/>
              <a:t>8</a:t>
            </a:fld>
            <a:endParaRPr lang="en-US"/>
          </a:p>
        </p:txBody>
      </p:sp>
    </p:spTree>
    <p:extLst>
      <p:ext uri="{BB962C8B-B14F-4D97-AF65-F5344CB8AC3E}">
        <p14:creationId xmlns:p14="http://schemas.microsoft.com/office/powerpoint/2010/main" val="278646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196CF-5EB0-45F6-A075-F931A2EA1489}" type="slidenum">
              <a:rPr lang="en-US" smtClean="0"/>
              <a:t>21</a:t>
            </a:fld>
            <a:endParaRPr lang="en-US"/>
          </a:p>
        </p:txBody>
      </p:sp>
    </p:spTree>
    <p:extLst>
      <p:ext uri="{BB962C8B-B14F-4D97-AF65-F5344CB8AC3E}">
        <p14:creationId xmlns:p14="http://schemas.microsoft.com/office/powerpoint/2010/main" val="8519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79CA5A-E606-43B9-9B22-B3FFC606C446}"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ADA5C-B595-4231-ABEB-9990E9E8821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36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779CA5A-E606-43B9-9B22-B3FFC606C446}"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289905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9CA5A-E606-43B9-9B22-B3FFC606C446}"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3001791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9CA5A-E606-43B9-9B22-B3FFC606C446}"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ADA5C-B595-4231-ABEB-9990E9E8821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68704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9CA5A-E606-43B9-9B22-B3FFC606C446}"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1333169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9CA5A-E606-43B9-9B22-B3FFC606C446}"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ADA5C-B595-4231-ABEB-9990E9E8821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61674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9CA5A-E606-43B9-9B22-B3FFC606C446}"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2213289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79CA5A-E606-43B9-9B22-B3FFC606C446}"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3470768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79CA5A-E606-43B9-9B22-B3FFC606C446}"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343281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79CA5A-E606-43B9-9B22-B3FFC606C446}"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333069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9CA5A-E606-43B9-9B22-B3FFC606C446}"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212946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79CA5A-E606-43B9-9B22-B3FFC606C446}"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257780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79CA5A-E606-43B9-9B22-B3FFC606C446}"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138726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79CA5A-E606-43B9-9B22-B3FFC606C446}"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239385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9CA5A-E606-43B9-9B22-B3FFC606C446}"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427319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9CA5A-E606-43B9-9B22-B3FFC606C446}"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406914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9CA5A-E606-43B9-9B22-B3FFC606C446}"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ADA5C-B595-4231-ABEB-9990E9E88218}" type="slidenum">
              <a:rPr lang="en-US" smtClean="0"/>
              <a:t>‹#›</a:t>
            </a:fld>
            <a:endParaRPr lang="en-US"/>
          </a:p>
        </p:txBody>
      </p:sp>
    </p:spTree>
    <p:extLst>
      <p:ext uri="{BB962C8B-B14F-4D97-AF65-F5344CB8AC3E}">
        <p14:creationId xmlns:p14="http://schemas.microsoft.com/office/powerpoint/2010/main" val="58275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779CA5A-E606-43B9-9B22-B3FFC606C446}" type="datetimeFigureOut">
              <a:rPr lang="en-US" smtClean="0"/>
              <a:t>5/12/2021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C4ADA5C-B595-4231-ABEB-9990E9E88218}" type="slidenum">
              <a:rPr lang="en-US" smtClean="0"/>
              <a:t>‹#›</a:t>
            </a:fld>
            <a:endParaRPr lang="en-US"/>
          </a:p>
        </p:txBody>
      </p:sp>
    </p:spTree>
    <p:extLst>
      <p:ext uri="{BB962C8B-B14F-4D97-AF65-F5344CB8AC3E}">
        <p14:creationId xmlns:p14="http://schemas.microsoft.com/office/powerpoint/2010/main" val="411733411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7.gif"/><Relationship Id="rId1" Type="http://schemas.openxmlformats.org/officeDocument/2006/relationships/slideLayout" Target="../slideLayouts/slideLayout7.xml"/><Relationship Id="rId5" Type="http://schemas.openxmlformats.org/officeDocument/2006/relationships/image" Target="../media/image34.e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37010" y="0"/>
            <a:ext cx="415498" cy="523220"/>
          </a:xfrm>
          <a:prstGeom prst="rect">
            <a:avLst/>
          </a:prstGeom>
          <a:noFill/>
        </p:spPr>
        <p:txBody>
          <a:bodyPr wrap="none" rtlCol="0">
            <a:spAutoFit/>
          </a:bodyPr>
          <a:lstStyle/>
          <a:p>
            <a:r>
              <a:rPr lang="bn-BD" sz="2800" dirty="0" smtClean="0">
                <a:solidFill>
                  <a:schemeClr val="bg1"/>
                </a:solidFill>
                <a:latin typeface="NikoshBAN" panose="02000000000000000000" pitchFamily="2" charset="0"/>
                <a:cs typeface="NikoshBAN" panose="02000000000000000000" pitchFamily="2" charset="0"/>
              </a:rPr>
              <a:t>১ </a:t>
            </a:r>
            <a:endParaRPr lang="en-US" sz="2800" dirty="0">
              <a:solidFill>
                <a:schemeClr val="bg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156" r="4727"/>
          <a:stretch/>
        </p:blipFill>
        <p:spPr>
          <a:xfrm>
            <a:off x="0" y="0"/>
            <a:ext cx="12192000" cy="6858000"/>
          </a:xfrm>
          <a:prstGeom prst="rect">
            <a:avLst/>
          </a:prstGeom>
        </p:spPr>
      </p:pic>
    </p:spTree>
    <p:extLst>
      <p:ext uri="{BB962C8B-B14F-4D97-AF65-F5344CB8AC3E}">
        <p14:creationId xmlns:p14="http://schemas.microsoft.com/office/powerpoint/2010/main" val="316281615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304" y="347312"/>
            <a:ext cx="3737811" cy="4336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342" y="347311"/>
            <a:ext cx="3738079" cy="4336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8106"/>
          <a:stretch/>
        </p:blipFill>
        <p:spPr>
          <a:xfrm>
            <a:off x="350055" y="363355"/>
            <a:ext cx="3613610" cy="4320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914400" y="5271518"/>
            <a:ext cx="11277600" cy="769441"/>
          </a:xfrm>
          <a:prstGeom prst="rect">
            <a:avLst/>
          </a:prstGeom>
          <a:noFill/>
          <a:ln w="28575">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400" b="1" dirty="0" smtClean="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কোথায় পাহাড়, কোথায় নদী,কোথায়-বা এর সমূদ্রের বেলাভূমি।</a:t>
            </a:r>
            <a:endParaRPr lang="en-US" sz="44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8" name="Frame 7"/>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56062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8016" y="4775984"/>
            <a:ext cx="12344401" cy="1754326"/>
          </a:xfrm>
          <a:prstGeom prst="rect">
            <a:avLst/>
          </a:prstGeom>
          <a:noFill/>
          <a:ln w="28575">
            <a:noFill/>
          </a:ln>
        </p:spPr>
        <p:txBody>
          <a:bodyPr wrap="square" rtlCol="0">
            <a:spAutoFit/>
          </a:bodyPr>
          <a:lstStyle/>
          <a:p>
            <a:r>
              <a:rPr lang="bn-BD" sz="3600" dirty="0" smtClean="0">
                <a:ln w="18415" cmpd="sng">
                  <a:noFill/>
                  <a:prstDash val="solid"/>
                </a:ln>
                <a:solidFill>
                  <a:srgbClr val="C00000"/>
                </a:solidFill>
                <a:effectLst>
                  <a:outerShdw blurRad="63500" dir="3600000" algn="tl" rotWithShape="0">
                    <a:srgbClr val="000000">
                      <a:alpha val="70000"/>
                    </a:srgbClr>
                  </a:outerShdw>
                </a:effectLst>
                <a:latin typeface="NikoshBAN" pitchFamily="2" charset="0"/>
                <a:cs typeface="NikoshBAN" pitchFamily="2" charset="0"/>
              </a:rPr>
              <a:t>এজন্য দেশের নানা প্রান্ত যেমন ঘুরে দেখা দরকার তেমনি দরকার আত্মীয়-স্বজন</a:t>
            </a:r>
            <a:endParaRPr lang="en-US" sz="3600" dirty="0" smtClean="0">
              <a:ln w="18415" cmpd="sng">
                <a:noFill/>
                <a:prstDash val="solid"/>
              </a:ln>
              <a:solidFill>
                <a:srgbClr val="C00000"/>
              </a:solidFill>
              <a:effectLst>
                <a:outerShdw blurRad="63500" dir="3600000" algn="tl" rotWithShape="0">
                  <a:srgbClr val="000000">
                    <a:alpha val="70000"/>
                  </a:srgbClr>
                </a:outerShdw>
              </a:effectLst>
              <a:latin typeface="NikoshBAN" pitchFamily="2" charset="0"/>
              <a:cs typeface="NikoshBAN" pitchFamily="2" charset="0"/>
            </a:endParaRPr>
          </a:p>
          <a:p>
            <a:r>
              <a:rPr lang="bn-BD" sz="3600" dirty="0" smtClean="0">
                <a:ln w="18415" cmpd="sng">
                  <a:noFill/>
                  <a:prstDash val="solid"/>
                </a:ln>
                <a:solidFill>
                  <a:srgbClr val="C00000"/>
                </a:solidFill>
                <a:effectLst>
                  <a:outerShdw blurRad="63500" dir="3600000" algn="tl" rotWithShape="0">
                    <a:srgbClr val="000000">
                      <a:alpha val="70000"/>
                    </a:srgbClr>
                  </a:outerShdw>
                </a:effectLst>
                <a:latin typeface="NikoshBAN" pitchFamily="2" charset="0"/>
                <a:cs typeface="NikoshBAN" pitchFamily="2" charset="0"/>
              </a:rPr>
              <a:t> ও বন্ধুদের বাড়ি বেড়াতে যাওয়া, পরস্পর মেলামেশা করা। </a:t>
            </a:r>
            <a:endParaRPr lang="en-US" sz="3600" dirty="0" smtClean="0">
              <a:ln w="18415" cmpd="sng">
                <a:noFill/>
                <a:prstDash val="solid"/>
              </a:ln>
              <a:solidFill>
                <a:srgbClr val="C00000"/>
              </a:solidFill>
              <a:effectLst>
                <a:outerShdw blurRad="63500" dir="3600000" algn="tl" rotWithShape="0">
                  <a:srgbClr val="000000">
                    <a:alpha val="70000"/>
                  </a:srgbClr>
                </a:outerShdw>
              </a:effectLst>
              <a:latin typeface="NikoshBAN" pitchFamily="2" charset="0"/>
              <a:cs typeface="NikoshBAN" pitchFamily="2" charset="0"/>
            </a:endParaRPr>
          </a:p>
          <a:p>
            <a:r>
              <a:rPr lang="bn-BD" sz="3600" dirty="0" smtClean="0">
                <a:ln w="18415" cmpd="sng">
                  <a:noFill/>
                  <a:prstDash val="solid"/>
                </a:ln>
                <a:solidFill>
                  <a:srgbClr val="C00000"/>
                </a:solidFill>
                <a:effectLst>
                  <a:outerShdw blurRad="63500" dir="3600000" algn="tl" rotWithShape="0">
                    <a:srgbClr val="000000">
                      <a:alpha val="70000"/>
                    </a:srgbClr>
                  </a:outerShdw>
                </a:effectLst>
                <a:latin typeface="NikoshBAN" pitchFamily="2" charset="0"/>
                <a:cs typeface="NikoshBAN" pitchFamily="2" charset="0"/>
              </a:rPr>
              <a:t>কাছাকাছি আসা, মানুষকে ভালোবাসা।</a:t>
            </a:r>
            <a:endParaRPr lang="en-US" sz="3600" dirty="0">
              <a:ln w="18415" cmpd="sng">
                <a:noFill/>
                <a:prstDash val="solid"/>
              </a:ln>
              <a:solidFill>
                <a:srgbClr val="C00000"/>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9" name="Frame 8"/>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480" y="369568"/>
            <a:ext cx="3760039" cy="3059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24" y="369569"/>
            <a:ext cx="3698876" cy="3060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0283" y="370301"/>
            <a:ext cx="3751434" cy="3060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987818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43" r="-113" b="11143"/>
          <a:stretch/>
        </p:blipFill>
        <p:spPr>
          <a:xfrm>
            <a:off x="923002" y="3153215"/>
            <a:ext cx="4221480" cy="2606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7179" y="3059430"/>
            <a:ext cx="4340352" cy="2606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2016-01-07_003049.png"/>
          <p:cNvPicPr>
            <a:picLocks noChangeAspect="1"/>
          </p:cNvPicPr>
          <p:nvPr/>
        </p:nvPicPr>
        <p:blipFill>
          <a:blip r:embed="rId4"/>
          <a:stretch>
            <a:fillRect/>
          </a:stretch>
        </p:blipFill>
        <p:spPr>
          <a:xfrm>
            <a:off x="289561" y="243840"/>
            <a:ext cx="3330717"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11867_1.jpg"/>
          <p:cNvPicPr>
            <a:picLocks noChangeAspect="1"/>
          </p:cNvPicPr>
          <p:nvPr/>
        </p:nvPicPr>
        <p:blipFill>
          <a:blip r:embed="rId5"/>
          <a:stretch>
            <a:fillRect/>
          </a:stretch>
        </p:blipFill>
        <p:spPr>
          <a:xfrm>
            <a:off x="8391035" y="228600"/>
            <a:ext cx="3635938"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r="24933"/>
          <a:stretch/>
        </p:blipFill>
        <p:spPr>
          <a:xfrm>
            <a:off x="4005647" y="243840"/>
            <a:ext cx="4000018"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965960" y="5882640"/>
            <a:ext cx="8993168" cy="646331"/>
          </a:xfrm>
          <a:prstGeom prst="rect">
            <a:avLst/>
          </a:prstGeom>
          <a:noFill/>
          <a:ln w="28575">
            <a:no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36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দেশ মানে এর মানুষ, নদী ,আকাশ, প্রান্তর,পাহাড়,সমূদ্র এইসব।</a:t>
            </a:r>
            <a:endParaRPr lang="en-US" sz="36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0" name="Frame 9"/>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5814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121" y="5397669"/>
            <a:ext cx="5646097" cy="1015663"/>
          </a:xfrm>
          <a:prstGeom prst="rect">
            <a:avLst/>
          </a:prstGeom>
          <a:noFill/>
          <a:ln w="28575">
            <a:no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6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দেশ হলো জননীর মত।</a:t>
            </a:r>
            <a:endParaRPr lang="en-US" sz="6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76130" y="6059389"/>
            <a:ext cx="8594019" cy="707886"/>
          </a:xfrm>
          <a:prstGeom prst="rect">
            <a:avLst/>
          </a:prstGeom>
          <a:noFill/>
          <a:ln w="28575">
            <a:no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স্নেহ মমতা ভালোবাসা দিয়ে আমাদের আগলে রাখেন।</a:t>
            </a:r>
            <a:endParaRPr lang="en-US" sz="4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6" name="Picture 5" descr="133859512_14187369223191n.jpg"/>
          <p:cNvPicPr>
            <a:picLocks noChangeAspect="1"/>
          </p:cNvPicPr>
          <p:nvPr/>
        </p:nvPicPr>
        <p:blipFill>
          <a:blip r:embed="rId2"/>
          <a:srcRect b="6477"/>
          <a:stretch>
            <a:fillRect/>
          </a:stretch>
        </p:blipFill>
        <p:spPr>
          <a:xfrm>
            <a:off x="205740" y="208261"/>
            <a:ext cx="11780520" cy="5189408"/>
          </a:xfrm>
          <a:prstGeom prst="rect">
            <a:avLst/>
          </a:prstGeom>
          <a:noFill/>
          <a:ln>
            <a:noFill/>
          </a:ln>
        </p:spPr>
      </p:pic>
      <p:sp>
        <p:nvSpPr>
          <p:cNvPr id="9" name="Frame 8"/>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303496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heel(1)">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4488933"/>
            <a:ext cx="8915399" cy="1569660"/>
          </a:xfrm>
          <a:prstGeom prst="rect">
            <a:avLst/>
          </a:prstGeom>
          <a:noFill/>
          <a:ln w="28575">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a:ln w="11430">
                  <a:no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দেশও তেমনই তার </a:t>
            </a:r>
            <a:r>
              <a:rPr lang="bn-BD" sz="4800" b="1" spc="50" dirty="0" smtClean="0">
                <a:ln w="11430">
                  <a:no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আলো</a:t>
            </a:r>
            <a:r>
              <a:rPr lang="en-US" sz="4800" b="1" spc="50" dirty="0" smtClean="0">
                <a:ln w="11430">
                  <a:no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a:t>
            </a:r>
            <a:r>
              <a:rPr lang="bn-BD" sz="4800" b="1" spc="50" dirty="0" smtClean="0">
                <a:ln w="11430">
                  <a:no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r>
              <a:rPr lang="bn-BD" sz="4800" b="1" spc="50" dirty="0">
                <a:ln w="11430">
                  <a:no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বাতাস সম্পদ দিয়ে</a:t>
            </a:r>
          </a:p>
          <a:p>
            <a:pPr algn="ctr"/>
            <a:r>
              <a:rPr lang="bn-BD" sz="4800" b="1" spc="50" dirty="0">
                <a:ln w="11430">
                  <a:no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আমাদের বাঁচিয়ে রেখেছে।</a:t>
            </a:r>
            <a:endParaRPr lang="en-US" sz="4800" b="1" spc="50" dirty="0">
              <a:ln w="11430">
                <a:no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2177109" y="5734209"/>
            <a:ext cx="7837781" cy="1015663"/>
          </a:xfrm>
          <a:prstGeom prst="rect">
            <a:avLst/>
          </a:prstGeom>
          <a:noFill/>
          <a:ln w="28575">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6000" b="1" spc="50" dirty="0">
                <a:ln w="11430">
                  <a:no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এ দেশকে আমরা ভালোবাসবো।</a:t>
            </a:r>
            <a:endParaRPr lang="en-US" sz="6000" b="1" spc="50" dirty="0">
              <a:ln w="11430">
                <a:noFill/>
              </a:ln>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59" y="405077"/>
            <a:ext cx="3566611" cy="3928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824" y="405077"/>
            <a:ext cx="3668131" cy="3928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693" y="409916"/>
            <a:ext cx="3566611" cy="3923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Frame 8"/>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30550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heel(1)">
                                      <p:cBhvr>
                                        <p:cTn id="22" dur="2000"/>
                                        <p:tgtEl>
                                          <p:spTgt spid="2">
                                            <p:txEl>
                                              <p:pRg st="0" end="0"/>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heel(1)">
                                      <p:cBhvr>
                                        <p:cTn id="25" dur="20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546010"/>
            <a:ext cx="11720944" cy="5509200"/>
          </a:xfrm>
          <a:prstGeom prst="rect">
            <a:avLst/>
          </a:prstGeom>
          <a:noFill/>
        </p:spPr>
        <p:txBody>
          <a:bodyPr wrap="square" rtlCol="0">
            <a:spAutoFit/>
          </a:bodyPr>
          <a:lstStyle/>
          <a:p>
            <a:pPr algn="just"/>
            <a:r>
              <a:rPr lang="en-US" sz="3200" dirty="0" smtClean="0">
                <a:solidFill>
                  <a:srgbClr val="002060"/>
                </a:solidFill>
                <a:latin typeface="NikoshBAN" panose="02000000000000000000" pitchFamily="2" charset="0"/>
                <a:cs typeface="NikoshBAN" panose="02000000000000000000" pitchFamily="2" charset="0"/>
              </a:rPr>
              <a:t>পোশাক- পরিচ্ছদও ভিন্ন ভিন্ন ধরনের, ভিন্ন ভিন্ন ধাঁচের। মিল আমাদের একটা জায়গায়- সকলেই আমরা বাংলাদেশের অধিবাসী। </a:t>
            </a:r>
          </a:p>
          <a:p>
            <a:pPr algn="just"/>
            <a:endParaRPr lang="en-US" sz="3200" dirty="0">
              <a:solidFill>
                <a:srgbClr val="002060"/>
              </a:solidFill>
              <a:latin typeface="NikoshBAN" panose="02000000000000000000" pitchFamily="2" charset="0"/>
              <a:cs typeface="NikoshBAN" panose="02000000000000000000" pitchFamily="2" charset="0"/>
            </a:endParaRPr>
          </a:p>
          <a:p>
            <a:pPr algn="just"/>
            <a:r>
              <a:rPr lang="en-US" sz="3200" dirty="0" smtClean="0">
                <a:solidFill>
                  <a:srgbClr val="002060"/>
                </a:solidFill>
                <a:latin typeface="NikoshBAN" panose="02000000000000000000" pitchFamily="2" charset="0"/>
                <a:cs typeface="NikoshBAN" panose="02000000000000000000" pitchFamily="2" charset="0"/>
              </a:rPr>
              <a:t>বাংলাদেশের প্রকৃতি ও জনজীবন তাই ভারি বৈচিত্র্যময়। এই দেশকে তাই ঘুরে ঘুরে দেখা দরকার। কোথায় পাহাড়, কোথায় নদী, কোথায় বা এর সমুদ্রের বেলাভূমি। এজন্য দেশের নানা প্রান্ত যেমন ঘুরে দেখা দরকার তেমনি দরকার আত্মীয়-স্বজন ও বন্ধুদের বাড়ি বেড়াতে যাওয়া, পরস্পর মেলামেশা করা। কাছাকাছি আসা, মানুষকে ভালোবাসা।</a:t>
            </a:r>
          </a:p>
          <a:p>
            <a:pPr algn="just"/>
            <a:endParaRPr lang="en-US" sz="3200" dirty="0">
              <a:solidFill>
                <a:srgbClr val="002060"/>
              </a:solidFill>
              <a:latin typeface="NikoshBAN" panose="02000000000000000000" pitchFamily="2" charset="0"/>
              <a:cs typeface="NikoshBAN" panose="02000000000000000000" pitchFamily="2" charset="0"/>
            </a:endParaRPr>
          </a:p>
          <a:p>
            <a:pPr algn="just"/>
            <a:r>
              <a:rPr lang="en-US" sz="3200" dirty="0" err="1" smtClean="0">
                <a:solidFill>
                  <a:srgbClr val="002060"/>
                </a:solidFill>
                <a:latin typeface="NikoshBAN" panose="02000000000000000000" pitchFamily="2" charset="0"/>
                <a:cs typeface="NikoshBAN" panose="02000000000000000000" pitchFamily="2" charset="0"/>
              </a:rPr>
              <a:t>দেশ</a:t>
            </a:r>
            <a:r>
              <a:rPr lang="en-US" sz="3200" dirty="0" smtClean="0">
                <a:solidFill>
                  <a:srgbClr val="002060"/>
                </a:solidFill>
                <a:latin typeface="NikoshBAN" panose="02000000000000000000" pitchFamily="2" charset="0"/>
                <a:cs typeface="NikoshBAN" panose="02000000000000000000" pitchFamily="2" charset="0"/>
              </a:rPr>
              <a:t> মানে এর মানুষ, নদী, আকাশ, প্রান্তর, পাহাড়, সমুদ্র- এইসব। দেশ হলো জননীর মতো। জননী যেমন স্নেহ, মমতা</a:t>
            </a:r>
            <a:r>
              <a:rPr lang="en-US" sz="3200" dirty="0">
                <a:solidFill>
                  <a:srgbClr val="002060"/>
                </a:solidFill>
                <a:latin typeface="NikoshBAN" panose="02000000000000000000" pitchFamily="2" charset="0"/>
                <a:cs typeface="NikoshBAN" panose="02000000000000000000" pitchFamily="2" charset="0"/>
              </a:rPr>
              <a:t> </a:t>
            </a:r>
            <a:r>
              <a:rPr lang="en-US" sz="3200" dirty="0" smtClean="0">
                <a:solidFill>
                  <a:srgbClr val="002060"/>
                </a:solidFill>
                <a:latin typeface="NikoshBAN" panose="02000000000000000000" pitchFamily="2" charset="0"/>
                <a:cs typeface="NikoshBAN" panose="02000000000000000000" pitchFamily="2" charset="0"/>
              </a:rPr>
              <a:t>ও ভালোবাসা দিয়ে আমাদের আগলে রাখেন। দেশও তেমই তার আলো, বাতাস</a:t>
            </a:r>
            <a:r>
              <a:rPr lang="en-US" sz="3200" dirty="0">
                <a:solidFill>
                  <a:srgbClr val="002060"/>
                </a:solidFill>
                <a:latin typeface="NikoshBAN" panose="02000000000000000000" pitchFamily="2" charset="0"/>
                <a:cs typeface="NikoshBAN" panose="02000000000000000000" pitchFamily="2" charset="0"/>
              </a:rPr>
              <a:t> </a:t>
            </a:r>
            <a:r>
              <a:rPr lang="en-US" sz="3200" dirty="0" smtClean="0">
                <a:solidFill>
                  <a:srgbClr val="002060"/>
                </a:solidFill>
                <a:latin typeface="NikoshBAN" panose="02000000000000000000" pitchFamily="2" charset="0"/>
                <a:cs typeface="NikoshBAN" panose="02000000000000000000" pitchFamily="2" charset="0"/>
              </a:rPr>
              <a:t>ও সম্পদ দিয়ে আমাদের বাঁচিয়ে রেখেছে। এদেশকে আমরা ভালোবাসব।  </a:t>
            </a:r>
            <a:endParaRPr lang="en-US" sz="3200" dirty="0">
              <a:solidFill>
                <a:srgbClr val="002060"/>
              </a:solidFill>
              <a:latin typeface="NikoshBAN" panose="02000000000000000000" pitchFamily="2" charset="0"/>
              <a:cs typeface="NikoshBAN" panose="02000000000000000000" pitchFamily="2"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866320" y="5893560"/>
              <a:ext cx="360" cy="360"/>
            </p14:xfrm>
          </p:contentPart>
        </mc:Choice>
        <mc:Fallback xmlns="">
          <p:pic>
            <p:nvPicPr>
              <p:cNvPr id="2" name="Ink 1"/>
              <p:cNvPicPr/>
              <p:nvPr/>
            </p:nvPicPr>
            <p:blipFill>
              <a:blip r:embed="rId3"/>
              <a:stretch>
                <a:fillRect/>
              </a:stretch>
            </p:blipFill>
            <p:spPr>
              <a:xfrm>
                <a:off x="2856960" y="5884200"/>
                <a:ext cx="19080" cy="19080"/>
              </a:xfrm>
              <a:prstGeom prst="rect">
                <a:avLst/>
              </a:prstGeom>
            </p:spPr>
          </p:pic>
        </mc:Fallback>
      </mc:AlternateContent>
      <p:sp>
        <p:nvSpPr>
          <p:cNvPr id="7" name="Frame 6"/>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654020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1038" y="238780"/>
            <a:ext cx="7625166" cy="769441"/>
          </a:xfrm>
          <a:prstGeom prst="rect">
            <a:avLst/>
          </a:prstGeom>
          <a:noFill/>
        </p:spPr>
        <p:txBody>
          <a:bodyPr wrap="square" rtlCol="0">
            <a:spAutoFit/>
          </a:bodyPr>
          <a:lstStyle/>
          <a:p>
            <a:r>
              <a:rPr lang="en-US" sz="4400" dirty="0" err="1" smtClean="0">
                <a:solidFill>
                  <a:srgbClr val="002060"/>
                </a:solidFill>
                <a:latin typeface="NikoshBAN" panose="02000000000000000000" pitchFamily="2" charset="0"/>
                <a:cs typeface="NikoshBAN" panose="02000000000000000000" pitchFamily="2" charset="0"/>
              </a:rPr>
              <a:t>শব্দ</a:t>
            </a:r>
            <a:r>
              <a:rPr lang="en-US" sz="4400" dirty="0" smtClean="0">
                <a:solidFill>
                  <a:srgbClr val="002060"/>
                </a:solidFill>
                <a:latin typeface="NikoshBAN" panose="02000000000000000000" pitchFamily="2" charset="0"/>
                <a:cs typeface="NikoshBAN" panose="02000000000000000000" pitchFamily="2" charset="0"/>
              </a:rPr>
              <a:t> ও </a:t>
            </a:r>
            <a:r>
              <a:rPr lang="en-US" sz="4400" dirty="0" err="1" smtClean="0">
                <a:solidFill>
                  <a:srgbClr val="002060"/>
                </a:solidFill>
                <a:latin typeface="NikoshBAN" panose="02000000000000000000" pitchFamily="2" charset="0"/>
                <a:cs typeface="NikoshBAN" panose="02000000000000000000" pitchFamily="2" charset="0"/>
              </a:rPr>
              <a:t>শব্দের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অর্থ</a:t>
            </a:r>
            <a:endParaRPr lang="en-US" sz="4400" dirty="0">
              <a:solidFill>
                <a:srgbClr val="002060"/>
              </a:solidFill>
              <a:latin typeface="NikoshBAN" panose="02000000000000000000" pitchFamily="2" charset="0"/>
              <a:cs typeface="NikoshBAN" panose="02000000000000000000" pitchFamily="2" charset="0"/>
            </a:endParaRPr>
          </a:p>
        </p:txBody>
      </p:sp>
      <p:cxnSp>
        <p:nvCxnSpPr>
          <p:cNvPr id="6" name="Straight Connector 5"/>
          <p:cNvCxnSpPr/>
          <p:nvPr/>
        </p:nvCxnSpPr>
        <p:spPr>
          <a:xfrm>
            <a:off x="4231038" y="978056"/>
            <a:ext cx="32391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8420" y="1890793"/>
            <a:ext cx="1875295" cy="707886"/>
          </a:xfrm>
          <a:prstGeom prst="rect">
            <a:avLst/>
          </a:prstGeom>
          <a:noFill/>
        </p:spPr>
        <p:txBody>
          <a:bodyPr wrap="square" rtlCol="0">
            <a:spAutoFit/>
          </a:bodyPr>
          <a:lstStyle/>
          <a:p>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প্রকৃতি</a:t>
            </a:r>
            <a:endParaRPr lang="en-US" sz="4000" dirty="0">
              <a:solidFill>
                <a:srgbClr val="002060"/>
              </a:solidFill>
              <a:latin typeface="NikoshBAN" panose="02000000000000000000" pitchFamily="2" charset="0"/>
              <a:cs typeface="NikoshBAN" panose="02000000000000000000" pitchFamily="2" charset="0"/>
            </a:endParaRPr>
          </a:p>
        </p:txBody>
      </p:sp>
      <p:cxnSp>
        <p:nvCxnSpPr>
          <p:cNvPr id="8" name="Straight Connector 7"/>
          <p:cNvCxnSpPr/>
          <p:nvPr/>
        </p:nvCxnSpPr>
        <p:spPr>
          <a:xfrm>
            <a:off x="2437560" y="2260234"/>
            <a:ext cx="82825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8419" y="2629676"/>
            <a:ext cx="1875295" cy="707886"/>
          </a:xfrm>
          <a:prstGeom prst="rect">
            <a:avLst/>
          </a:prstGeom>
          <a:noFill/>
        </p:spPr>
        <p:txBody>
          <a:bodyPr wrap="square" rtlCol="0">
            <a:spAutoFit/>
          </a:bodyPr>
          <a:lstStyle/>
          <a:p>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বৈচিত্র্য</a:t>
            </a:r>
            <a:endParaRPr lang="en-US" sz="4000" dirty="0">
              <a:solidFill>
                <a:srgbClr val="002060"/>
              </a:solidFill>
              <a:latin typeface="NikoshBAN" panose="02000000000000000000" pitchFamily="2" charset="0"/>
              <a:cs typeface="NikoshBAN" panose="02000000000000000000" pitchFamily="2" charset="0"/>
            </a:endParaRPr>
          </a:p>
        </p:txBody>
      </p:sp>
      <p:sp>
        <p:nvSpPr>
          <p:cNvPr id="10" name="TextBox 9"/>
          <p:cNvSpPr txBox="1"/>
          <p:nvPr/>
        </p:nvSpPr>
        <p:spPr>
          <a:xfrm>
            <a:off x="728418" y="3347958"/>
            <a:ext cx="1875295" cy="707886"/>
          </a:xfrm>
          <a:prstGeom prst="rect">
            <a:avLst/>
          </a:prstGeom>
          <a:noFill/>
        </p:spPr>
        <p:txBody>
          <a:bodyPr wrap="square" rtlCol="0">
            <a:spAutoFit/>
          </a:bodyPr>
          <a:lstStyle/>
          <a:p>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বেলাভূমি</a:t>
            </a:r>
            <a:endParaRPr lang="en-US" sz="4000" dirty="0">
              <a:solidFill>
                <a:srgbClr val="002060"/>
              </a:solidFill>
              <a:latin typeface="NikoshBAN" panose="02000000000000000000" pitchFamily="2" charset="0"/>
              <a:cs typeface="NikoshBAN" panose="02000000000000000000" pitchFamily="2" charset="0"/>
            </a:endParaRPr>
          </a:p>
        </p:txBody>
      </p:sp>
      <p:sp>
        <p:nvSpPr>
          <p:cNvPr id="11" name="TextBox 10"/>
          <p:cNvSpPr txBox="1"/>
          <p:nvPr/>
        </p:nvSpPr>
        <p:spPr>
          <a:xfrm>
            <a:off x="687212" y="4030142"/>
            <a:ext cx="1875295" cy="707886"/>
          </a:xfrm>
          <a:prstGeom prst="rect">
            <a:avLst/>
          </a:prstGeom>
          <a:noFill/>
        </p:spPr>
        <p:txBody>
          <a:bodyPr wrap="square" rtlCol="0">
            <a:spAutoFit/>
          </a:bodyPr>
          <a:lstStyle/>
          <a:p>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প্রান্তর</a:t>
            </a:r>
            <a:endParaRPr lang="en-US" sz="4000" dirty="0">
              <a:solidFill>
                <a:srgbClr val="002060"/>
              </a:solidFill>
              <a:latin typeface="NikoshBAN" panose="02000000000000000000" pitchFamily="2" charset="0"/>
              <a:cs typeface="NikoshBAN" panose="02000000000000000000" pitchFamily="2" charset="0"/>
            </a:endParaRPr>
          </a:p>
        </p:txBody>
      </p:sp>
      <p:sp>
        <p:nvSpPr>
          <p:cNvPr id="12" name="TextBox 11"/>
          <p:cNvSpPr txBox="1"/>
          <p:nvPr/>
        </p:nvSpPr>
        <p:spPr>
          <a:xfrm>
            <a:off x="687211" y="4919370"/>
            <a:ext cx="1875295" cy="707886"/>
          </a:xfrm>
          <a:prstGeom prst="rect">
            <a:avLst/>
          </a:prstGeom>
          <a:noFill/>
        </p:spPr>
        <p:txBody>
          <a:bodyPr wrap="square" rtlCol="0">
            <a:spAutoFit/>
          </a:bodyPr>
          <a:lstStyle/>
          <a:p>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স্বজন</a:t>
            </a:r>
            <a:endParaRPr lang="en-US" sz="4000" dirty="0">
              <a:solidFill>
                <a:srgbClr val="002060"/>
              </a:solidFill>
              <a:latin typeface="NikoshBAN" panose="02000000000000000000" pitchFamily="2" charset="0"/>
              <a:cs typeface="NikoshBAN" panose="02000000000000000000" pitchFamily="2" charset="0"/>
            </a:endParaRPr>
          </a:p>
        </p:txBody>
      </p:sp>
      <p:cxnSp>
        <p:nvCxnSpPr>
          <p:cNvPr id="13" name="Straight Connector 12"/>
          <p:cNvCxnSpPr/>
          <p:nvPr/>
        </p:nvCxnSpPr>
        <p:spPr>
          <a:xfrm>
            <a:off x="2437559" y="2978517"/>
            <a:ext cx="82825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7558" y="3696800"/>
            <a:ext cx="82825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37557" y="4415083"/>
            <a:ext cx="82825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7552" y="5272299"/>
            <a:ext cx="82825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46592" y="1921790"/>
            <a:ext cx="1872096" cy="707886"/>
          </a:xfrm>
          <a:prstGeom prst="rect">
            <a:avLst/>
          </a:prstGeom>
          <a:noFill/>
        </p:spPr>
        <p:txBody>
          <a:bodyPr wrap="square" rtlCol="0">
            <a:spAutoFit/>
          </a:bodyPr>
          <a:lstStyle/>
          <a:p>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নিসর্গ</a:t>
            </a:r>
            <a:r>
              <a:rPr lang="bn-BD" sz="4000" dirty="0" smtClean="0">
                <a:solidFill>
                  <a:srgbClr val="002060"/>
                </a:solidFill>
                <a:latin typeface="NikoshBAN" panose="02000000000000000000" pitchFamily="2" charset="0"/>
                <a:cs typeface="NikoshBAN" panose="02000000000000000000" pitchFamily="2" charset="0"/>
              </a:rPr>
              <a:t> । </a:t>
            </a:r>
            <a:r>
              <a:rPr lang="en-US" sz="4000" dirty="0" smtClean="0">
                <a:solidFill>
                  <a:srgbClr val="002060"/>
                </a:solidFill>
                <a:latin typeface="NikoshBAN" panose="02000000000000000000" pitchFamily="2" charset="0"/>
                <a:cs typeface="NikoshBAN" panose="02000000000000000000" pitchFamily="2" charset="0"/>
              </a:rPr>
              <a:t>  </a:t>
            </a:r>
            <a:endParaRPr lang="en-US" sz="4000" dirty="0">
              <a:solidFill>
                <a:srgbClr val="002060"/>
              </a:solidFill>
              <a:latin typeface="NikoshBAN" panose="02000000000000000000" pitchFamily="2" charset="0"/>
              <a:cs typeface="NikoshBAN" panose="02000000000000000000" pitchFamily="2" charset="0"/>
            </a:endParaRPr>
          </a:p>
        </p:txBody>
      </p:sp>
      <p:sp>
        <p:nvSpPr>
          <p:cNvPr id="18" name="TextBox 17"/>
          <p:cNvSpPr txBox="1"/>
          <p:nvPr/>
        </p:nvSpPr>
        <p:spPr>
          <a:xfrm>
            <a:off x="3543393" y="2624574"/>
            <a:ext cx="1875295" cy="707886"/>
          </a:xfrm>
          <a:prstGeom prst="rect">
            <a:avLst/>
          </a:prstGeom>
          <a:noFill/>
        </p:spPr>
        <p:txBody>
          <a:bodyPr wrap="square" rtlCol="0">
            <a:spAutoFit/>
          </a:bodyPr>
          <a:lstStyle/>
          <a:p>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বিভিন্নতা</a:t>
            </a:r>
            <a:r>
              <a:rPr lang="bn-BD" sz="4000" dirty="0" smtClean="0">
                <a:solidFill>
                  <a:srgbClr val="002060"/>
                </a:solidFill>
                <a:latin typeface="NikoshBAN" panose="02000000000000000000" pitchFamily="2" charset="0"/>
                <a:cs typeface="NikoshBAN" panose="02000000000000000000" pitchFamily="2" charset="0"/>
              </a:rPr>
              <a:t>।</a:t>
            </a:r>
            <a:endParaRPr lang="en-US" sz="4000" dirty="0">
              <a:solidFill>
                <a:srgbClr val="002060"/>
              </a:solidFill>
              <a:latin typeface="NikoshBAN" panose="02000000000000000000" pitchFamily="2" charset="0"/>
              <a:cs typeface="NikoshBAN" panose="02000000000000000000" pitchFamily="2" charset="0"/>
            </a:endParaRPr>
          </a:p>
        </p:txBody>
      </p:sp>
      <p:sp>
        <p:nvSpPr>
          <p:cNvPr id="19" name="TextBox 18"/>
          <p:cNvSpPr txBox="1"/>
          <p:nvPr/>
        </p:nvSpPr>
        <p:spPr>
          <a:xfrm>
            <a:off x="3458540" y="3309070"/>
            <a:ext cx="4899076" cy="707886"/>
          </a:xfrm>
          <a:prstGeom prst="rect">
            <a:avLst/>
          </a:prstGeom>
          <a:noFill/>
        </p:spPr>
        <p:txBody>
          <a:bodyPr wrap="square" rtlCol="0">
            <a:spAutoFit/>
          </a:bodyPr>
          <a:lstStyle/>
          <a:p>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সমুদ্রের</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তীরে</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বালুময়</a:t>
            </a:r>
            <a:r>
              <a:rPr lang="en-US" sz="4000" dirty="0" smtClean="0">
                <a:solidFill>
                  <a:srgbClr val="002060"/>
                </a:solidFill>
                <a:latin typeface="NikoshBAN" panose="02000000000000000000" pitchFamily="2" charset="0"/>
                <a:cs typeface="NikoshBAN" panose="02000000000000000000" pitchFamily="2" charset="0"/>
              </a:rPr>
              <a:t> </a:t>
            </a:r>
            <a:r>
              <a:rPr lang="bn-BD" sz="4000" dirty="0" smtClean="0">
                <a:solidFill>
                  <a:srgbClr val="002060"/>
                </a:solidFill>
                <a:latin typeface="NikoshBAN" panose="02000000000000000000" pitchFamily="2" charset="0"/>
                <a:cs typeface="NikoshBAN" panose="02000000000000000000" pitchFamily="2" charset="0"/>
              </a:rPr>
              <a:t>স্থান। </a:t>
            </a:r>
            <a:endParaRPr lang="en-US" sz="4000" dirty="0">
              <a:solidFill>
                <a:srgbClr val="002060"/>
              </a:solidFill>
              <a:latin typeface="NikoshBAN" panose="02000000000000000000" pitchFamily="2" charset="0"/>
              <a:cs typeface="NikoshBAN" panose="02000000000000000000" pitchFamily="2" charset="0"/>
            </a:endParaRPr>
          </a:p>
        </p:txBody>
      </p:sp>
      <p:sp>
        <p:nvSpPr>
          <p:cNvPr id="20" name="TextBox 19"/>
          <p:cNvSpPr txBox="1"/>
          <p:nvPr/>
        </p:nvSpPr>
        <p:spPr>
          <a:xfrm>
            <a:off x="3536994" y="4030142"/>
            <a:ext cx="6295240" cy="707886"/>
          </a:xfrm>
          <a:prstGeom prst="rect">
            <a:avLst/>
          </a:prstGeom>
          <a:noFill/>
        </p:spPr>
        <p:txBody>
          <a:bodyPr wrap="square" rtlCol="0">
            <a:spAutoFit/>
          </a:bodyPr>
          <a:lstStyle/>
          <a:p>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মাঠ</a:t>
            </a:r>
            <a:r>
              <a:rPr lang="bn-BD" sz="4000" dirty="0" smtClean="0">
                <a:solidFill>
                  <a:srgbClr val="002060"/>
                </a:solidFill>
                <a:latin typeface="NikoshBAN" panose="02000000000000000000" pitchFamily="2" charset="0"/>
                <a:cs typeface="NikoshBAN" panose="02000000000000000000" pitchFamily="2" charset="0"/>
              </a:rPr>
              <a:t>, </a:t>
            </a:r>
            <a:r>
              <a:rPr lang="en-US" sz="4000" dirty="0" smtClean="0">
                <a:solidFill>
                  <a:srgbClr val="002060"/>
                </a:solidFill>
                <a:latin typeface="NikoshBAN" panose="02000000000000000000" pitchFamily="2" charset="0"/>
                <a:cs typeface="NikoshBAN" panose="02000000000000000000" pitchFamily="2" charset="0"/>
              </a:rPr>
              <a:t>জনবসতি নেই এমন </a:t>
            </a:r>
            <a:r>
              <a:rPr lang="en-US" sz="4000" dirty="0" err="1" smtClean="0">
                <a:solidFill>
                  <a:srgbClr val="002060"/>
                </a:solidFill>
                <a:latin typeface="NikoshBAN" panose="02000000000000000000" pitchFamily="2" charset="0"/>
                <a:cs typeface="NikoshBAN" panose="02000000000000000000" pitchFamily="2" charset="0"/>
              </a:rPr>
              <a:t>বিস্তীর্ণ</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স্থান</a:t>
            </a:r>
            <a:r>
              <a:rPr lang="bn-BD" sz="4000" dirty="0" smtClean="0">
                <a:solidFill>
                  <a:srgbClr val="002060"/>
                </a:solidFill>
                <a:latin typeface="NikoshBAN" panose="02000000000000000000" pitchFamily="2" charset="0"/>
                <a:cs typeface="NikoshBAN" panose="02000000000000000000" pitchFamily="2" charset="0"/>
              </a:rPr>
              <a:t>।</a:t>
            </a:r>
            <a:endParaRPr lang="en-US" sz="4000" dirty="0">
              <a:solidFill>
                <a:srgbClr val="002060"/>
              </a:solidFill>
              <a:latin typeface="NikoshBAN" panose="02000000000000000000" pitchFamily="2" charset="0"/>
              <a:cs typeface="NikoshBAN" panose="02000000000000000000" pitchFamily="2" charset="0"/>
            </a:endParaRPr>
          </a:p>
        </p:txBody>
      </p:sp>
      <p:sp>
        <p:nvSpPr>
          <p:cNvPr id="21" name="TextBox 20"/>
          <p:cNvSpPr txBox="1"/>
          <p:nvPr/>
        </p:nvSpPr>
        <p:spPr>
          <a:xfrm>
            <a:off x="3514958" y="4921195"/>
            <a:ext cx="8677041" cy="707886"/>
          </a:xfrm>
          <a:prstGeom prst="rect">
            <a:avLst/>
          </a:prstGeom>
          <a:noFill/>
        </p:spPr>
        <p:txBody>
          <a:bodyPr wrap="square" rtlCol="0">
            <a:spAutoFit/>
          </a:bodyPr>
          <a:lstStyle/>
          <a:p>
            <a:r>
              <a:rPr lang="en-US" sz="4000" dirty="0" smtClean="0">
                <a:solidFill>
                  <a:srgbClr val="002060"/>
                </a:solidFill>
                <a:latin typeface="NikoshBAN" panose="02000000000000000000" pitchFamily="2" charset="0"/>
                <a:cs typeface="NikoshBAN" panose="02000000000000000000" pitchFamily="2" charset="0"/>
              </a:rPr>
              <a:t> নিজের </a:t>
            </a:r>
            <a:r>
              <a:rPr lang="en-US" sz="4000" dirty="0" err="1" smtClean="0">
                <a:solidFill>
                  <a:srgbClr val="002060"/>
                </a:solidFill>
                <a:latin typeface="NikoshBAN" panose="02000000000000000000" pitchFamily="2" charset="0"/>
                <a:cs typeface="NikoshBAN" panose="02000000000000000000" pitchFamily="2" charset="0"/>
              </a:rPr>
              <a:t>লোক</a:t>
            </a:r>
            <a:r>
              <a:rPr lang="en-US" sz="4000" dirty="0" smtClean="0">
                <a:solidFill>
                  <a:srgbClr val="002060"/>
                </a:solidFill>
                <a:latin typeface="NikoshBAN" panose="02000000000000000000" pitchFamily="2" charset="0"/>
                <a:cs typeface="NikoshBAN" panose="02000000000000000000" pitchFamily="2" charset="0"/>
              </a:rPr>
              <a:t>,</a:t>
            </a:r>
            <a:r>
              <a:rPr lang="bn-BD"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আত্মীয়</a:t>
            </a:r>
            <a:r>
              <a:rPr lang="en-US" sz="4000" dirty="0" smtClean="0">
                <a:solidFill>
                  <a:srgbClr val="002060"/>
                </a:solidFill>
                <a:latin typeface="NikoshBAN" panose="02000000000000000000" pitchFamily="2" charset="0"/>
                <a:cs typeface="NikoshBAN" panose="02000000000000000000" pitchFamily="2" charset="0"/>
              </a:rPr>
              <a:t>,</a:t>
            </a:r>
            <a:r>
              <a:rPr lang="bn-BD"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বন্ধুবান্ধব</a:t>
            </a:r>
            <a:r>
              <a:rPr lang="bn-BD" sz="4000" dirty="0" smtClean="0">
                <a:solidFill>
                  <a:srgbClr val="002060"/>
                </a:solidFill>
                <a:latin typeface="NikoshBAN" panose="02000000000000000000" pitchFamily="2" charset="0"/>
                <a:cs typeface="NikoshBAN" panose="02000000000000000000" pitchFamily="2" charset="0"/>
              </a:rPr>
              <a:t>। </a:t>
            </a:r>
            <a:endParaRPr lang="en-US" sz="4000" dirty="0">
              <a:solidFill>
                <a:srgbClr val="002060"/>
              </a:solidFill>
              <a:latin typeface="NikoshBAN" panose="02000000000000000000" pitchFamily="2" charset="0"/>
              <a:cs typeface="NikoshBAN" panose="02000000000000000000" pitchFamily="2" charset="0"/>
            </a:endParaRPr>
          </a:p>
        </p:txBody>
      </p:sp>
      <p:sp>
        <p:nvSpPr>
          <p:cNvPr id="24" name="Frame 23"/>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74163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1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1100"/>
                                        <p:tgtEl>
                                          <p:spTgt spid="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1100"/>
                                        <p:tgtEl>
                                          <p:spTgt spid="10"/>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Left)">
                                      <p:cBhvr>
                                        <p:cTn id="16" dur="1100"/>
                                        <p:tgtEl>
                                          <p:spTgt spid="11"/>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11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100" fill="hold"/>
                                        <p:tgtEl>
                                          <p:spTgt spid="8"/>
                                        </p:tgtEl>
                                        <p:attrNameLst>
                                          <p:attrName>ppt_x</p:attrName>
                                        </p:attrNameLst>
                                      </p:cBhvr>
                                      <p:tavLst>
                                        <p:tav tm="0">
                                          <p:val>
                                            <p:strVal val="1+#ppt_w/2"/>
                                          </p:val>
                                        </p:tav>
                                        <p:tav tm="100000">
                                          <p:val>
                                            <p:strVal val="#ppt_x"/>
                                          </p:val>
                                        </p:tav>
                                      </p:tavLst>
                                    </p:anim>
                                    <p:anim calcmode="lin" valueType="num">
                                      <p:cBhvr additive="base">
                                        <p:cTn id="25" dur="11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100" fill="hold"/>
                                        <p:tgtEl>
                                          <p:spTgt spid="17"/>
                                        </p:tgtEl>
                                        <p:attrNameLst>
                                          <p:attrName>ppt_x</p:attrName>
                                        </p:attrNameLst>
                                      </p:cBhvr>
                                      <p:tavLst>
                                        <p:tav tm="0">
                                          <p:val>
                                            <p:strVal val="1+#ppt_w/2"/>
                                          </p:val>
                                        </p:tav>
                                        <p:tav tm="100000">
                                          <p:val>
                                            <p:strVal val="#ppt_x"/>
                                          </p:val>
                                        </p:tav>
                                      </p:tavLst>
                                    </p:anim>
                                    <p:anim calcmode="lin" valueType="num">
                                      <p:cBhvr additive="base">
                                        <p:cTn id="29" dur="11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1100"/>
                                        <p:tgtEl>
                                          <p:spTgt spid="1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11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11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1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1000"/>
                                        <p:tgtEl>
                                          <p:spTgt spid="15"/>
                                        </p:tgtEl>
                                      </p:cBhvr>
                                    </p:animEffect>
                                  </p:childTnLst>
                                </p:cTn>
                              </p:par>
                              <p:par>
                                <p:cTn id="51" presetID="14" presetClass="entr" presetSubtype="10" fill="hold" grpId="0" nodeType="withEffect">
                                  <p:stCondLst>
                                    <p:cond delay="10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9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1100" fill="hold"/>
                                        <p:tgtEl>
                                          <p:spTgt spid="16"/>
                                        </p:tgtEl>
                                        <p:attrNameLst>
                                          <p:attrName>ppt_x</p:attrName>
                                        </p:attrNameLst>
                                      </p:cBhvr>
                                      <p:tavLst>
                                        <p:tav tm="0">
                                          <p:val>
                                            <p:strVal val="#ppt_x"/>
                                          </p:val>
                                        </p:tav>
                                        <p:tav tm="100000">
                                          <p:val>
                                            <p:strVal val="#ppt_x"/>
                                          </p:val>
                                        </p:tav>
                                      </p:tavLst>
                                    </p:anim>
                                    <p:anim calcmode="lin" valueType="num">
                                      <p:cBhvr additive="base">
                                        <p:cTn id="59" dur="1100" fill="hold"/>
                                        <p:tgtEl>
                                          <p:spTgt spid="1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1200" fill="hold"/>
                                        <p:tgtEl>
                                          <p:spTgt spid="21"/>
                                        </p:tgtEl>
                                        <p:attrNameLst>
                                          <p:attrName>ppt_x</p:attrName>
                                        </p:attrNameLst>
                                      </p:cBhvr>
                                      <p:tavLst>
                                        <p:tav tm="0">
                                          <p:val>
                                            <p:strVal val="#ppt_x"/>
                                          </p:val>
                                        </p:tav>
                                        <p:tav tm="100000">
                                          <p:val>
                                            <p:strVal val="#ppt_x"/>
                                          </p:val>
                                        </p:tav>
                                      </p:tavLst>
                                    </p:anim>
                                    <p:anim calcmode="lin" valueType="num">
                                      <p:cBhvr additive="base">
                                        <p:cTn id="63" dur="12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2006" y="232248"/>
            <a:ext cx="1315453" cy="584775"/>
          </a:xfrm>
          <a:prstGeom prst="rect">
            <a:avLst/>
          </a:prstGeom>
          <a:noFill/>
          <a:ln>
            <a:solidFill>
              <a:schemeClr val="bg1">
                <a:lumMod val="10000"/>
              </a:schemeClr>
            </a:solid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পরিচ্ছদ </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2732006" y="1188503"/>
            <a:ext cx="1315453" cy="584775"/>
          </a:xfrm>
          <a:prstGeom prst="rect">
            <a:avLst/>
          </a:prstGeom>
          <a:noFill/>
          <a:ln>
            <a:solidFill>
              <a:schemeClr val="bg1">
                <a:lumMod val="10000"/>
              </a:schemeClr>
            </a:solid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ভিন্ন  </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7" name="TextBox 6"/>
          <p:cNvSpPr txBox="1"/>
          <p:nvPr/>
        </p:nvSpPr>
        <p:spPr>
          <a:xfrm>
            <a:off x="2732006" y="2286614"/>
            <a:ext cx="1315453" cy="584775"/>
          </a:xfrm>
          <a:prstGeom prst="rect">
            <a:avLst/>
          </a:prstGeom>
          <a:noFill/>
          <a:ln>
            <a:solidFill>
              <a:schemeClr val="bg1">
                <a:lumMod val="10000"/>
              </a:schemeClr>
            </a:solid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প্রান্ত </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11" name="TextBox 10"/>
          <p:cNvSpPr txBox="1"/>
          <p:nvPr/>
        </p:nvSpPr>
        <p:spPr>
          <a:xfrm>
            <a:off x="2732006" y="3411961"/>
            <a:ext cx="1315453" cy="584775"/>
          </a:xfrm>
          <a:prstGeom prst="rect">
            <a:avLst/>
          </a:prstGeom>
          <a:noFill/>
          <a:ln>
            <a:solidFill>
              <a:schemeClr val="bg1">
                <a:lumMod val="10000"/>
              </a:schemeClr>
            </a:solid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বন্ধু</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12" name="TextBox 11"/>
          <p:cNvSpPr txBox="1"/>
          <p:nvPr/>
        </p:nvSpPr>
        <p:spPr>
          <a:xfrm>
            <a:off x="2732006" y="4539666"/>
            <a:ext cx="1315453" cy="584775"/>
          </a:xfrm>
          <a:prstGeom prst="rect">
            <a:avLst/>
          </a:prstGeom>
          <a:noFill/>
          <a:ln>
            <a:solidFill>
              <a:schemeClr val="bg1">
                <a:lumMod val="10000"/>
              </a:schemeClr>
            </a:solid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পরস্পর   </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14" name="TextBox 13"/>
          <p:cNvSpPr txBox="1"/>
          <p:nvPr/>
        </p:nvSpPr>
        <p:spPr>
          <a:xfrm>
            <a:off x="2732006" y="5894097"/>
            <a:ext cx="1315453" cy="584775"/>
          </a:xfrm>
          <a:prstGeom prst="rect">
            <a:avLst/>
          </a:prstGeom>
          <a:noFill/>
          <a:ln>
            <a:solidFill>
              <a:schemeClr val="bg1">
                <a:lumMod val="10000"/>
              </a:schemeClr>
            </a:solid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সম্পদ   </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15" name="Right Arrow 14"/>
          <p:cNvSpPr/>
          <p:nvPr/>
        </p:nvSpPr>
        <p:spPr>
          <a:xfrm>
            <a:off x="4087649" y="455902"/>
            <a:ext cx="673768" cy="224590"/>
          </a:xfrm>
          <a:prstGeom prst="rightArrow">
            <a:avLst/>
          </a:prstGeom>
          <a:solidFill>
            <a:srgbClr val="00206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16" name="TextBox 15"/>
          <p:cNvSpPr txBox="1"/>
          <p:nvPr/>
        </p:nvSpPr>
        <p:spPr>
          <a:xfrm>
            <a:off x="3213269" y="232248"/>
            <a:ext cx="641685" cy="584775"/>
          </a:xfrm>
          <a:prstGeom prst="rect">
            <a:avLst/>
          </a:prstGeom>
          <a:noFill/>
          <a:ln>
            <a:no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চ্ছ</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17" name="TextBox 16"/>
          <p:cNvSpPr txBox="1"/>
          <p:nvPr/>
        </p:nvSpPr>
        <p:spPr>
          <a:xfrm>
            <a:off x="3053431" y="1188503"/>
            <a:ext cx="481263" cy="584775"/>
          </a:xfrm>
          <a:prstGeom prst="rect">
            <a:avLst/>
          </a:prstGeom>
          <a:noFill/>
          <a:ln>
            <a:no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ন্ন  </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19" name="TextBox 18"/>
          <p:cNvSpPr txBox="1"/>
          <p:nvPr/>
        </p:nvSpPr>
        <p:spPr>
          <a:xfrm>
            <a:off x="3019965" y="2286614"/>
            <a:ext cx="547036" cy="584775"/>
          </a:xfrm>
          <a:prstGeom prst="rect">
            <a:avLst/>
          </a:prstGeom>
          <a:noFill/>
          <a:ln>
            <a:no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ন্ত </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24" name="TextBox 23"/>
          <p:cNvSpPr txBox="1"/>
          <p:nvPr/>
        </p:nvSpPr>
        <p:spPr>
          <a:xfrm>
            <a:off x="2915293" y="3411961"/>
            <a:ext cx="336884" cy="584775"/>
          </a:xfrm>
          <a:prstGeom prst="rect">
            <a:avLst/>
          </a:prstGeom>
          <a:noFill/>
          <a:ln>
            <a:no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ন্ধ</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25" name="TextBox 24"/>
          <p:cNvSpPr txBox="1"/>
          <p:nvPr/>
        </p:nvSpPr>
        <p:spPr>
          <a:xfrm>
            <a:off x="3133058" y="4539666"/>
            <a:ext cx="513347" cy="584775"/>
          </a:xfrm>
          <a:prstGeom prst="rect">
            <a:avLst/>
          </a:prstGeom>
          <a:noFill/>
          <a:ln>
            <a:no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স্প</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27" name="TextBox 26"/>
          <p:cNvSpPr txBox="1"/>
          <p:nvPr/>
        </p:nvSpPr>
        <p:spPr>
          <a:xfrm>
            <a:off x="2936746" y="5894097"/>
            <a:ext cx="713473" cy="584775"/>
          </a:xfrm>
          <a:prstGeom prst="rect">
            <a:avLst/>
          </a:prstGeom>
          <a:noFill/>
          <a:ln>
            <a:noFill/>
          </a:ln>
        </p:spPr>
        <p:txBody>
          <a:bodyPr wrap="square" rtlCol="0">
            <a:spAutoFit/>
          </a:bodyPr>
          <a:lstStyle/>
          <a:p>
            <a:pPr algn="just"/>
            <a:r>
              <a:rPr lang="bn-BD" sz="3200" dirty="0" smtClean="0">
                <a:solidFill>
                  <a:schemeClr val="bg1">
                    <a:lumMod val="10000"/>
                  </a:schemeClr>
                </a:solidFill>
                <a:latin typeface="NikoshBAN" panose="02000000000000000000" pitchFamily="2" charset="0"/>
                <a:cs typeface="NikoshBAN" panose="02000000000000000000" pitchFamily="2" charset="0"/>
              </a:rPr>
              <a:t>ম্প</a:t>
            </a:r>
            <a:endParaRPr lang="en-US" sz="3200" dirty="0">
              <a:solidFill>
                <a:schemeClr val="bg1">
                  <a:lumMod val="10000"/>
                </a:schemeClr>
              </a:solidFill>
              <a:latin typeface="NikoshBAN" panose="02000000000000000000" pitchFamily="2" charset="0"/>
              <a:cs typeface="NikoshBAN" panose="02000000000000000000" pitchFamily="2" charset="0"/>
            </a:endParaRPr>
          </a:p>
        </p:txBody>
      </p:sp>
      <p:sp>
        <p:nvSpPr>
          <p:cNvPr id="29" name="Right Arrow 28"/>
          <p:cNvSpPr/>
          <p:nvPr/>
        </p:nvSpPr>
        <p:spPr>
          <a:xfrm>
            <a:off x="4087649" y="1412156"/>
            <a:ext cx="673768" cy="224590"/>
          </a:xfrm>
          <a:prstGeom prst="rightArrow">
            <a:avLst/>
          </a:prstGeom>
          <a:solidFill>
            <a:srgbClr val="00206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31" name="Right Arrow 30"/>
          <p:cNvSpPr/>
          <p:nvPr/>
        </p:nvSpPr>
        <p:spPr>
          <a:xfrm>
            <a:off x="4087649" y="2510265"/>
            <a:ext cx="673768" cy="224590"/>
          </a:xfrm>
          <a:prstGeom prst="rightArrow">
            <a:avLst/>
          </a:prstGeom>
          <a:solidFill>
            <a:srgbClr val="00206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35" name="Right Arrow 34"/>
          <p:cNvSpPr/>
          <p:nvPr/>
        </p:nvSpPr>
        <p:spPr>
          <a:xfrm>
            <a:off x="4087649" y="3563477"/>
            <a:ext cx="673768" cy="224590"/>
          </a:xfrm>
          <a:prstGeom prst="rightArrow">
            <a:avLst/>
          </a:prstGeom>
          <a:solidFill>
            <a:srgbClr val="00206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36" name="Right Arrow 35"/>
          <p:cNvSpPr/>
          <p:nvPr/>
        </p:nvSpPr>
        <p:spPr>
          <a:xfrm>
            <a:off x="4087649" y="4719757"/>
            <a:ext cx="673768" cy="224590"/>
          </a:xfrm>
          <a:prstGeom prst="rightArrow">
            <a:avLst/>
          </a:prstGeom>
          <a:solidFill>
            <a:srgbClr val="00206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38" name="Right Arrow 37"/>
          <p:cNvSpPr/>
          <p:nvPr/>
        </p:nvSpPr>
        <p:spPr>
          <a:xfrm>
            <a:off x="4087649" y="6160765"/>
            <a:ext cx="673768" cy="224590"/>
          </a:xfrm>
          <a:prstGeom prst="rightArrow">
            <a:avLst/>
          </a:prstGeom>
          <a:solidFill>
            <a:srgbClr val="00206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39" name="Rectangle 38"/>
          <p:cNvSpPr/>
          <p:nvPr/>
        </p:nvSpPr>
        <p:spPr>
          <a:xfrm>
            <a:off x="4914329" y="276149"/>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40" name="Rectangle 39"/>
          <p:cNvSpPr/>
          <p:nvPr/>
        </p:nvSpPr>
        <p:spPr>
          <a:xfrm>
            <a:off x="4914329" y="1254014"/>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42" name="Rectangle 41"/>
          <p:cNvSpPr/>
          <p:nvPr/>
        </p:nvSpPr>
        <p:spPr>
          <a:xfrm>
            <a:off x="4914329" y="2363813"/>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46" name="Rectangle 45"/>
          <p:cNvSpPr/>
          <p:nvPr/>
        </p:nvSpPr>
        <p:spPr>
          <a:xfrm>
            <a:off x="4914329" y="3471937"/>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47" name="Rectangle 46"/>
          <p:cNvSpPr/>
          <p:nvPr/>
        </p:nvSpPr>
        <p:spPr>
          <a:xfrm>
            <a:off x="4914329" y="4649828"/>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49" name="Rectangle 48"/>
          <p:cNvSpPr/>
          <p:nvPr/>
        </p:nvSpPr>
        <p:spPr>
          <a:xfrm>
            <a:off x="4914329" y="5894097"/>
            <a:ext cx="683890" cy="600541"/>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61" name="Rectangle 60"/>
          <p:cNvSpPr/>
          <p:nvPr/>
        </p:nvSpPr>
        <p:spPr>
          <a:xfrm>
            <a:off x="6802669" y="276149"/>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bg1">
                    <a:lumMod val="10000"/>
                  </a:schemeClr>
                </a:solidFill>
                <a:latin typeface="NikoshBAN" panose="02000000000000000000" pitchFamily="2" charset="0"/>
                <a:cs typeface="NikoshBAN" panose="02000000000000000000" pitchFamily="2" charset="0"/>
              </a:rPr>
              <a:t>চ</a:t>
            </a:r>
            <a:endParaRPr lang="en-US" sz="4400" dirty="0">
              <a:solidFill>
                <a:schemeClr val="bg1">
                  <a:lumMod val="10000"/>
                </a:schemeClr>
              </a:solidFill>
              <a:latin typeface="NikoshBAN" panose="02000000000000000000" pitchFamily="2" charset="0"/>
              <a:cs typeface="NikoshBAN" panose="02000000000000000000" pitchFamily="2" charset="0"/>
            </a:endParaRPr>
          </a:p>
        </p:txBody>
      </p:sp>
      <p:sp>
        <p:nvSpPr>
          <p:cNvPr id="72" name="Rectangle 71"/>
          <p:cNvSpPr/>
          <p:nvPr/>
        </p:nvSpPr>
        <p:spPr>
          <a:xfrm>
            <a:off x="7734208" y="276149"/>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bg1">
                    <a:lumMod val="10000"/>
                  </a:schemeClr>
                </a:solidFill>
                <a:latin typeface="NikoshBAN" panose="02000000000000000000" pitchFamily="2" charset="0"/>
                <a:cs typeface="NikoshBAN" panose="02000000000000000000" pitchFamily="2" charset="0"/>
              </a:rPr>
              <a:t>ছ</a:t>
            </a:r>
            <a:r>
              <a:rPr lang="bn-BD" sz="4000" dirty="0" smtClean="0">
                <a:solidFill>
                  <a:schemeClr val="bg1">
                    <a:lumMod val="10000"/>
                  </a:schemeClr>
                </a:solidFill>
              </a:rPr>
              <a:t> </a:t>
            </a:r>
            <a:endParaRPr lang="en-US" dirty="0">
              <a:solidFill>
                <a:schemeClr val="bg1">
                  <a:lumMod val="10000"/>
                </a:schemeClr>
              </a:solidFill>
            </a:endParaRPr>
          </a:p>
        </p:txBody>
      </p:sp>
      <p:sp>
        <p:nvSpPr>
          <p:cNvPr id="83" name="Rectangle 82"/>
          <p:cNvSpPr/>
          <p:nvPr/>
        </p:nvSpPr>
        <p:spPr>
          <a:xfrm>
            <a:off x="6802669" y="1254707"/>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bg1">
                    <a:lumMod val="10000"/>
                  </a:schemeClr>
                </a:solidFill>
                <a:latin typeface="NikoshBAN" panose="02000000000000000000" pitchFamily="2" charset="0"/>
                <a:cs typeface="NikoshBAN" panose="02000000000000000000" pitchFamily="2" charset="0"/>
              </a:rPr>
              <a:t>ন</a:t>
            </a:r>
            <a:endParaRPr lang="en-US" sz="4400" dirty="0">
              <a:solidFill>
                <a:schemeClr val="bg1">
                  <a:lumMod val="10000"/>
                </a:schemeClr>
              </a:solidFill>
              <a:latin typeface="NikoshBAN" panose="02000000000000000000" pitchFamily="2" charset="0"/>
              <a:cs typeface="NikoshBAN" panose="02000000000000000000" pitchFamily="2" charset="0"/>
            </a:endParaRPr>
          </a:p>
        </p:txBody>
      </p:sp>
      <p:sp>
        <p:nvSpPr>
          <p:cNvPr id="84" name="Rectangle 83"/>
          <p:cNvSpPr/>
          <p:nvPr/>
        </p:nvSpPr>
        <p:spPr>
          <a:xfrm>
            <a:off x="7734208" y="1254707"/>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bg1">
                    <a:lumMod val="10000"/>
                  </a:schemeClr>
                </a:solidFill>
                <a:latin typeface="NikoshBAN" panose="02000000000000000000" pitchFamily="2" charset="0"/>
                <a:cs typeface="NikoshBAN" panose="02000000000000000000" pitchFamily="2" charset="0"/>
              </a:rPr>
              <a:t>ন</a:t>
            </a:r>
            <a:r>
              <a:rPr lang="bn-BD" sz="4000" dirty="0" smtClean="0">
                <a:solidFill>
                  <a:schemeClr val="bg1">
                    <a:lumMod val="10000"/>
                  </a:schemeClr>
                </a:solidFill>
              </a:rPr>
              <a:t> </a:t>
            </a:r>
            <a:endParaRPr lang="en-US" dirty="0">
              <a:solidFill>
                <a:schemeClr val="bg1">
                  <a:lumMod val="10000"/>
                </a:schemeClr>
              </a:solidFill>
            </a:endParaRPr>
          </a:p>
        </p:txBody>
      </p:sp>
      <p:sp>
        <p:nvSpPr>
          <p:cNvPr id="93" name="Rectangle 92"/>
          <p:cNvSpPr/>
          <p:nvPr/>
        </p:nvSpPr>
        <p:spPr>
          <a:xfrm>
            <a:off x="6802669" y="2374063"/>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bg1">
                    <a:lumMod val="10000"/>
                  </a:schemeClr>
                </a:solidFill>
                <a:latin typeface="NikoshBAN" panose="02000000000000000000" pitchFamily="2" charset="0"/>
                <a:cs typeface="NikoshBAN" panose="02000000000000000000" pitchFamily="2" charset="0"/>
              </a:rPr>
              <a:t>ন</a:t>
            </a:r>
            <a:endParaRPr lang="en-US" sz="4400" dirty="0">
              <a:solidFill>
                <a:schemeClr val="bg1">
                  <a:lumMod val="10000"/>
                </a:schemeClr>
              </a:solidFill>
              <a:latin typeface="NikoshBAN" panose="02000000000000000000" pitchFamily="2" charset="0"/>
              <a:cs typeface="NikoshBAN" panose="02000000000000000000" pitchFamily="2" charset="0"/>
            </a:endParaRPr>
          </a:p>
        </p:txBody>
      </p:sp>
      <p:sp>
        <p:nvSpPr>
          <p:cNvPr id="94" name="Rectangle 93"/>
          <p:cNvSpPr/>
          <p:nvPr/>
        </p:nvSpPr>
        <p:spPr>
          <a:xfrm>
            <a:off x="7734208" y="2374063"/>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bg1">
                    <a:lumMod val="10000"/>
                  </a:schemeClr>
                </a:solidFill>
                <a:latin typeface="NikoshBAN" panose="02000000000000000000" pitchFamily="2" charset="0"/>
                <a:cs typeface="NikoshBAN" panose="02000000000000000000" pitchFamily="2" charset="0"/>
              </a:rPr>
              <a:t>ত</a:t>
            </a:r>
            <a:r>
              <a:rPr lang="bn-BD" sz="4000" dirty="0" smtClean="0">
                <a:solidFill>
                  <a:schemeClr val="bg1">
                    <a:lumMod val="10000"/>
                  </a:schemeClr>
                </a:solidFill>
              </a:rPr>
              <a:t> </a:t>
            </a:r>
            <a:endParaRPr lang="en-US" dirty="0">
              <a:solidFill>
                <a:schemeClr val="bg1">
                  <a:lumMod val="10000"/>
                </a:schemeClr>
              </a:solidFill>
            </a:endParaRPr>
          </a:p>
        </p:txBody>
      </p:sp>
      <p:sp>
        <p:nvSpPr>
          <p:cNvPr id="105" name="Rectangle 104"/>
          <p:cNvSpPr/>
          <p:nvPr/>
        </p:nvSpPr>
        <p:spPr>
          <a:xfrm>
            <a:off x="6802669" y="3471937"/>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bg1">
                    <a:lumMod val="10000"/>
                  </a:schemeClr>
                </a:solidFill>
                <a:latin typeface="NikoshBAN" panose="02000000000000000000" pitchFamily="2" charset="0"/>
                <a:cs typeface="NikoshBAN" panose="02000000000000000000" pitchFamily="2" charset="0"/>
              </a:rPr>
              <a:t>ন </a:t>
            </a:r>
            <a:endParaRPr lang="en-US" sz="4400" dirty="0">
              <a:solidFill>
                <a:schemeClr val="bg1">
                  <a:lumMod val="10000"/>
                </a:schemeClr>
              </a:solidFill>
              <a:latin typeface="NikoshBAN" panose="02000000000000000000" pitchFamily="2" charset="0"/>
              <a:cs typeface="NikoshBAN" panose="02000000000000000000" pitchFamily="2" charset="0"/>
            </a:endParaRPr>
          </a:p>
        </p:txBody>
      </p:sp>
      <p:sp>
        <p:nvSpPr>
          <p:cNvPr id="106" name="Rectangle 105"/>
          <p:cNvSpPr/>
          <p:nvPr/>
        </p:nvSpPr>
        <p:spPr>
          <a:xfrm>
            <a:off x="7734208" y="3471937"/>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bg1">
                    <a:lumMod val="10000"/>
                  </a:schemeClr>
                </a:solidFill>
                <a:latin typeface="NikoshBAN" panose="02000000000000000000" pitchFamily="2" charset="0"/>
                <a:cs typeface="NikoshBAN" panose="02000000000000000000" pitchFamily="2" charset="0"/>
              </a:rPr>
              <a:t>ধ</a:t>
            </a:r>
            <a:endParaRPr lang="en-US" dirty="0">
              <a:solidFill>
                <a:schemeClr val="bg1">
                  <a:lumMod val="10000"/>
                </a:schemeClr>
              </a:solidFill>
            </a:endParaRPr>
          </a:p>
        </p:txBody>
      </p:sp>
      <p:sp>
        <p:nvSpPr>
          <p:cNvPr id="107" name="Rectangle 106"/>
          <p:cNvSpPr/>
          <p:nvPr/>
        </p:nvSpPr>
        <p:spPr>
          <a:xfrm>
            <a:off x="6802669" y="4659883"/>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bg1">
                    <a:lumMod val="10000"/>
                  </a:schemeClr>
                </a:solidFill>
                <a:latin typeface="NikoshBAN" panose="02000000000000000000" pitchFamily="2" charset="0"/>
                <a:cs typeface="NikoshBAN" panose="02000000000000000000" pitchFamily="2" charset="0"/>
              </a:rPr>
              <a:t>স </a:t>
            </a:r>
            <a:endParaRPr lang="en-US" sz="4400" dirty="0">
              <a:solidFill>
                <a:schemeClr val="bg1">
                  <a:lumMod val="10000"/>
                </a:schemeClr>
              </a:solidFill>
              <a:latin typeface="NikoshBAN" panose="02000000000000000000" pitchFamily="2" charset="0"/>
              <a:cs typeface="NikoshBAN" panose="02000000000000000000" pitchFamily="2" charset="0"/>
            </a:endParaRPr>
          </a:p>
        </p:txBody>
      </p:sp>
      <p:sp>
        <p:nvSpPr>
          <p:cNvPr id="108" name="Rectangle 107"/>
          <p:cNvSpPr/>
          <p:nvPr/>
        </p:nvSpPr>
        <p:spPr>
          <a:xfrm>
            <a:off x="7734208" y="4659883"/>
            <a:ext cx="683890" cy="540874"/>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bg1">
                    <a:lumMod val="10000"/>
                  </a:schemeClr>
                </a:solidFill>
                <a:latin typeface="NikoshBAN" panose="02000000000000000000" pitchFamily="2" charset="0"/>
                <a:cs typeface="NikoshBAN" panose="02000000000000000000" pitchFamily="2" charset="0"/>
              </a:rPr>
              <a:t>প</a:t>
            </a:r>
            <a:endParaRPr lang="en-US" dirty="0">
              <a:solidFill>
                <a:schemeClr val="bg1">
                  <a:lumMod val="10000"/>
                </a:schemeClr>
              </a:solidFill>
            </a:endParaRPr>
          </a:p>
        </p:txBody>
      </p:sp>
      <p:sp>
        <p:nvSpPr>
          <p:cNvPr id="111" name="Rectangle 110"/>
          <p:cNvSpPr/>
          <p:nvPr/>
        </p:nvSpPr>
        <p:spPr>
          <a:xfrm>
            <a:off x="6802669" y="5934559"/>
            <a:ext cx="683890" cy="560079"/>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bg1">
                    <a:lumMod val="10000"/>
                  </a:schemeClr>
                </a:solidFill>
                <a:latin typeface="NikoshBAN" panose="02000000000000000000" pitchFamily="2" charset="0"/>
                <a:cs typeface="NikoshBAN" panose="02000000000000000000" pitchFamily="2" charset="0"/>
              </a:rPr>
              <a:t>ম </a:t>
            </a:r>
            <a:endParaRPr lang="en-US" sz="4400" dirty="0">
              <a:solidFill>
                <a:schemeClr val="bg1">
                  <a:lumMod val="10000"/>
                </a:schemeClr>
              </a:solidFill>
              <a:latin typeface="NikoshBAN" panose="02000000000000000000" pitchFamily="2" charset="0"/>
              <a:cs typeface="NikoshBAN" panose="02000000000000000000" pitchFamily="2" charset="0"/>
            </a:endParaRPr>
          </a:p>
        </p:txBody>
      </p:sp>
      <p:sp>
        <p:nvSpPr>
          <p:cNvPr id="112" name="Rectangle 111"/>
          <p:cNvSpPr/>
          <p:nvPr/>
        </p:nvSpPr>
        <p:spPr>
          <a:xfrm>
            <a:off x="7734208" y="5934559"/>
            <a:ext cx="683890" cy="560079"/>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bg1">
                    <a:lumMod val="10000"/>
                  </a:schemeClr>
                </a:solidFill>
                <a:latin typeface="NikoshBAN" panose="02000000000000000000" pitchFamily="2" charset="0"/>
                <a:cs typeface="NikoshBAN" panose="02000000000000000000" pitchFamily="2" charset="0"/>
              </a:rPr>
              <a:t>প</a:t>
            </a:r>
            <a:endParaRPr lang="en-US" dirty="0">
              <a:solidFill>
                <a:schemeClr val="bg1">
                  <a:lumMod val="10000"/>
                </a:schemeClr>
              </a:solidFill>
            </a:endParaRPr>
          </a:p>
        </p:txBody>
      </p:sp>
      <p:sp>
        <p:nvSpPr>
          <p:cNvPr id="82" name="Frame 81"/>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8373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heel(1)">
                                      <p:cBhvr>
                                        <p:cTn id="34" dur="2000"/>
                                        <p:tgtEl>
                                          <p:spTgt spid="2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1)">
                                      <p:cBhvr>
                                        <p:cTn id="37" dur="2000"/>
                                        <p:tgtEl>
                                          <p:spTgt spid="2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heel(1)">
                                      <p:cBhvr>
                                        <p:cTn id="40" dur="2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0-#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0-#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0-#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0-#ppt_w/2"/>
                                          </p:val>
                                        </p:tav>
                                        <p:tav tm="100000">
                                          <p:val>
                                            <p:strVal val="#ppt_x"/>
                                          </p:val>
                                        </p:tav>
                                      </p:tavLst>
                                    </p:anim>
                                    <p:anim calcmode="lin" valueType="num">
                                      <p:cBhvr additive="base">
                                        <p:cTn id="58" dur="500" fill="hold"/>
                                        <p:tgtEl>
                                          <p:spTgt spid="3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0-#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0-#ppt_w/2"/>
                                          </p:val>
                                        </p:tav>
                                        <p:tav tm="100000">
                                          <p:val>
                                            <p:strVal val="#ppt_x"/>
                                          </p:val>
                                        </p:tav>
                                      </p:tavLst>
                                    </p:anim>
                                    <p:anim calcmode="lin" valueType="num">
                                      <p:cBhvr additive="base">
                                        <p:cTn id="6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randombar(horizontal)">
                                      <p:cBhvr>
                                        <p:cTn id="71" dur="500"/>
                                        <p:tgtEl>
                                          <p:spTgt spid="39"/>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500"/>
                                        <p:tgtEl>
                                          <p:spTgt spid="4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randombar(horizontal)">
                                      <p:cBhvr>
                                        <p:cTn id="77" dur="500"/>
                                        <p:tgtEl>
                                          <p:spTgt spid="42"/>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randombar(horizontal)">
                                      <p:cBhvr>
                                        <p:cTn id="80" dur="500"/>
                                        <p:tgtEl>
                                          <p:spTgt spid="46"/>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randombar(horizontal)">
                                      <p:cBhvr>
                                        <p:cTn id="83" dur="500"/>
                                        <p:tgtEl>
                                          <p:spTgt spid="47"/>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randombar(horizontal)">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63" presetClass="path" presetSubtype="0" accel="50000" decel="50000" fill="hold" grpId="1" nodeType="clickEffect">
                                  <p:stCondLst>
                                    <p:cond delay="0"/>
                                  </p:stCondLst>
                                  <p:childTnLst>
                                    <p:animMotion origin="layout" path="M 3.95833E-6 -2.22222E-6 L 0.14075 0.00255 " pathEditMode="relative" rAng="0" ptsTypes="AA">
                                      <p:cBhvr>
                                        <p:cTn id="90" dur="2000" fill="hold"/>
                                        <p:tgtEl>
                                          <p:spTgt spid="16"/>
                                        </p:tgtEl>
                                        <p:attrNameLst>
                                          <p:attrName>ppt_x</p:attrName>
                                          <p:attrName>ppt_y</p:attrName>
                                        </p:attrNameLst>
                                      </p:cBhvr>
                                      <p:rCtr x="7031" y="116"/>
                                    </p:animMotion>
                                  </p:childTnLst>
                                </p:cTn>
                              </p:par>
                            </p:childTnLst>
                          </p:cTn>
                        </p:par>
                      </p:childTnLst>
                    </p:cTn>
                  </p:par>
                  <p:par>
                    <p:cTn id="91" fill="hold">
                      <p:stCondLst>
                        <p:cond delay="indefinite"/>
                      </p:stCondLst>
                      <p:childTnLst>
                        <p:par>
                          <p:cTn id="92" fill="hold">
                            <p:stCondLst>
                              <p:cond delay="0"/>
                            </p:stCondLst>
                            <p:childTnLst>
                              <p:par>
                                <p:cTn id="93" presetID="63" presetClass="path" presetSubtype="0" accel="50000" decel="50000" fill="hold" grpId="1" nodeType="clickEffect">
                                  <p:stCondLst>
                                    <p:cond delay="0"/>
                                  </p:stCondLst>
                                  <p:childTnLst>
                                    <p:animMotion origin="layout" path="M -4.58333E-6 1.11111E-6 L 0.16055 -0.00255 " pathEditMode="relative" rAng="0" ptsTypes="AA">
                                      <p:cBhvr>
                                        <p:cTn id="94" dur="2000" fill="hold"/>
                                        <p:tgtEl>
                                          <p:spTgt spid="17"/>
                                        </p:tgtEl>
                                        <p:attrNameLst>
                                          <p:attrName>ppt_x</p:attrName>
                                          <p:attrName>ppt_y</p:attrName>
                                        </p:attrNameLst>
                                      </p:cBhvr>
                                      <p:rCtr x="8021" y="-139"/>
                                    </p:animMotion>
                                  </p:childTnLst>
                                </p:cTn>
                              </p:par>
                            </p:childTnLst>
                          </p:cTn>
                        </p:par>
                      </p:childTnLst>
                    </p:cTn>
                  </p:par>
                  <p:par>
                    <p:cTn id="95" fill="hold">
                      <p:stCondLst>
                        <p:cond delay="indefinite"/>
                      </p:stCondLst>
                      <p:childTnLst>
                        <p:par>
                          <p:cTn id="96" fill="hold">
                            <p:stCondLst>
                              <p:cond delay="0"/>
                            </p:stCondLst>
                            <p:childTnLst>
                              <p:par>
                                <p:cTn id="97" presetID="63" presetClass="path" presetSubtype="0" accel="50000" decel="50000" fill="hold" grpId="1" nodeType="clickEffect">
                                  <p:stCondLst>
                                    <p:cond delay="0"/>
                                  </p:stCondLst>
                                  <p:childTnLst>
                                    <p:animMotion origin="layout" path="M -4.375E-6 7.40741E-7 L 0.16081 0.00231 " pathEditMode="relative" rAng="0" ptsTypes="AA">
                                      <p:cBhvr>
                                        <p:cTn id="98" dur="2000" fill="hold"/>
                                        <p:tgtEl>
                                          <p:spTgt spid="19"/>
                                        </p:tgtEl>
                                        <p:attrNameLst>
                                          <p:attrName>ppt_x</p:attrName>
                                          <p:attrName>ppt_y</p:attrName>
                                        </p:attrNameLst>
                                      </p:cBhvr>
                                      <p:rCtr x="8034" y="116"/>
                                    </p:animMotion>
                                  </p:childTnLst>
                                </p:cTn>
                              </p:par>
                            </p:childTnLst>
                          </p:cTn>
                        </p:par>
                      </p:childTnLst>
                    </p:cTn>
                  </p:par>
                  <p:par>
                    <p:cTn id="99" fill="hold">
                      <p:stCondLst>
                        <p:cond delay="indefinite"/>
                      </p:stCondLst>
                      <p:childTnLst>
                        <p:par>
                          <p:cTn id="100" fill="hold">
                            <p:stCondLst>
                              <p:cond delay="0"/>
                            </p:stCondLst>
                            <p:childTnLst>
                              <p:par>
                                <p:cTn id="101" presetID="63" presetClass="path" presetSubtype="0" accel="50000" decel="50000" fill="hold" grpId="1" nodeType="clickEffect">
                                  <p:stCondLst>
                                    <p:cond delay="0"/>
                                  </p:stCondLst>
                                  <p:childTnLst>
                                    <p:animMotion origin="layout" path="M 3.125E-6 -2.96296E-6 L 0.16888 0.00996 " pathEditMode="relative" rAng="0" ptsTypes="AA">
                                      <p:cBhvr>
                                        <p:cTn id="102" dur="2000" fill="hold"/>
                                        <p:tgtEl>
                                          <p:spTgt spid="24"/>
                                        </p:tgtEl>
                                        <p:attrNameLst>
                                          <p:attrName>ppt_x</p:attrName>
                                          <p:attrName>ppt_y</p:attrName>
                                        </p:attrNameLst>
                                      </p:cBhvr>
                                      <p:rCtr x="8438" y="486"/>
                                    </p:animMotion>
                                  </p:childTnLst>
                                </p:cTn>
                              </p:par>
                            </p:childTnLst>
                          </p:cTn>
                        </p:par>
                      </p:childTnLst>
                    </p:cTn>
                  </p:par>
                  <p:par>
                    <p:cTn id="103" fill="hold">
                      <p:stCondLst>
                        <p:cond delay="indefinite"/>
                      </p:stCondLst>
                      <p:childTnLst>
                        <p:par>
                          <p:cTn id="104" fill="hold">
                            <p:stCondLst>
                              <p:cond delay="0"/>
                            </p:stCondLst>
                            <p:childTnLst>
                              <p:par>
                                <p:cTn id="105" presetID="63" presetClass="path" presetSubtype="0" accel="50000" decel="50000" fill="hold" grpId="1" nodeType="clickEffect">
                                  <p:stCondLst>
                                    <p:cond delay="0"/>
                                  </p:stCondLst>
                                  <p:childTnLst>
                                    <p:animMotion origin="layout" path="M 2.91667E-6 3.7037E-7 L 0.14648 0.01343 " pathEditMode="relative" rAng="0" ptsTypes="AA">
                                      <p:cBhvr>
                                        <p:cTn id="106" dur="2000" fill="hold"/>
                                        <p:tgtEl>
                                          <p:spTgt spid="25"/>
                                        </p:tgtEl>
                                        <p:attrNameLst>
                                          <p:attrName>ppt_x</p:attrName>
                                          <p:attrName>ppt_y</p:attrName>
                                        </p:attrNameLst>
                                      </p:cBhvr>
                                      <p:rCtr x="7318" y="671"/>
                                    </p:animMotion>
                                  </p:childTnLst>
                                </p:cTn>
                              </p:par>
                            </p:childTnLst>
                          </p:cTn>
                        </p:par>
                      </p:childTnLst>
                    </p:cTn>
                  </p:par>
                  <p:par>
                    <p:cTn id="107" fill="hold">
                      <p:stCondLst>
                        <p:cond delay="indefinite"/>
                      </p:stCondLst>
                      <p:childTnLst>
                        <p:par>
                          <p:cTn id="108" fill="hold">
                            <p:stCondLst>
                              <p:cond delay="0"/>
                            </p:stCondLst>
                            <p:childTnLst>
                              <p:par>
                                <p:cTn id="109" presetID="63" presetClass="path" presetSubtype="0" accel="50000" decel="50000" fill="hold" grpId="1" nodeType="clickEffect">
                                  <p:stCondLst>
                                    <p:cond delay="0"/>
                                  </p:stCondLst>
                                  <p:childTnLst>
                                    <p:animMotion origin="layout" path="M -4.375E-6 0 L 0.16042 0.01921 " pathEditMode="relative" rAng="0" ptsTypes="AA">
                                      <p:cBhvr>
                                        <p:cTn id="110" dur="2000" fill="hold"/>
                                        <p:tgtEl>
                                          <p:spTgt spid="27"/>
                                        </p:tgtEl>
                                        <p:attrNameLst>
                                          <p:attrName>ppt_x</p:attrName>
                                          <p:attrName>ppt_y</p:attrName>
                                        </p:attrNameLst>
                                      </p:cBhvr>
                                      <p:rCtr x="8021" y="949"/>
                                    </p:animMotion>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additive="base">
                                        <p:cTn id="115" dur="900" fill="hold"/>
                                        <p:tgtEl>
                                          <p:spTgt spid="72"/>
                                        </p:tgtEl>
                                        <p:attrNameLst>
                                          <p:attrName>ppt_x</p:attrName>
                                        </p:attrNameLst>
                                      </p:cBhvr>
                                      <p:tavLst>
                                        <p:tav tm="0">
                                          <p:val>
                                            <p:strVal val="0-#ppt_w/2"/>
                                          </p:val>
                                        </p:tav>
                                        <p:tav tm="100000">
                                          <p:val>
                                            <p:strVal val="#ppt_x"/>
                                          </p:val>
                                        </p:tav>
                                      </p:tavLst>
                                    </p:anim>
                                    <p:anim calcmode="lin" valueType="num">
                                      <p:cBhvr additive="base">
                                        <p:cTn id="116" dur="900" fill="hold"/>
                                        <p:tgtEl>
                                          <p:spTgt spid="72"/>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additive="base">
                                        <p:cTn id="119" dur="1000" fill="hold"/>
                                        <p:tgtEl>
                                          <p:spTgt spid="61"/>
                                        </p:tgtEl>
                                        <p:attrNameLst>
                                          <p:attrName>ppt_x</p:attrName>
                                        </p:attrNameLst>
                                      </p:cBhvr>
                                      <p:tavLst>
                                        <p:tav tm="0">
                                          <p:val>
                                            <p:strVal val="0-#ppt_w/2"/>
                                          </p:val>
                                        </p:tav>
                                        <p:tav tm="100000">
                                          <p:val>
                                            <p:strVal val="#ppt_x"/>
                                          </p:val>
                                        </p:tav>
                                      </p:tavLst>
                                    </p:anim>
                                    <p:anim calcmode="lin" valueType="num">
                                      <p:cBhvr additive="base">
                                        <p:cTn id="120" dur="10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84"/>
                                        </p:tgtEl>
                                        <p:attrNameLst>
                                          <p:attrName>style.visibility</p:attrName>
                                        </p:attrNameLst>
                                      </p:cBhvr>
                                      <p:to>
                                        <p:strVal val="visible"/>
                                      </p:to>
                                    </p:set>
                                    <p:anim calcmode="lin" valueType="num">
                                      <p:cBhvr additive="base">
                                        <p:cTn id="125" dur="500" fill="hold"/>
                                        <p:tgtEl>
                                          <p:spTgt spid="84"/>
                                        </p:tgtEl>
                                        <p:attrNameLst>
                                          <p:attrName>ppt_x</p:attrName>
                                        </p:attrNameLst>
                                      </p:cBhvr>
                                      <p:tavLst>
                                        <p:tav tm="0">
                                          <p:val>
                                            <p:strVal val="0-#ppt_w/2"/>
                                          </p:val>
                                        </p:tav>
                                        <p:tav tm="100000">
                                          <p:val>
                                            <p:strVal val="#ppt_x"/>
                                          </p:val>
                                        </p:tav>
                                      </p:tavLst>
                                    </p:anim>
                                    <p:anim calcmode="lin" valueType="num">
                                      <p:cBhvr additive="base">
                                        <p:cTn id="126" dur="500" fill="hold"/>
                                        <p:tgtEl>
                                          <p:spTgt spid="8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83"/>
                                        </p:tgtEl>
                                        <p:attrNameLst>
                                          <p:attrName>style.visibility</p:attrName>
                                        </p:attrNameLst>
                                      </p:cBhvr>
                                      <p:to>
                                        <p:strVal val="visible"/>
                                      </p:to>
                                    </p:set>
                                    <p:anim calcmode="lin" valueType="num">
                                      <p:cBhvr additive="base">
                                        <p:cTn id="129" dur="500" fill="hold"/>
                                        <p:tgtEl>
                                          <p:spTgt spid="83"/>
                                        </p:tgtEl>
                                        <p:attrNameLst>
                                          <p:attrName>ppt_x</p:attrName>
                                        </p:attrNameLst>
                                      </p:cBhvr>
                                      <p:tavLst>
                                        <p:tav tm="0">
                                          <p:val>
                                            <p:strVal val="0-#ppt_w/2"/>
                                          </p:val>
                                        </p:tav>
                                        <p:tav tm="100000">
                                          <p:val>
                                            <p:strVal val="#ppt_x"/>
                                          </p:val>
                                        </p:tav>
                                      </p:tavLst>
                                    </p:anim>
                                    <p:anim calcmode="lin" valueType="num">
                                      <p:cBhvr additive="base">
                                        <p:cTn id="130"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93"/>
                                        </p:tgtEl>
                                        <p:attrNameLst>
                                          <p:attrName>style.visibility</p:attrName>
                                        </p:attrNameLst>
                                      </p:cBhvr>
                                      <p:to>
                                        <p:strVal val="visible"/>
                                      </p:to>
                                    </p:set>
                                    <p:anim calcmode="lin" valueType="num">
                                      <p:cBhvr additive="base">
                                        <p:cTn id="139" dur="500" fill="hold"/>
                                        <p:tgtEl>
                                          <p:spTgt spid="93"/>
                                        </p:tgtEl>
                                        <p:attrNameLst>
                                          <p:attrName>ppt_x</p:attrName>
                                        </p:attrNameLst>
                                      </p:cBhvr>
                                      <p:tavLst>
                                        <p:tav tm="0">
                                          <p:val>
                                            <p:strVal val="#ppt_x"/>
                                          </p:val>
                                        </p:tav>
                                        <p:tav tm="100000">
                                          <p:val>
                                            <p:strVal val="#ppt_x"/>
                                          </p:val>
                                        </p:tav>
                                      </p:tavLst>
                                    </p:anim>
                                    <p:anim calcmode="lin" valueType="num">
                                      <p:cBhvr additive="base">
                                        <p:cTn id="140"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6" fill="hold" grpId="0" nodeType="clickEffect">
                                  <p:stCondLst>
                                    <p:cond delay="0"/>
                                  </p:stCondLst>
                                  <p:childTnLst>
                                    <p:set>
                                      <p:cBhvr>
                                        <p:cTn id="144" dur="1" fill="hold">
                                          <p:stCondLst>
                                            <p:cond delay="0"/>
                                          </p:stCondLst>
                                        </p:cTn>
                                        <p:tgtEl>
                                          <p:spTgt spid="106"/>
                                        </p:tgtEl>
                                        <p:attrNameLst>
                                          <p:attrName>style.visibility</p:attrName>
                                        </p:attrNameLst>
                                      </p:cBhvr>
                                      <p:to>
                                        <p:strVal val="visible"/>
                                      </p:to>
                                    </p:set>
                                    <p:anim calcmode="lin" valueType="num">
                                      <p:cBhvr additive="base">
                                        <p:cTn id="145" dur="500" fill="hold"/>
                                        <p:tgtEl>
                                          <p:spTgt spid="106"/>
                                        </p:tgtEl>
                                        <p:attrNameLst>
                                          <p:attrName>ppt_x</p:attrName>
                                        </p:attrNameLst>
                                      </p:cBhvr>
                                      <p:tavLst>
                                        <p:tav tm="0">
                                          <p:val>
                                            <p:strVal val="1+#ppt_w/2"/>
                                          </p:val>
                                        </p:tav>
                                        <p:tav tm="100000">
                                          <p:val>
                                            <p:strVal val="#ppt_x"/>
                                          </p:val>
                                        </p:tav>
                                      </p:tavLst>
                                    </p:anim>
                                    <p:anim calcmode="lin" valueType="num">
                                      <p:cBhvr additive="base">
                                        <p:cTn id="146" dur="500" fill="hold"/>
                                        <p:tgtEl>
                                          <p:spTgt spid="106"/>
                                        </p:tgtEl>
                                        <p:attrNameLst>
                                          <p:attrName>ppt_y</p:attrName>
                                        </p:attrNameLst>
                                      </p:cBhvr>
                                      <p:tavLst>
                                        <p:tav tm="0">
                                          <p:val>
                                            <p:strVal val="1+#ppt_h/2"/>
                                          </p:val>
                                        </p:tav>
                                        <p:tav tm="100000">
                                          <p:val>
                                            <p:strVal val="#ppt_y"/>
                                          </p:val>
                                        </p:tav>
                                      </p:tavLst>
                                    </p:anim>
                                  </p:childTnLst>
                                </p:cTn>
                              </p:par>
                              <p:par>
                                <p:cTn id="147" presetID="2" presetClass="entr" presetSubtype="6" fill="hold" grpId="0" nodeType="withEffect">
                                  <p:stCondLst>
                                    <p:cond delay="0"/>
                                  </p:stCondLst>
                                  <p:childTnLst>
                                    <p:set>
                                      <p:cBhvr>
                                        <p:cTn id="148" dur="1" fill="hold">
                                          <p:stCondLst>
                                            <p:cond delay="0"/>
                                          </p:stCondLst>
                                        </p:cTn>
                                        <p:tgtEl>
                                          <p:spTgt spid="105"/>
                                        </p:tgtEl>
                                        <p:attrNameLst>
                                          <p:attrName>style.visibility</p:attrName>
                                        </p:attrNameLst>
                                      </p:cBhvr>
                                      <p:to>
                                        <p:strVal val="visible"/>
                                      </p:to>
                                    </p:set>
                                    <p:anim calcmode="lin" valueType="num">
                                      <p:cBhvr additive="base">
                                        <p:cTn id="149" dur="500" fill="hold"/>
                                        <p:tgtEl>
                                          <p:spTgt spid="105"/>
                                        </p:tgtEl>
                                        <p:attrNameLst>
                                          <p:attrName>ppt_x</p:attrName>
                                        </p:attrNameLst>
                                      </p:cBhvr>
                                      <p:tavLst>
                                        <p:tav tm="0">
                                          <p:val>
                                            <p:strVal val="1+#ppt_w/2"/>
                                          </p:val>
                                        </p:tav>
                                        <p:tav tm="100000">
                                          <p:val>
                                            <p:strVal val="#ppt_x"/>
                                          </p:val>
                                        </p:tav>
                                      </p:tavLst>
                                    </p:anim>
                                    <p:anim calcmode="lin" valueType="num">
                                      <p:cBhvr additive="base">
                                        <p:cTn id="15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3" fill="hold" grpId="0" nodeType="clickEffect">
                                  <p:stCondLst>
                                    <p:cond delay="0"/>
                                  </p:stCondLst>
                                  <p:childTnLst>
                                    <p:set>
                                      <p:cBhvr>
                                        <p:cTn id="154" dur="1" fill="hold">
                                          <p:stCondLst>
                                            <p:cond delay="0"/>
                                          </p:stCondLst>
                                        </p:cTn>
                                        <p:tgtEl>
                                          <p:spTgt spid="108"/>
                                        </p:tgtEl>
                                        <p:attrNameLst>
                                          <p:attrName>style.visibility</p:attrName>
                                        </p:attrNameLst>
                                      </p:cBhvr>
                                      <p:to>
                                        <p:strVal val="visible"/>
                                      </p:to>
                                    </p:set>
                                    <p:anim calcmode="lin" valueType="num">
                                      <p:cBhvr additive="base">
                                        <p:cTn id="155" dur="500" fill="hold"/>
                                        <p:tgtEl>
                                          <p:spTgt spid="108"/>
                                        </p:tgtEl>
                                        <p:attrNameLst>
                                          <p:attrName>ppt_x</p:attrName>
                                        </p:attrNameLst>
                                      </p:cBhvr>
                                      <p:tavLst>
                                        <p:tav tm="0">
                                          <p:val>
                                            <p:strVal val="1+#ppt_w/2"/>
                                          </p:val>
                                        </p:tav>
                                        <p:tav tm="100000">
                                          <p:val>
                                            <p:strVal val="#ppt_x"/>
                                          </p:val>
                                        </p:tav>
                                      </p:tavLst>
                                    </p:anim>
                                    <p:anim calcmode="lin" valueType="num">
                                      <p:cBhvr additive="base">
                                        <p:cTn id="156" dur="500" fill="hold"/>
                                        <p:tgtEl>
                                          <p:spTgt spid="108"/>
                                        </p:tgtEl>
                                        <p:attrNameLst>
                                          <p:attrName>ppt_y</p:attrName>
                                        </p:attrNameLst>
                                      </p:cBhvr>
                                      <p:tavLst>
                                        <p:tav tm="0">
                                          <p:val>
                                            <p:strVal val="0-#ppt_h/2"/>
                                          </p:val>
                                        </p:tav>
                                        <p:tav tm="100000">
                                          <p:val>
                                            <p:strVal val="#ppt_y"/>
                                          </p:val>
                                        </p:tav>
                                      </p:tavLst>
                                    </p:anim>
                                  </p:childTnLst>
                                </p:cTn>
                              </p:par>
                              <p:par>
                                <p:cTn id="157" presetID="2" presetClass="entr" presetSubtype="3" fill="hold" grpId="0" nodeType="withEffect">
                                  <p:stCondLst>
                                    <p:cond delay="0"/>
                                  </p:stCondLst>
                                  <p:childTnLst>
                                    <p:set>
                                      <p:cBhvr>
                                        <p:cTn id="158" dur="1" fill="hold">
                                          <p:stCondLst>
                                            <p:cond delay="0"/>
                                          </p:stCondLst>
                                        </p:cTn>
                                        <p:tgtEl>
                                          <p:spTgt spid="107"/>
                                        </p:tgtEl>
                                        <p:attrNameLst>
                                          <p:attrName>style.visibility</p:attrName>
                                        </p:attrNameLst>
                                      </p:cBhvr>
                                      <p:to>
                                        <p:strVal val="visible"/>
                                      </p:to>
                                    </p:set>
                                    <p:anim calcmode="lin" valueType="num">
                                      <p:cBhvr additive="base">
                                        <p:cTn id="159" dur="500" fill="hold"/>
                                        <p:tgtEl>
                                          <p:spTgt spid="107"/>
                                        </p:tgtEl>
                                        <p:attrNameLst>
                                          <p:attrName>ppt_x</p:attrName>
                                        </p:attrNameLst>
                                      </p:cBhvr>
                                      <p:tavLst>
                                        <p:tav tm="0">
                                          <p:val>
                                            <p:strVal val="1+#ppt_w/2"/>
                                          </p:val>
                                        </p:tav>
                                        <p:tav tm="100000">
                                          <p:val>
                                            <p:strVal val="#ppt_x"/>
                                          </p:val>
                                        </p:tav>
                                      </p:tavLst>
                                    </p:anim>
                                    <p:anim calcmode="lin" valueType="num">
                                      <p:cBhvr additive="base">
                                        <p:cTn id="160" dur="500" fill="hold"/>
                                        <p:tgtEl>
                                          <p:spTgt spid="107"/>
                                        </p:tgtEl>
                                        <p:attrNameLst>
                                          <p:attrName>ppt_y</p:attrName>
                                        </p:attrNameLst>
                                      </p:cBhvr>
                                      <p:tavLst>
                                        <p:tav tm="0">
                                          <p:val>
                                            <p:strVal val="0-#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12" fill="hold" grpId="0" nodeType="clickEffect">
                                  <p:stCondLst>
                                    <p:cond delay="0"/>
                                  </p:stCondLst>
                                  <p:childTnLst>
                                    <p:set>
                                      <p:cBhvr>
                                        <p:cTn id="164" dur="1" fill="hold">
                                          <p:stCondLst>
                                            <p:cond delay="0"/>
                                          </p:stCondLst>
                                        </p:cTn>
                                        <p:tgtEl>
                                          <p:spTgt spid="112"/>
                                        </p:tgtEl>
                                        <p:attrNameLst>
                                          <p:attrName>style.visibility</p:attrName>
                                        </p:attrNameLst>
                                      </p:cBhvr>
                                      <p:to>
                                        <p:strVal val="visible"/>
                                      </p:to>
                                    </p:set>
                                    <p:anim calcmode="lin" valueType="num">
                                      <p:cBhvr additive="base">
                                        <p:cTn id="165" dur="500" fill="hold"/>
                                        <p:tgtEl>
                                          <p:spTgt spid="112"/>
                                        </p:tgtEl>
                                        <p:attrNameLst>
                                          <p:attrName>ppt_x</p:attrName>
                                        </p:attrNameLst>
                                      </p:cBhvr>
                                      <p:tavLst>
                                        <p:tav tm="0">
                                          <p:val>
                                            <p:strVal val="0-#ppt_w/2"/>
                                          </p:val>
                                        </p:tav>
                                        <p:tav tm="100000">
                                          <p:val>
                                            <p:strVal val="#ppt_x"/>
                                          </p:val>
                                        </p:tav>
                                      </p:tavLst>
                                    </p:anim>
                                    <p:anim calcmode="lin" valueType="num">
                                      <p:cBhvr additive="base">
                                        <p:cTn id="166" dur="500" fill="hold"/>
                                        <p:tgtEl>
                                          <p:spTgt spid="112"/>
                                        </p:tgtEl>
                                        <p:attrNameLst>
                                          <p:attrName>ppt_y</p:attrName>
                                        </p:attrNameLst>
                                      </p:cBhvr>
                                      <p:tavLst>
                                        <p:tav tm="0">
                                          <p:val>
                                            <p:strVal val="1+#ppt_h/2"/>
                                          </p:val>
                                        </p:tav>
                                        <p:tav tm="100000">
                                          <p:val>
                                            <p:strVal val="#ppt_y"/>
                                          </p:val>
                                        </p:tav>
                                      </p:tavLst>
                                    </p:anim>
                                  </p:childTnLst>
                                </p:cTn>
                              </p:par>
                              <p:par>
                                <p:cTn id="167" presetID="2" presetClass="entr" presetSubtype="12" fill="hold" grpId="0" nodeType="withEffect">
                                  <p:stCondLst>
                                    <p:cond delay="0"/>
                                  </p:stCondLst>
                                  <p:childTnLst>
                                    <p:set>
                                      <p:cBhvr>
                                        <p:cTn id="168" dur="1" fill="hold">
                                          <p:stCondLst>
                                            <p:cond delay="0"/>
                                          </p:stCondLst>
                                        </p:cTn>
                                        <p:tgtEl>
                                          <p:spTgt spid="111"/>
                                        </p:tgtEl>
                                        <p:attrNameLst>
                                          <p:attrName>style.visibility</p:attrName>
                                        </p:attrNameLst>
                                      </p:cBhvr>
                                      <p:to>
                                        <p:strVal val="visible"/>
                                      </p:to>
                                    </p:set>
                                    <p:anim calcmode="lin" valueType="num">
                                      <p:cBhvr additive="base">
                                        <p:cTn id="169" dur="500" fill="hold"/>
                                        <p:tgtEl>
                                          <p:spTgt spid="111"/>
                                        </p:tgtEl>
                                        <p:attrNameLst>
                                          <p:attrName>ppt_x</p:attrName>
                                        </p:attrNameLst>
                                      </p:cBhvr>
                                      <p:tavLst>
                                        <p:tav tm="0">
                                          <p:val>
                                            <p:strVal val="0-#ppt_w/2"/>
                                          </p:val>
                                        </p:tav>
                                        <p:tav tm="100000">
                                          <p:val>
                                            <p:strVal val="#ppt_x"/>
                                          </p:val>
                                        </p:tav>
                                      </p:tavLst>
                                    </p:anim>
                                    <p:anim calcmode="lin" valueType="num">
                                      <p:cBhvr additive="base">
                                        <p:cTn id="170"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1" grpId="0" animBg="1"/>
      <p:bldP spid="12" grpId="0" animBg="1"/>
      <p:bldP spid="14" grpId="0" animBg="1"/>
      <p:bldP spid="15" grpId="0" animBg="1"/>
      <p:bldP spid="16" grpId="0"/>
      <p:bldP spid="16" grpId="1"/>
      <p:bldP spid="17" grpId="0"/>
      <p:bldP spid="17" grpId="1"/>
      <p:bldP spid="19" grpId="0"/>
      <p:bldP spid="19" grpId="1"/>
      <p:bldP spid="24" grpId="0"/>
      <p:bldP spid="24" grpId="1"/>
      <p:bldP spid="25" grpId="0"/>
      <p:bldP spid="25" grpId="1"/>
      <p:bldP spid="27" grpId="0"/>
      <p:bldP spid="27" grpId="1"/>
      <p:bldP spid="29" grpId="0" animBg="1"/>
      <p:bldP spid="31" grpId="0" animBg="1"/>
      <p:bldP spid="35" grpId="0" animBg="1"/>
      <p:bldP spid="36" grpId="0" animBg="1"/>
      <p:bldP spid="38" grpId="0" animBg="1"/>
      <p:bldP spid="39" grpId="0" animBg="1"/>
      <p:bldP spid="40" grpId="0" animBg="1"/>
      <p:bldP spid="42" grpId="0" animBg="1"/>
      <p:bldP spid="46" grpId="0" animBg="1"/>
      <p:bldP spid="47" grpId="0" animBg="1"/>
      <p:bldP spid="49" grpId="0" animBg="1"/>
      <p:bldP spid="61" grpId="0" animBg="1"/>
      <p:bldP spid="72" grpId="0" animBg="1"/>
      <p:bldP spid="83" grpId="0" animBg="1"/>
      <p:bldP spid="84" grpId="0" animBg="1"/>
      <p:bldP spid="93" grpId="0" animBg="1"/>
      <p:bldP spid="94" grpId="0" animBg="1"/>
      <p:bldP spid="105" grpId="0" animBg="1"/>
      <p:bldP spid="106" grpId="0" animBg="1"/>
      <p:bldP spid="107" grpId="0" animBg="1"/>
      <p:bldP spid="108" grpId="0" animBg="1"/>
      <p:bldP spid="111" grpId="0" animBg="1"/>
      <p:bldP spid="1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620253" y="1130166"/>
            <a:ext cx="8710863" cy="646331"/>
          </a:xfrm>
          <a:prstGeom prst="roundRect">
            <a:avLst/>
          </a:prstGeom>
          <a:solidFill>
            <a:schemeClr val="accent2">
              <a:lumMod val="40000"/>
              <a:lumOff val="6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69412" y="303473"/>
            <a:ext cx="8854440" cy="523220"/>
          </a:xfrm>
          <a:prstGeom prst="rect">
            <a:avLst/>
          </a:prstGeom>
          <a:noFill/>
        </p:spPr>
        <p:txBody>
          <a:bodyPr wrap="square" rtlCol="0">
            <a:spAutoFit/>
          </a:bodyPr>
          <a:lstStyle/>
          <a:p>
            <a:pPr algn="ctr"/>
            <a:r>
              <a:rPr lang="bn-BD" sz="2800" dirty="0" smtClean="0">
                <a:solidFill>
                  <a:srgbClr val="002060"/>
                </a:solidFill>
                <a:latin typeface="NikoshBAN" panose="02000000000000000000" pitchFamily="2" charset="0"/>
                <a:cs typeface="NikoshBAN" panose="02000000000000000000" pitchFamily="2" charset="0"/>
              </a:rPr>
              <a:t>ঘরের ভিতরের শব্দগুলো খালি জায়গায় বসিয়ে বাক্য তৈরি করি।</a:t>
            </a:r>
            <a:endParaRPr lang="en-US" sz="2800"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352927" y="2430626"/>
            <a:ext cx="11614484" cy="2308324"/>
          </a:xfrm>
          <a:prstGeom prst="rect">
            <a:avLst/>
          </a:prstGeom>
          <a:noFill/>
        </p:spPr>
        <p:txBody>
          <a:bodyPr wrap="square" rtlCol="0">
            <a:spAutoFit/>
          </a:bodyPr>
          <a:lstStyle/>
          <a:p>
            <a:r>
              <a:rPr lang="bn-BD" sz="3600" dirty="0" smtClean="0">
                <a:solidFill>
                  <a:srgbClr val="002060"/>
                </a:solidFill>
                <a:latin typeface="NikoshBAN" panose="02000000000000000000" pitchFamily="2" charset="0"/>
                <a:cs typeface="NikoshBAN" panose="02000000000000000000" pitchFamily="2" charset="0"/>
              </a:rPr>
              <a:t>গ) কোথায় পাহাড় , কোথায় নদী , কোথায়- বা এর সমুদ্রের..................।</a:t>
            </a:r>
          </a:p>
          <a:p>
            <a:r>
              <a:rPr lang="bn-BD" sz="3600" dirty="0" smtClean="0">
                <a:solidFill>
                  <a:srgbClr val="002060"/>
                </a:solidFill>
                <a:latin typeface="NikoshBAN" panose="02000000000000000000" pitchFamily="2" charset="0"/>
                <a:cs typeface="NikoshBAN" panose="02000000000000000000" pitchFamily="2" charset="0"/>
              </a:rPr>
              <a:t>ঘ) একই দেশ অথচ কত..................।</a:t>
            </a:r>
          </a:p>
          <a:p>
            <a:r>
              <a:rPr lang="bn-BD" sz="3600" dirty="0" smtClean="0">
                <a:solidFill>
                  <a:srgbClr val="002060"/>
                </a:solidFill>
                <a:latin typeface="NikoshBAN" panose="02000000000000000000" pitchFamily="2" charset="0"/>
                <a:cs typeface="NikoshBAN" panose="02000000000000000000" pitchFamily="2" charset="0"/>
              </a:rPr>
              <a:t>ঙ) দেশ মানে এর মানুষ ,নদী ,আকাশ ,..................... ,পাহাড় ,সমুদ্র-এইসব।</a:t>
            </a:r>
          </a:p>
          <a:p>
            <a:r>
              <a:rPr lang="bn-BD" sz="3600" dirty="0" smtClean="0">
                <a:solidFill>
                  <a:srgbClr val="002060"/>
                </a:solidFill>
                <a:latin typeface="NikoshBAN" panose="02000000000000000000" pitchFamily="2" charset="0"/>
                <a:cs typeface="NikoshBAN" panose="02000000000000000000" pitchFamily="2" charset="0"/>
              </a:rPr>
              <a:t>চ) দেশকে ভালোবাসার মধ্য দিয়েই........................হয়ে উঠবে আমাদের জীবন।</a:t>
            </a:r>
          </a:p>
        </p:txBody>
      </p:sp>
      <p:sp>
        <p:nvSpPr>
          <p:cNvPr id="3" name="TextBox 2"/>
          <p:cNvSpPr txBox="1"/>
          <p:nvPr/>
        </p:nvSpPr>
        <p:spPr>
          <a:xfrm>
            <a:off x="1786483" y="1118518"/>
            <a:ext cx="1395664" cy="646331"/>
          </a:xfrm>
          <a:prstGeom prst="rect">
            <a:avLst/>
          </a:prstGeom>
          <a:noFill/>
        </p:spPr>
        <p:txBody>
          <a:bodyPr wrap="square" rtlCol="0">
            <a:spAutoFit/>
          </a:bodyPr>
          <a:lstStyle/>
          <a:p>
            <a:pPr algn="ctr"/>
            <a:r>
              <a:rPr lang="bn-BD" sz="3600" dirty="0" smtClean="0">
                <a:solidFill>
                  <a:srgbClr val="FF0000"/>
                </a:solidFill>
                <a:latin typeface="NikoshBAN" panose="02000000000000000000" pitchFamily="2" charset="0"/>
                <a:cs typeface="NikoshBAN" panose="02000000000000000000" pitchFamily="2" charset="0"/>
              </a:rPr>
              <a:t>বৈচিত্র্য</a:t>
            </a:r>
            <a:r>
              <a:rPr lang="bn-BD" sz="3600" dirty="0" smtClean="0">
                <a:solidFill>
                  <a:srgbClr val="FF0000"/>
                </a:solidFill>
              </a:rPr>
              <a:t> </a:t>
            </a:r>
            <a:endParaRPr lang="en-US" sz="3600" dirty="0">
              <a:solidFill>
                <a:srgbClr val="FF0000"/>
              </a:solidFill>
            </a:endParaRPr>
          </a:p>
        </p:txBody>
      </p:sp>
      <p:sp>
        <p:nvSpPr>
          <p:cNvPr id="7" name="TextBox 6"/>
          <p:cNvSpPr txBox="1"/>
          <p:nvPr/>
        </p:nvSpPr>
        <p:spPr>
          <a:xfrm>
            <a:off x="4146884" y="1130166"/>
            <a:ext cx="1828800" cy="646331"/>
          </a:xfrm>
          <a:prstGeom prst="rect">
            <a:avLst/>
          </a:prstGeom>
          <a:noFill/>
        </p:spPr>
        <p:txBody>
          <a:bodyPr wrap="square" rtlCol="0">
            <a:spAutoFit/>
          </a:bodyPr>
          <a:lstStyle/>
          <a:p>
            <a:pPr algn="ctr"/>
            <a:r>
              <a:rPr lang="bn-BD" sz="3600" dirty="0" smtClean="0">
                <a:solidFill>
                  <a:srgbClr val="FF0000"/>
                </a:solidFill>
                <a:latin typeface="NikoshBAN" panose="02000000000000000000" pitchFamily="2" charset="0"/>
                <a:cs typeface="NikoshBAN" panose="02000000000000000000" pitchFamily="2" charset="0"/>
              </a:rPr>
              <a:t>বেলাভূমি</a:t>
            </a:r>
            <a:r>
              <a:rPr lang="bn-BD" sz="3600" dirty="0" smtClean="0">
                <a:solidFill>
                  <a:srgbClr val="FF0000"/>
                </a:solidFill>
              </a:rPr>
              <a:t>  </a:t>
            </a:r>
            <a:endParaRPr lang="en-US" sz="3600" dirty="0">
              <a:solidFill>
                <a:srgbClr val="FF0000"/>
              </a:solidFill>
            </a:endParaRPr>
          </a:p>
        </p:txBody>
      </p:sp>
      <p:sp>
        <p:nvSpPr>
          <p:cNvPr id="8" name="TextBox 7"/>
          <p:cNvSpPr txBox="1"/>
          <p:nvPr/>
        </p:nvSpPr>
        <p:spPr>
          <a:xfrm>
            <a:off x="6385801" y="1153634"/>
            <a:ext cx="1828800" cy="646331"/>
          </a:xfrm>
          <a:prstGeom prst="rect">
            <a:avLst/>
          </a:prstGeom>
          <a:noFill/>
        </p:spPr>
        <p:txBody>
          <a:bodyPr wrap="square" rtlCol="0">
            <a:spAutoFit/>
          </a:bodyPr>
          <a:lstStyle/>
          <a:p>
            <a:pPr algn="ctr"/>
            <a:r>
              <a:rPr lang="bn-BD" sz="3600" dirty="0" smtClean="0">
                <a:solidFill>
                  <a:srgbClr val="FF0000"/>
                </a:solidFill>
                <a:latin typeface="NikoshBAN" panose="02000000000000000000" pitchFamily="2" charset="0"/>
                <a:cs typeface="NikoshBAN" panose="02000000000000000000" pitchFamily="2" charset="0"/>
              </a:rPr>
              <a:t>প্রান্তর </a:t>
            </a:r>
            <a:r>
              <a:rPr lang="bn-BD" sz="3600" dirty="0" smtClean="0">
                <a:solidFill>
                  <a:srgbClr val="FF0000"/>
                </a:solidFill>
              </a:rPr>
              <a:t>  </a:t>
            </a:r>
            <a:endParaRPr lang="en-US" sz="3600" dirty="0">
              <a:solidFill>
                <a:srgbClr val="FF0000"/>
              </a:solidFill>
            </a:endParaRPr>
          </a:p>
        </p:txBody>
      </p:sp>
      <p:sp>
        <p:nvSpPr>
          <p:cNvPr id="9" name="TextBox 8"/>
          <p:cNvSpPr txBox="1"/>
          <p:nvPr/>
        </p:nvSpPr>
        <p:spPr>
          <a:xfrm>
            <a:off x="8586825" y="1169303"/>
            <a:ext cx="1828800" cy="646331"/>
          </a:xfrm>
          <a:prstGeom prst="rect">
            <a:avLst/>
          </a:prstGeom>
          <a:noFill/>
        </p:spPr>
        <p:txBody>
          <a:bodyPr wrap="square" rtlCol="0">
            <a:spAutoFit/>
          </a:bodyPr>
          <a:lstStyle/>
          <a:p>
            <a:pPr algn="ctr"/>
            <a:r>
              <a:rPr lang="bn-BD" sz="3600" dirty="0" smtClean="0">
                <a:solidFill>
                  <a:srgbClr val="FF0000"/>
                </a:solidFill>
                <a:latin typeface="NikoshBAN" panose="02000000000000000000" pitchFamily="2" charset="0"/>
                <a:cs typeface="NikoshBAN" panose="02000000000000000000" pitchFamily="2" charset="0"/>
              </a:rPr>
              <a:t>সার্থক </a:t>
            </a:r>
            <a:r>
              <a:rPr lang="bn-BD" sz="3600" dirty="0" smtClean="0">
                <a:solidFill>
                  <a:srgbClr val="FF0000"/>
                </a:solidFill>
              </a:rPr>
              <a:t> </a:t>
            </a:r>
            <a:endParaRPr lang="en-US" sz="3600" dirty="0">
              <a:solidFill>
                <a:srgbClr val="FF0000"/>
              </a:solidFill>
            </a:endParaRPr>
          </a:p>
        </p:txBody>
      </p:sp>
      <p:sp>
        <p:nvSpPr>
          <p:cNvPr id="12" name="Frame 11"/>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9933502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4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4.16667E-6 4.44444E-6 L 0.36407 0.16875 " pathEditMode="relative" rAng="0" ptsTypes="AA">
                                      <p:cBhvr>
                                        <p:cTn id="11" dur="2000" fill="hold"/>
                                        <p:tgtEl>
                                          <p:spTgt spid="7"/>
                                        </p:tgtEl>
                                        <p:attrNameLst>
                                          <p:attrName>ppt_x</p:attrName>
                                          <p:attrName>ppt_y</p:attrName>
                                        </p:attrNameLst>
                                      </p:cBhvr>
                                      <p:rCtr x="18203" y="842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3.95833E-6 4.81481E-6 L 0.17734 0.26319 " pathEditMode="relative" rAng="0" ptsTypes="AA">
                                      <p:cBhvr>
                                        <p:cTn id="15" dur="2000" fill="hold"/>
                                        <p:tgtEl>
                                          <p:spTgt spid="3"/>
                                        </p:tgtEl>
                                        <p:attrNameLst>
                                          <p:attrName>ppt_x</p:attrName>
                                          <p:attrName>ppt_y</p:attrName>
                                        </p:attrNameLst>
                                      </p:cBhvr>
                                      <p:rCtr x="8867" y="13148"/>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875E-6 2.22222E-6 L -0.03477 0.33565 " pathEditMode="relative" rAng="0" ptsTypes="AA">
                                      <p:cBhvr>
                                        <p:cTn id="19" dur="2000" fill="hold"/>
                                        <p:tgtEl>
                                          <p:spTgt spid="8"/>
                                        </p:tgtEl>
                                        <p:attrNameLst>
                                          <p:attrName>ppt_x</p:attrName>
                                          <p:attrName>ppt_y</p:attrName>
                                        </p:attrNameLst>
                                      </p:cBhvr>
                                      <p:rCtr x="-1745" y="16782"/>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3.125E-6 -2.59259E-6 L -0.24584 0.41875 " pathEditMode="relative" rAng="0" ptsTypes="AA">
                                      <p:cBhvr>
                                        <p:cTn id="23" dur="2000" fill="hold"/>
                                        <p:tgtEl>
                                          <p:spTgt spid="9"/>
                                        </p:tgtEl>
                                        <p:attrNameLst>
                                          <p:attrName>ppt_x</p:attrName>
                                          <p:attrName>ppt_y</p:attrName>
                                        </p:attrNameLst>
                                      </p:cBhvr>
                                      <p:rCtr x="-12292" y="2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375" y="229224"/>
            <a:ext cx="11719249" cy="5909310"/>
          </a:xfrm>
          <a:prstGeom prst="rect">
            <a:avLst/>
          </a:prstGeom>
          <a:noFill/>
        </p:spPr>
        <p:txBody>
          <a:bodyPr wrap="square" numCol="1" rtlCol="0">
            <a:spAutoFit/>
          </a:bodyPr>
          <a:lstStyle/>
          <a:p>
            <a:pPr algn="just"/>
            <a:endParaRPr lang="bn-BD" sz="5400" dirty="0" smtClean="0">
              <a:solidFill>
                <a:srgbClr val="C00000"/>
              </a:solidFill>
              <a:latin typeface="NikoshBAN" panose="02000000000000000000" pitchFamily="2" charset="0"/>
              <a:cs typeface="NikoshBAN" panose="02000000000000000000" pitchFamily="2" charset="0"/>
            </a:endParaRPr>
          </a:p>
          <a:p>
            <a:pPr algn="just"/>
            <a:r>
              <a:rPr lang="bn-BD" sz="5400" dirty="0" smtClean="0">
                <a:solidFill>
                  <a:srgbClr val="C00000"/>
                </a:solidFill>
                <a:latin typeface="NikoshBAN" panose="02000000000000000000" pitchFamily="2" charset="0"/>
                <a:cs typeface="NikoshBAN" panose="02000000000000000000" pitchFamily="2" charset="0"/>
              </a:rPr>
              <a:t>প্রশ্নঃ“দেশ হলো জননীর মতো।” দেশকে জননীর সঙ্গে তুলনা করা হয়েছে কেন?</a:t>
            </a:r>
            <a:r>
              <a:rPr lang="en-US" sz="5400" dirty="0">
                <a:solidFill>
                  <a:srgbClr val="C00000"/>
                </a:solidFill>
                <a:latin typeface="NikoshBAN" panose="02000000000000000000" pitchFamily="2" charset="0"/>
                <a:cs typeface="NikoshBAN" panose="02000000000000000000" pitchFamily="2" charset="0"/>
              </a:rPr>
              <a:t> </a:t>
            </a:r>
            <a:r>
              <a:rPr lang="en-US" sz="5400" dirty="0" smtClean="0">
                <a:solidFill>
                  <a:srgbClr val="C00000"/>
                </a:solidFill>
                <a:latin typeface="NikoshBAN" panose="02000000000000000000" pitchFamily="2" charset="0"/>
                <a:cs typeface="NikoshBAN" panose="02000000000000000000" pitchFamily="2" charset="0"/>
              </a:rPr>
              <a:t>তিনটি বাক্যে লেখ। </a:t>
            </a:r>
          </a:p>
          <a:p>
            <a:pPr algn="just"/>
            <a:endParaRPr lang="bn-BD" sz="4000" dirty="0">
              <a:solidFill>
                <a:srgbClr val="C00000"/>
              </a:solidFill>
              <a:latin typeface="NikoshBAN" panose="02000000000000000000" pitchFamily="2" charset="0"/>
              <a:cs typeface="NikoshBAN" panose="02000000000000000000" pitchFamily="2" charset="0"/>
            </a:endParaRPr>
          </a:p>
          <a:p>
            <a:pPr algn="just"/>
            <a:r>
              <a:rPr lang="bn-BD" sz="4400" dirty="0" smtClean="0">
                <a:solidFill>
                  <a:srgbClr val="002060"/>
                </a:solidFill>
                <a:latin typeface="NikoshBAN" panose="02000000000000000000" pitchFamily="2" charset="0"/>
                <a:cs typeface="NikoshBAN" panose="02000000000000000000" pitchFamily="2" charset="0"/>
              </a:rPr>
              <a:t>উত্তরঃ </a:t>
            </a:r>
            <a:r>
              <a:rPr lang="en-US" sz="4400" dirty="0" smtClean="0">
                <a:solidFill>
                  <a:srgbClr val="002060"/>
                </a:solidFill>
                <a:latin typeface="NikoshBAN" panose="02000000000000000000" pitchFamily="2" charset="0"/>
                <a:cs typeface="NikoshBAN" panose="02000000000000000000" pitchFamily="2" charset="0"/>
              </a:rPr>
              <a:t>“</a:t>
            </a:r>
            <a:r>
              <a:rPr lang="bn-BD" sz="4400" dirty="0" smtClean="0">
                <a:solidFill>
                  <a:srgbClr val="002060"/>
                </a:solidFill>
                <a:latin typeface="NikoshBAN" panose="02000000000000000000" pitchFamily="2" charset="0"/>
                <a:cs typeface="NikoshBAN" panose="02000000000000000000" pitchFamily="2" charset="0"/>
              </a:rPr>
              <a:t>দেশ হলো জননীর মতো।” এ কথা দ্বারা দেশ আমাদের কীভাবে আগলে রাখে তা বোঝানো হয়েছে। জননী তাঁর স্নেহ, মমতা ও ভালোবাসা দিয়ে আমাদের আগলে রাখেন। দেশও তেমনই তার আলো, বাতাস ও সম্পদ দিয়ে বাঁচিয়ে রেখেছে। </a:t>
            </a:r>
          </a:p>
        </p:txBody>
      </p:sp>
      <p:sp>
        <p:nvSpPr>
          <p:cNvPr id="5" name="Frame 4"/>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86179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34237" y="5458810"/>
            <a:ext cx="4800600" cy="1107996"/>
          </a:xfrm>
          <a:prstGeom prst="rect">
            <a:avLst/>
          </a:prstGeom>
          <a:noFill/>
        </p:spPr>
        <p:txBody>
          <a:bodyPr wrap="square" rtlCol="0">
            <a:spAutoFit/>
          </a:bodyPr>
          <a:lstStyle/>
          <a:p>
            <a:r>
              <a:rPr lang="bn-BD" sz="6600" dirty="0" smtClean="0">
                <a:solidFill>
                  <a:srgbClr val="C00000"/>
                </a:solidFill>
                <a:latin typeface="NikoshBAN" panose="02000000000000000000" pitchFamily="2" charset="0"/>
                <a:cs typeface="NikoshBAN" panose="02000000000000000000" pitchFamily="2" charset="0"/>
              </a:rPr>
              <a:t>সবাইকে </a:t>
            </a:r>
            <a:r>
              <a:rPr lang="bn-BD" sz="6600" dirty="0" smtClean="0">
                <a:solidFill>
                  <a:srgbClr val="C00000"/>
                </a:solidFill>
                <a:latin typeface="NikoshBAN" panose="02000000000000000000" pitchFamily="2" charset="0"/>
                <a:cs typeface="NikoshBAN" panose="02000000000000000000" pitchFamily="2" charset="0"/>
              </a:rPr>
              <a:t>স্বাগত</a:t>
            </a:r>
            <a:r>
              <a:rPr lang="en-US" sz="6600" dirty="0" smtClean="0">
                <a:solidFill>
                  <a:srgbClr val="C00000"/>
                </a:solidFill>
                <a:latin typeface="NikoshBAN" panose="02000000000000000000" pitchFamily="2" charset="0"/>
                <a:cs typeface="NikoshBAN" panose="02000000000000000000" pitchFamily="2" charset="0"/>
              </a:rPr>
              <a:t>ম</a:t>
            </a:r>
            <a:r>
              <a:rPr lang="bn-BD" sz="6600" dirty="0" smtClean="0">
                <a:solidFill>
                  <a:srgbClr val="C00000"/>
                </a:solidFill>
                <a:latin typeface="NikoshBAN" panose="02000000000000000000" pitchFamily="2" charset="0"/>
                <a:cs typeface="NikoshBAN" panose="02000000000000000000" pitchFamily="2" charset="0"/>
              </a:rPr>
              <a:t> </a:t>
            </a:r>
            <a:endParaRPr lang="en-US" sz="6600" dirty="0">
              <a:solidFill>
                <a:srgbClr val="C00000"/>
              </a:solidFill>
              <a:latin typeface="NikoshBAN" panose="02000000000000000000" pitchFamily="2" charset="0"/>
              <a:cs typeface="NikoshBAN" panose="02000000000000000000" pitchFamily="2" charset="0"/>
            </a:endParaRPr>
          </a:p>
        </p:txBody>
      </p:sp>
      <p:sp>
        <p:nvSpPr>
          <p:cNvPr id="8" name="TextBox 7"/>
          <p:cNvSpPr txBox="1"/>
          <p:nvPr/>
        </p:nvSpPr>
        <p:spPr>
          <a:xfrm>
            <a:off x="639160" y="555867"/>
            <a:ext cx="4800600" cy="1015663"/>
          </a:xfrm>
          <a:prstGeom prst="rect">
            <a:avLst/>
          </a:prstGeom>
          <a:noFill/>
        </p:spPr>
        <p:txBody>
          <a:bodyPr wrap="square" rtlCol="0">
            <a:spAutoFit/>
          </a:bodyPr>
          <a:lstStyle/>
          <a:p>
            <a:r>
              <a:rPr lang="bn-BD" sz="6000" dirty="0" smtClean="0">
                <a:solidFill>
                  <a:srgbClr val="002060"/>
                </a:solidFill>
                <a:latin typeface="NikoshBAN" panose="02000000000000000000" pitchFamily="2" charset="0"/>
                <a:cs typeface="NikoshBAN" panose="02000000000000000000" pitchFamily="2" charset="0"/>
              </a:rPr>
              <a:t>আজকের পাঠে  </a:t>
            </a:r>
            <a:endParaRPr lang="en-US" sz="6000" dirty="0">
              <a:solidFill>
                <a:srgbClr val="00206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0" y="3529997"/>
            <a:ext cx="2571751" cy="1928813"/>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545" y="2939447"/>
            <a:ext cx="2571751" cy="1928813"/>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720" y="2348897"/>
            <a:ext cx="2571751" cy="192881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895" y="1758347"/>
            <a:ext cx="2571751" cy="192881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0" y="1248549"/>
            <a:ext cx="2571751" cy="192881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670" y="672401"/>
            <a:ext cx="2571751" cy="1928813"/>
          </a:xfrm>
          <a:prstGeom prst="rect">
            <a:avLst/>
          </a:prstGeom>
        </p:spPr>
      </p:pic>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44" y="1167797"/>
            <a:ext cx="2571751" cy="1928813"/>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919" y="1758347"/>
            <a:ext cx="2571751" cy="1928813"/>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381" y="2348897"/>
            <a:ext cx="2571751" cy="1928813"/>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2843" y="2939447"/>
            <a:ext cx="2571751" cy="1928813"/>
          </a:xfrm>
          <a:prstGeom prst="rect">
            <a:avLst/>
          </a:prstGeom>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388" y="3529997"/>
            <a:ext cx="2571751" cy="1928813"/>
          </a:xfrm>
          <a:prstGeom prst="rect">
            <a:avLst/>
          </a:prstGeom>
        </p:spPr>
      </p:pic>
      <p:sp>
        <p:nvSpPr>
          <p:cNvPr id="38" name="Frame 37"/>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6199633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heel(1)">
                                      <p:cBhvr>
                                        <p:cTn id="14"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922" y="1850101"/>
            <a:ext cx="10812328" cy="2862322"/>
          </a:xfrm>
          <a:prstGeom prst="rect">
            <a:avLst/>
          </a:prstGeom>
          <a:noFill/>
        </p:spPr>
        <p:txBody>
          <a:bodyPr wrap="square" rtlCol="0">
            <a:spAutoFit/>
          </a:bodyPr>
          <a:lstStyle/>
          <a:p>
            <a:r>
              <a:rPr lang="bn-BD" sz="3600" dirty="0" smtClean="0">
                <a:solidFill>
                  <a:srgbClr val="7030A0"/>
                </a:solidFill>
                <a:latin typeface="NikoshBAN" panose="02000000000000000000" pitchFamily="2" charset="0"/>
                <a:cs typeface="NikoshBAN" panose="02000000000000000000" pitchFamily="2" charset="0"/>
              </a:rPr>
              <a:t>ক। বাংলাদেশের প্রকৃতি কেমন? </a:t>
            </a:r>
          </a:p>
          <a:p>
            <a:r>
              <a:rPr lang="bn-BD" sz="3600" dirty="0" smtClean="0">
                <a:solidFill>
                  <a:srgbClr val="7030A0"/>
                </a:solidFill>
                <a:latin typeface="NikoshBAN" panose="02000000000000000000" pitchFamily="2" charset="0"/>
                <a:cs typeface="NikoshBAN" panose="02000000000000000000" pitchFamily="2" charset="0"/>
              </a:rPr>
              <a:t>খ। এদেশের জনজীবন সম্পর্কে কীভাবে জানা যায় দুইটি বাক্যে বল। </a:t>
            </a:r>
          </a:p>
          <a:p>
            <a:r>
              <a:rPr lang="bn-BD" sz="3600" dirty="0" smtClean="0">
                <a:solidFill>
                  <a:srgbClr val="7030A0"/>
                </a:solidFill>
                <a:latin typeface="NikoshBAN" panose="02000000000000000000" pitchFamily="2" charset="0"/>
                <a:cs typeface="NikoshBAN" panose="02000000000000000000" pitchFamily="2" charset="0"/>
              </a:rPr>
              <a:t>গ। দেশ মানে কী? </a:t>
            </a:r>
            <a:endParaRPr lang="en-US" sz="3600" dirty="0" smtClean="0">
              <a:solidFill>
                <a:srgbClr val="7030A0"/>
              </a:solidFill>
              <a:latin typeface="NikoshBAN" panose="02000000000000000000" pitchFamily="2" charset="0"/>
              <a:cs typeface="NikoshBAN" panose="02000000000000000000" pitchFamily="2" charset="0"/>
            </a:endParaRPr>
          </a:p>
          <a:p>
            <a:r>
              <a:rPr lang="en-US" sz="3600" dirty="0" smtClean="0">
                <a:solidFill>
                  <a:srgbClr val="7030A0"/>
                </a:solidFill>
                <a:latin typeface="NikoshBAN" panose="02000000000000000000" pitchFamily="2" charset="0"/>
                <a:cs typeface="NikoshBAN" panose="02000000000000000000" pitchFamily="2" charset="0"/>
              </a:rPr>
              <a:t>ঘ</a:t>
            </a:r>
            <a:r>
              <a:rPr lang="bn-BD" sz="3600" dirty="0" smtClean="0">
                <a:solidFill>
                  <a:srgbClr val="7030A0"/>
                </a:solidFill>
                <a:latin typeface="NikoshBAN" panose="02000000000000000000" pitchFamily="2" charset="0"/>
                <a:cs typeface="NikoshBAN" panose="02000000000000000000" pitchFamily="2" charset="0"/>
              </a:rPr>
              <a:t>। এই দেশকে কেন ঘুরে দেখা দরকার?</a:t>
            </a:r>
          </a:p>
          <a:p>
            <a:r>
              <a:rPr lang="bn-BD" sz="3600" dirty="0" smtClean="0">
                <a:solidFill>
                  <a:srgbClr val="7030A0"/>
                </a:solidFill>
                <a:latin typeface="NikoshBAN" panose="02000000000000000000" pitchFamily="2" charset="0"/>
                <a:cs typeface="NikoshBAN" panose="02000000000000000000" pitchFamily="2" charset="0"/>
              </a:rPr>
              <a:t>ঙ। আমাদের মিল কোন জায়গায়? </a:t>
            </a:r>
          </a:p>
        </p:txBody>
      </p:sp>
      <p:sp>
        <p:nvSpPr>
          <p:cNvPr id="5" name="TextBox 4"/>
          <p:cNvSpPr txBox="1"/>
          <p:nvPr/>
        </p:nvSpPr>
        <p:spPr>
          <a:xfrm>
            <a:off x="2329601" y="343996"/>
            <a:ext cx="6280962" cy="1107996"/>
          </a:xfrm>
          <a:prstGeom prst="rect">
            <a:avLst/>
          </a:prstGeom>
          <a:noFill/>
        </p:spPr>
        <p:txBody>
          <a:bodyPr wrap="square" rtlCol="0">
            <a:spAutoFit/>
          </a:bodyPr>
          <a:lstStyle/>
          <a:p>
            <a:pPr algn="ctr"/>
            <a:r>
              <a:rPr lang="bn-BD" sz="6600" b="1" dirty="0" smtClean="0">
                <a:solidFill>
                  <a:srgbClr val="C00000"/>
                </a:solidFill>
                <a:latin typeface="NikoshBAN" panose="02000000000000000000" pitchFamily="2" charset="0"/>
                <a:cs typeface="NikoshBAN" panose="02000000000000000000" pitchFamily="2" charset="0"/>
              </a:rPr>
              <a:t>মূল্যায়ন  </a:t>
            </a:r>
            <a:endParaRPr lang="bn-BD" sz="6600" b="1" dirty="0">
              <a:solidFill>
                <a:srgbClr val="C00000"/>
              </a:solidFill>
              <a:latin typeface="NikoshBAN" panose="02000000000000000000" pitchFamily="2" charset="0"/>
              <a:cs typeface="NikoshBAN" panose="02000000000000000000" pitchFamily="2" charset="0"/>
            </a:endParaRPr>
          </a:p>
        </p:txBody>
      </p:sp>
      <p:sp>
        <p:nvSpPr>
          <p:cNvPr id="6" name="Frame 5"/>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87391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9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9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9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9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895" y="3642232"/>
            <a:ext cx="11258828" cy="3416320"/>
          </a:xfrm>
          <a:prstGeom prst="rect">
            <a:avLst/>
          </a:prstGeom>
          <a:noFill/>
          <a:ln w="9525">
            <a:noFill/>
          </a:ln>
        </p:spPr>
        <p:txBody>
          <a:bodyPr wrap="square" rtlCol="0">
            <a:spAutoFit/>
          </a:bodyPr>
          <a:lstStyle/>
          <a:p>
            <a:pPr algn="ctr"/>
            <a:r>
              <a:rPr lang="bn-BD" sz="7200" dirty="0" smtClean="0">
                <a:solidFill>
                  <a:srgbClr val="C00000"/>
                </a:solidFill>
                <a:latin typeface="NikoshBAN" panose="02000000000000000000" pitchFamily="2" charset="0"/>
                <a:cs typeface="NikoshBAN" panose="02000000000000000000" pitchFamily="2" charset="0"/>
              </a:rPr>
              <a:t>               </a:t>
            </a:r>
          </a:p>
          <a:p>
            <a:pPr algn="ctr"/>
            <a:endParaRPr lang="bn-BD" sz="5400" dirty="0" smtClean="0">
              <a:solidFill>
                <a:srgbClr val="C00000"/>
              </a:solidFill>
              <a:latin typeface="NikoshBAN" panose="02000000000000000000" pitchFamily="2" charset="0"/>
              <a:cs typeface="NikoshBAN" panose="02000000000000000000" pitchFamily="2" charset="0"/>
            </a:endParaRPr>
          </a:p>
          <a:p>
            <a:pPr marL="685800" indent="-685800" algn="ctr">
              <a:buFont typeface="Wingdings" panose="05000000000000000000" pitchFamily="2" charset="2"/>
              <a:buChar char="v"/>
            </a:pPr>
            <a:r>
              <a:rPr lang="bn-BD" sz="5400" dirty="0" smtClean="0">
                <a:solidFill>
                  <a:srgbClr val="C00000"/>
                </a:solidFill>
                <a:latin typeface="NikoshBAN" panose="02000000000000000000" pitchFamily="2" charset="0"/>
                <a:cs typeface="NikoshBAN" panose="02000000000000000000" pitchFamily="2" charset="0"/>
              </a:rPr>
              <a:t>দেশকে </a:t>
            </a:r>
            <a:r>
              <a:rPr lang="bn-BD" sz="5400" dirty="0">
                <a:solidFill>
                  <a:srgbClr val="C00000"/>
                </a:solidFill>
                <a:latin typeface="NikoshBAN" panose="02000000000000000000" pitchFamily="2" charset="0"/>
                <a:cs typeface="NikoshBAN" panose="02000000000000000000" pitchFamily="2" charset="0"/>
              </a:rPr>
              <a:t>কেন ভালবাসতে হবে? </a:t>
            </a:r>
            <a:endParaRPr lang="en-US" sz="5400" dirty="0">
              <a:solidFill>
                <a:srgbClr val="C00000"/>
              </a:solidFill>
              <a:latin typeface="NikoshBAN" panose="02000000000000000000" pitchFamily="2" charset="0"/>
              <a:cs typeface="NikoshBAN" panose="02000000000000000000" pitchFamily="2" charset="0"/>
            </a:endParaRPr>
          </a:p>
          <a:p>
            <a:endParaRPr lang="bn-BD" sz="3600" dirty="0">
              <a:solidFill>
                <a:srgbClr val="C00000"/>
              </a:solidFill>
              <a:latin typeface="NikoshBAN" panose="02000000000000000000" pitchFamily="2" charset="0"/>
              <a:cs typeface="NikoshBAN" panose="02000000000000000000" pitchFamily="2" charset="0"/>
            </a:endParaRPr>
          </a:p>
        </p:txBody>
      </p:sp>
      <p:grpSp>
        <p:nvGrpSpPr>
          <p:cNvPr id="9" name="Group 8"/>
          <p:cNvGrpSpPr/>
          <p:nvPr/>
        </p:nvGrpSpPr>
        <p:grpSpPr>
          <a:xfrm>
            <a:off x="394188" y="1175986"/>
            <a:ext cx="4433645" cy="4212468"/>
            <a:chOff x="251065" y="171925"/>
            <a:chExt cx="4502939" cy="6514147"/>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944" r="8403"/>
            <a:stretch/>
          </p:blipFill>
          <p:spPr>
            <a:xfrm>
              <a:off x="251065" y="171925"/>
              <a:ext cx="4502939" cy="6514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6516" y="5026000"/>
              <a:ext cx="1063382" cy="808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89" y="5026000"/>
              <a:ext cx="1118559" cy="808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1" name="TextBox 10"/>
          <p:cNvSpPr txBox="1"/>
          <p:nvPr/>
        </p:nvSpPr>
        <p:spPr>
          <a:xfrm>
            <a:off x="5061126" y="2534236"/>
            <a:ext cx="6280962" cy="1200329"/>
          </a:xfrm>
          <a:prstGeom prst="rect">
            <a:avLst/>
          </a:prstGeom>
          <a:noFill/>
        </p:spPr>
        <p:txBody>
          <a:bodyPr wrap="square" rtlCol="0">
            <a:spAutoFit/>
          </a:bodyPr>
          <a:lstStyle/>
          <a:p>
            <a:pPr algn="ctr"/>
            <a:r>
              <a:rPr lang="bn-BD" sz="7200" dirty="0" smtClean="0">
                <a:solidFill>
                  <a:srgbClr val="C00000"/>
                </a:solidFill>
                <a:latin typeface="NikoshBAN" panose="02000000000000000000" pitchFamily="2" charset="0"/>
                <a:cs typeface="NikoshBAN" panose="02000000000000000000" pitchFamily="2" charset="0"/>
              </a:rPr>
              <a:t> </a:t>
            </a:r>
            <a:r>
              <a:rPr lang="en-US" sz="7200" dirty="0" err="1" smtClean="0">
                <a:solidFill>
                  <a:srgbClr val="C00000"/>
                </a:solidFill>
                <a:latin typeface="NikoshBAN" panose="02000000000000000000" pitchFamily="2" charset="0"/>
                <a:cs typeface="NikoshBAN" panose="02000000000000000000" pitchFamily="2" charset="0"/>
              </a:rPr>
              <a:t>বাড়ির</a:t>
            </a:r>
            <a:r>
              <a:rPr lang="en-US" sz="7200" dirty="0" smtClean="0">
                <a:solidFill>
                  <a:srgbClr val="C00000"/>
                </a:solidFill>
                <a:latin typeface="NikoshBAN" panose="02000000000000000000" pitchFamily="2" charset="0"/>
                <a:cs typeface="NikoshBAN" panose="02000000000000000000" pitchFamily="2" charset="0"/>
              </a:rPr>
              <a:t> কাজ</a:t>
            </a:r>
            <a:endParaRPr lang="bn-BD" sz="7200" dirty="0">
              <a:solidFill>
                <a:srgbClr val="C00000"/>
              </a:solidFill>
              <a:latin typeface="NikoshBAN" panose="02000000000000000000" pitchFamily="2" charset="0"/>
              <a:cs typeface="NikoshBAN" panose="02000000000000000000" pitchFamily="2" charset="0"/>
            </a:endParaRPr>
          </a:p>
        </p:txBody>
      </p:sp>
      <p:sp>
        <p:nvSpPr>
          <p:cNvPr id="12" name="Frame 11"/>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574983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400" fill="hold"/>
                                        <p:tgtEl>
                                          <p:spTgt spid="4"/>
                                        </p:tgtEl>
                                        <p:attrNameLst>
                                          <p:attrName>ppt_x</p:attrName>
                                        </p:attrNameLst>
                                      </p:cBhvr>
                                      <p:tavLst>
                                        <p:tav tm="0">
                                          <p:val>
                                            <p:strVal val="1+#ppt_w/2"/>
                                          </p:val>
                                        </p:tav>
                                        <p:tav tm="100000">
                                          <p:val>
                                            <p:strVal val="#ppt_x"/>
                                          </p:val>
                                        </p:tav>
                                      </p:tavLst>
                                    </p:anim>
                                    <p:anim calcmode="lin" valueType="num">
                                      <p:cBhvr additive="base">
                                        <p:cTn id="8" dur="14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4288" y="242896"/>
            <a:ext cx="12191999" cy="5509200"/>
          </a:xfrm>
          <a:prstGeom prst="rect">
            <a:avLst/>
          </a:prstGeom>
          <a:noFill/>
          <a:ln w="9525">
            <a:noFill/>
          </a:ln>
        </p:spPr>
        <p:txBody>
          <a:bodyPr wrap="square" rtlCol="0">
            <a:spAutoFit/>
          </a:bodyPr>
          <a:lstStyle/>
          <a:p>
            <a:r>
              <a:rPr lang="bn-BD" sz="8800" dirty="0" smtClean="0">
                <a:solidFill>
                  <a:srgbClr val="C00000"/>
                </a:solidFill>
                <a:latin typeface="NikoshBAN" panose="02000000000000000000" pitchFamily="2" charset="0"/>
                <a:cs typeface="NikoshBAN" panose="02000000000000000000" pitchFamily="2" charset="0"/>
              </a:rPr>
              <a:t>সবাইকে                       </a:t>
            </a:r>
          </a:p>
          <a:p>
            <a:endParaRPr lang="bn-BD" sz="8800" dirty="0">
              <a:solidFill>
                <a:srgbClr val="C00000"/>
              </a:solidFill>
              <a:latin typeface="NikoshBAN" panose="02000000000000000000" pitchFamily="2" charset="0"/>
              <a:cs typeface="NikoshBAN" panose="02000000000000000000" pitchFamily="2" charset="0"/>
            </a:endParaRPr>
          </a:p>
          <a:p>
            <a:r>
              <a:rPr lang="bn-BD" sz="8800" dirty="0" smtClean="0">
                <a:solidFill>
                  <a:srgbClr val="C00000"/>
                </a:solidFill>
                <a:latin typeface="NikoshBAN" panose="02000000000000000000" pitchFamily="2" charset="0"/>
                <a:cs typeface="NikoshBAN" panose="02000000000000000000" pitchFamily="2" charset="0"/>
              </a:rPr>
              <a:t>                                 </a:t>
            </a:r>
          </a:p>
          <a:p>
            <a:r>
              <a:rPr lang="bn-BD" sz="8800" dirty="0">
                <a:solidFill>
                  <a:srgbClr val="C00000"/>
                </a:solidFill>
                <a:latin typeface="NikoshBAN" panose="02000000000000000000" pitchFamily="2" charset="0"/>
                <a:cs typeface="NikoshBAN" panose="02000000000000000000" pitchFamily="2" charset="0"/>
              </a:rPr>
              <a:t> </a:t>
            </a:r>
            <a:r>
              <a:rPr lang="bn-BD" sz="8800" dirty="0" smtClean="0">
                <a:solidFill>
                  <a:srgbClr val="C00000"/>
                </a:solidFill>
                <a:latin typeface="NikoshBAN" panose="02000000000000000000" pitchFamily="2" charset="0"/>
                <a:cs typeface="NikoshBAN" panose="02000000000000000000" pitchFamily="2" charset="0"/>
              </a:rPr>
              <a:t>                                ধন্যবাদ।   </a:t>
            </a:r>
            <a:endParaRPr lang="bn-BD" sz="8800" dirty="0">
              <a:solidFill>
                <a:srgbClr val="C00000"/>
              </a:solidFill>
              <a:latin typeface="NikoshBAN" panose="02000000000000000000" pitchFamily="2" charset="0"/>
              <a:cs typeface="NikoshBAN" panose="02000000000000000000" pitchFamily="2" charset="0"/>
            </a:endParaRP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5473800" y="5366880"/>
              <a:ext cx="360" cy="360"/>
            </p14:xfrm>
          </p:contentPart>
        </mc:Choice>
        <mc:Fallback xmlns="">
          <p:pic>
            <p:nvPicPr>
              <p:cNvPr id="8" name="Ink 7"/>
              <p:cNvPicPr/>
              <p:nvPr/>
            </p:nvPicPr>
            <p:blipFill>
              <a:blip r:embed="rId5"/>
              <a:stretch>
                <a:fillRect/>
              </a:stretch>
            </p:blipFill>
            <p:spPr>
              <a:xfrm>
                <a:off x="5464440" y="5357520"/>
                <a:ext cx="19080" cy="19080"/>
              </a:xfrm>
              <a:prstGeom prst="rect">
                <a:avLst/>
              </a:prstGeom>
            </p:spPr>
          </p:pic>
        </mc:Fallback>
      </mc:AlternateContent>
      <p:sp>
        <p:nvSpPr>
          <p:cNvPr id="10" name="Frame 9"/>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42365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32585" y="1264920"/>
            <a:ext cx="5926015" cy="3939540"/>
          </a:xfrm>
          <a:prstGeom prst="rect">
            <a:avLst/>
          </a:prstGeom>
          <a:noFill/>
          <a:ln>
            <a:solidFill>
              <a:srgbClr val="00B050"/>
            </a:solidFill>
            <a:prstDash val="dash"/>
          </a:ln>
        </p:spPr>
        <p:txBody>
          <a:bodyPr wrap="square" rtlCol="0">
            <a:spAutoFit/>
          </a:bodyPr>
          <a:lstStyle/>
          <a:p>
            <a:r>
              <a:rPr lang="en-US" sz="6600" b="1" dirty="0" err="1" smtClean="0">
                <a:solidFill>
                  <a:srgbClr val="C00000"/>
                </a:solidFill>
                <a:latin typeface="NikoshBAN" panose="02000000000000000000" pitchFamily="2" charset="0"/>
                <a:cs typeface="NikoshBAN" panose="02000000000000000000" pitchFamily="2" charset="0"/>
              </a:rPr>
              <a:t>মুহাম্মদ</a:t>
            </a:r>
            <a:r>
              <a:rPr lang="en-US" sz="6600" b="1" dirty="0" smtClean="0">
                <a:solidFill>
                  <a:srgbClr val="C00000"/>
                </a:solidFill>
                <a:latin typeface="NikoshBAN" panose="02000000000000000000" pitchFamily="2" charset="0"/>
                <a:cs typeface="NikoshBAN" panose="02000000000000000000" pitchFamily="2" charset="0"/>
              </a:rPr>
              <a:t> </a:t>
            </a:r>
            <a:r>
              <a:rPr lang="en-US" sz="6600" b="1" dirty="0" err="1" smtClean="0">
                <a:solidFill>
                  <a:srgbClr val="C00000"/>
                </a:solidFill>
                <a:latin typeface="NikoshBAN" panose="02000000000000000000" pitchFamily="2" charset="0"/>
                <a:cs typeface="NikoshBAN" panose="02000000000000000000" pitchFamily="2" charset="0"/>
              </a:rPr>
              <a:t>শহিদুজ্জামান</a:t>
            </a:r>
            <a:endParaRPr lang="bn-BD" sz="4400" b="1" dirty="0" smtClean="0">
              <a:solidFill>
                <a:srgbClr val="C00000"/>
              </a:solidFill>
              <a:latin typeface="NikoshBAN" panose="02000000000000000000" pitchFamily="2" charset="0"/>
              <a:cs typeface="NikoshBAN" panose="02000000000000000000" pitchFamily="2" charset="0"/>
            </a:endParaRPr>
          </a:p>
          <a:p>
            <a:r>
              <a:rPr lang="bn-BD" sz="4000" dirty="0" smtClean="0">
                <a:solidFill>
                  <a:srgbClr val="9C2496"/>
                </a:solidFill>
                <a:latin typeface="NikoshBAN" panose="02000000000000000000" pitchFamily="2" charset="0"/>
                <a:cs typeface="NikoshBAN" panose="02000000000000000000" pitchFamily="2" charset="0"/>
              </a:rPr>
              <a:t>সহকারি শিক্ষক </a:t>
            </a:r>
          </a:p>
          <a:p>
            <a:r>
              <a:rPr lang="en-US" sz="4000" dirty="0" err="1" smtClean="0">
                <a:solidFill>
                  <a:srgbClr val="9C2496"/>
                </a:solidFill>
                <a:latin typeface="NikoshBAN" panose="02000000000000000000" pitchFamily="2" charset="0"/>
                <a:cs typeface="NikoshBAN" panose="02000000000000000000" pitchFamily="2" charset="0"/>
              </a:rPr>
              <a:t>বহরপুর</a:t>
            </a:r>
            <a:r>
              <a:rPr lang="bn-BD" sz="4000" dirty="0" smtClean="0">
                <a:solidFill>
                  <a:srgbClr val="9C2496"/>
                </a:solidFill>
                <a:latin typeface="NikoshBAN" panose="02000000000000000000" pitchFamily="2" charset="0"/>
                <a:cs typeface="NikoshBAN" panose="02000000000000000000" pitchFamily="2" charset="0"/>
              </a:rPr>
              <a:t> স</a:t>
            </a:r>
            <a:r>
              <a:rPr lang="en-US" sz="4000" dirty="0" err="1" smtClean="0">
                <a:solidFill>
                  <a:srgbClr val="9C2496"/>
                </a:solidFill>
                <a:latin typeface="NikoshBAN" panose="02000000000000000000" pitchFamily="2" charset="0"/>
                <a:cs typeface="NikoshBAN" panose="02000000000000000000" pitchFamily="2" charset="0"/>
              </a:rPr>
              <a:t>রকারি</a:t>
            </a:r>
            <a:r>
              <a:rPr lang="en-US" sz="4000" dirty="0" smtClean="0">
                <a:solidFill>
                  <a:srgbClr val="9C2496"/>
                </a:solidFill>
                <a:latin typeface="NikoshBAN" panose="02000000000000000000" pitchFamily="2" charset="0"/>
                <a:cs typeface="NikoshBAN" panose="02000000000000000000" pitchFamily="2" charset="0"/>
              </a:rPr>
              <a:t> </a:t>
            </a:r>
            <a:r>
              <a:rPr lang="bn-BD" sz="4000" dirty="0" smtClean="0">
                <a:solidFill>
                  <a:srgbClr val="9C2496"/>
                </a:solidFill>
                <a:latin typeface="NikoshBAN" panose="02000000000000000000" pitchFamily="2" charset="0"/>
                <a:cs typeface="NikoshBAN" panose="02000000000000000000" pitchFamily="2" charset="0"/>
              </a:rPr>
              <a:t>প্রা</a:t>
            </a:r>
            <a:r>
              <a:rPr lang="en-US" sz="4000" dirty="0" err="1" smtClean="0">
                <a:solidFill>
                  <a:srgbClr val="9C2496"/>
                </a:solidFill>
                <a:latin typeface="NikoshBAN" panose="02000000000000000000" pitchFamily="2" charset="0"/>
                <a:cs typeface="NikoshBAN" panose="02000000000000000000" pitchFamily="2" charset="0"/>
              </a:rPr>
              <a:t>থমিক</a:t>
            </a:r>
            <a:r>
              <a:rPr lang="en-US" sz="4000" dirty="0" smtClean="0">
                <a:solidFill>
                  <a:srgbClr val="9C2496"/>
                </a:solidFill>
                <a:latin typeface="NikoshBAN" panose="02000000000000000000" pitchFamily="2" charset="0"/>
                <a:cs typeface="NikoshBAN" panose="02000000000000000000" pitchFamily="2" charset="0"/>
              </a:rPr>
              <a:t> </a:t>
            </a:r>
            <a:r>
              <a:rPr lang="bn-BD" sz="4000" dirty="0" smtClean="0">
                <a:solidFill>
                  <a:srgbClr val="9C2496"/>
                </a:solidFill>
                <a:latin typeface="NikoshBAN" panose="02000000000000000000" pitchFamily="2" charset="0"/>
                <a:cs typeface="NikoshBAN" panose="02000000000000000000" pitchFamily="2" charset="0"/>
              </a:rPr>
              <a:t>বি</a:t>
            </a:r>
            <a:r>
              <a:rPr lang="en-US" sz="4000" dirty="0" err="1" smtClean="0">
                <a:solidFill>
                  <a:srgbClr val="9C2496"/>
                </a:solidFill>
                <a:latin typeface="NikoshBAN" panose="02000000000000000000" pitchFamily="2" charset="0"/>
                <a:cs typeface="NikoshBAN" panose="02000000000000000000" pitchFamily="2" charset="0"/>
              </a:rPr>
              <a:t>দ্যালয়</a:t>
            </a:r>
            <a:endParaRPr lang="bn-BD" sz="4000" dirty="0" smtClean="0">
              <a:solidFill>
                <a:srgbClr val="9C2496"/>
              </a:solidFill>
              <a:latin typeface="NikoshBAN" panose="02000000000000000000" pitchFamily="2" charset="0"/>
              <a:cs typeface="NikoshBAN" panose="02000000000000000000" pitchFamily="2" charset="0"/>
            </a:endParaRPr>
          </a:p>
          <a:p>
            <a:r>
              <a:rPr lang="en-US" sz="4000" dirty="0" err="1" smtClean="0">
                <a:solidFill>
                  <a:srgbClr val="9C2496"/>
                </a:solidFill>
                <a:latin typeface="NikoshBAN" panose="02000000000000000000" pitchFamily="2" charset="0"/>
                <a:cs typeface="NikoshBAN" panose="02000000000000000000" pitchFamily="2" charset="0"/>
              </a:rPr>
              <a:t>বালিয়াকান্দি</a:t>
            </a:r>
            <a:r>
              <a:rPr lang="en-US" sz="4000" dirty="0" smtClean="0">
                <a:solidFill>
                  <a:srgbClr val="9C2496"/>
                </a:solidFill>
                <a:latin typeface="NikoshBAN" panose="02000000000000000000" pitchFamily="2" charset="0"/>
                <a:cs typeface="NikoshBAN" panose="02000000000000000000" pitchFamily="2" charset="0"/>
              </a:rPr>
              <a:t>, </a:t>
            </a:r>
            <a:r>
              <a:rPr lang="en-US" sz="4000" dirty="0" err="1" smtClean="0">
                <a:solidFill>
                  <a:srgbClr val="9C2496"/>
                </a:solidFill>
                <a:latin typeface="NikoshBAN" panose="02000000000000000000" pitchFamily="2" charset="0"/>
                <a:cs typeface="NikoshBAN" panose="02000000000000000000" pitchFamily="2" charset="0"/>
              </a:rPr>
              <a:t>রাজবাড়ি</a:t>
            </a:r>
            <a:r>
              <a:rPr lang="bn-BD" sz="4000" dirty="0" smtClean="0">
                <a:solidFill>
                  <a:srgbClr val="9C2496"/>
                </a:solidFill>
                <a:latin typeface="NikoshBAN" panose="02000000000000000000" pitchFamily="2" charset="0"/>
                <a:cs typeface="NikoshBAN" panose="02000000000000000000" pitchFamily="2" charset="0"/>
              </a:rPr>
              <a:t>।</a:t>
            </a:r>
            <a:r>
              <a:rPr lang="bn-BD" sz="4000" dirty="0" smtClean="0">
                <a:solidFill>
                  <a:srgbClr val="00B050"/>
                </a:solidFill>
                <a:latin typeface="NikoshBAN" panose="02000000000000000000" pitchFamily="2" charset="0"/>
                <a:cs typeface="NikoshBAN" panose="02000000000000000000" pitchFamily="2" charset="0"/>
              </a:rPr>
              <a:t> </a:t>
            </a:r>
            <a:endParaRPr lang="en-US" sz="4000" dirty="0" smtClean="0">
              <a:solidFill>
                <a:srgbClr val="00B050"/>
              </a:solidFill>
              <a:latin typeface="NikoshBAN" panose="02000000000000000000" pitchFamily="2" charset="0"/>
              <a:cs typeface="NikoshBAN" panose="02000000000000000000" pitchFamily="2" charset="0"/>
            </a:endParaRPr>
          </a:p>
          <a:p>
            <a:r>
              <a:rPr lang="en-US" sz="3200" dirty="0" smtClean="0">
                <a:solidFill>
                  <a:srgbClr val="C00000"/>
                </a:solidFill>
                <a:latin typeface="NikoshBAN" panose="02000000000000000000" pitchFamily="2" charset="0"/>
                <a:cs typeface="NikoshBAN" panose="02000000000000000000" pitchFamily="2" charset="0"/>
              </a:rPr>
              <a:t>Email: msbaliakandi@gmail.com</a:t>
            </a:r>
            <a:r>
              <a:rPr lang="bn-BD" sz="3200" dirty="0" smtClean="0">
                <a:solidFill>
                  <a:srgbClr val="C00000"/>
                </a:solidFill>
                <a:latin typeface="NikoshBAN" panose="02000000000000000000" pitchFamily="2" charset="0"/>
                <a:cs typeface="NikoshBAN" panose="02000000000000000000" pitchFamily="2" charset="0"/>
              </a:rPr>
              <a:t>  </a:t>
            </a:r>
            <a:endParaRPr lang="en-US" sz="3200" dirty="0">
              <a:solidFill>
                <a:srgbClr val="C00000"/>
              </a:solidFill>
              <a:latin typeface="NikoshBAN" panose="02000000000000000000" pitchFamily="2" charset="0"/>
              <a:cs typeface="NikoshBAN" panose="02000000000000000000" pitchFamily="2" charset="0"/>
            </a:endParaRPr>
          </a:p>
        </p:txBody>
      </p:sp>
      <p:sp>
        <p:nvSpPr>
          <p:cNvPr id="10" name="TextBox 9"/>
          <p:cNvSpPr txBox="1"/>
          <p:nvPr/>
        </p:nvSpPr>
        <p:spPr>
          <a:xfrm>
            <a:off x="2969596" y="81165"/>
            <a:ext cx="4800600" cy="1015663"/>
          </a:xfrm>
          <a:prstGeom prst="rect">
            <a:avLst/>
          </a:prstGeom>
          <a:noFill/>
        </p:spPr>
        <p:txBody>
          <a:bodyPr wrap="square" rtlCol="0">
            <a:spAutoFit/>
          </a:bodyPr>
          <a:lstStyle/>
          <a:p>
            <a:r>
              <a:rPr lang="bn-BD" sz="6000" dirty="0" smtClean="0">
                <a:solidFill>
                  <a:srgbClr val="002060"/>
                </a:solidFill>
                <a:latin typeface="NikoshBAN" panose="02000000000000000000" pitchFamily="2" charset="0"/>
                <a:cs typeface="NikoshBAN" panose="02000000000000000000" pitchFamily="2" charset="0"/>
              </a:rPr>
              <a:t>শিক্ষক পরিচিতি   </a:t>
            </a:r>
            <a:endParaRPr lang="en-US" sz="6000" dirty="0">
              <a:solidFill>
                <a:srgbClr val="002060"/>
              </a:solidFill>
              <a:latin typeface="NikoshBAN" panose="02000000000000000000" pitchFamily="2" charset="0"/>
              <a:cs typeface="NikoshBAN" panose="02000000000000000000" pitchFamily="2" charset="0"/>
            </a:endParaRPr>
          </a:p>
        </p:txBody>
      </p:sp>
      <p:cxnSp>
        <p:nvCxnSpPr>
          <p:cNvPr id="12" name="Straight Connector 11"/>
          <p:cNvCxnSpPr/>
          <p:nvPr/>
        </p:nvCxnSpPr>
        <p:spPr>
          <a:xfrm flipH="1">
            <a:off x="5361263" y="1264920"/>
            <a:ext cx="17266" cy="382524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454728" y="1935926"/>
            <a:ext cx="17266" cy="382524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69596" y="862368"/>
            <a:ext cx="410646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9925" y="5614988"/>
            <a:ext cx="1657350" cy="1243012"/>
          </a:xfrm>
          <a:prstGeom prst="rect">
            <a:avLst/>
          </a:prstGeom>
        </p:spPr>
      </p:pic>
      <p:sp>
        <p:nvSpPr>
          <p:cNvPr id="13" name="Frame 12"/>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12" y="1264920"/>
            <a:ext cx="3884368" cy="3939540"/>
          </a:xfrm>
          <a:prstGeom prst="rect">
            <a:avLst/>
          </a:prstGeom>
        </p:spPr>
      </p:pic>
    </p:spTree>
    <p:extLst>
      <p:ext uri="{BB962C8B-B14F-4D97-AF65-F5344CB8AC3E}">
        <p14:creationId xmlns:p14="http://schemas.microsoft.com/office/powerpoint/2010/main" val="38141022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heel(1)">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9399" y="440260"/>
            <a:ext cx="4800600" cy="1015663"/>
          </a:xfrm>
          <a:prstGeom prst="rect">
            <a:avLst/>
          </a:prstGeom>
          <a:noFill/>
        </p:spPr>
        <p:txBody>
          <a:bodyPr wrap="square" rtlCol="0">
            <a:spAutoFit/>
          </a:bodyPr>
          <a:lstStyle/>
          <a:p>
            <a:r>
              <a:rPr lang="bn-BD" sz="6000" dirty="0">
                <a:solidFill>
                  <a:srgbClr val="002060"/>
                </a:solidFill>
                <a:latin typeface="NikoshBAN" panose="02000000000000000000" pitchFamily="2" charset="0"/>
                <a:cs typeface="NikoshBAN" panose="02000000000000000000" pitchFamily="2" charset="0"/>
              </a:rPr>
              <a:t> </a:t>
            </a:r>
            <a:r>
              <a:rPr lang="bn-BD" sz="6000" b="1" dirty="0" smtClean="0">
                <a:solidFill>
                  <a:srgbClr val="002060"/>
                </a:solidFill>
                <a:latin typeface="NikoshBAN" panose="02000000000000000000" pitchFamily="2" charset="0"/>
                <a:cs typeface="NikoshBAN" panose="02000000000000000000" pitchFamily="2" charset="0"/>
              </a:rPr>
              <a:t>পাঠ পরিচিতি   </a:t>
            </a:r>
            <a:endParaRPr lang="en-US" sz="6000" b="1"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5058674" y="2701087"/>
            <a:ext cx="6766533" cy="2308324"/>
          </a:xfrm>
          <a:prstGeom prst="rect">
            <a:avLst/>
          </a:prstGeom>
          <a:noFill/>
          <a:ln w="3175">
            <a:solidFill>
              <a:schemeClr val="bg1">
                <a:lumMod val="10000"/>
              </a:schemeClr>
            </a:solidFill>
          </a:ln>
        </p:spPr>
        <p:txBody>
          <a:bodyPr wrap="square" rtlCol="0">
            <a:spAutoFit/>
          </a:bodyPr>
          <a:lstStyle/>
          <a:p>
            <a:r>
              <a:rPr lang="bn-BD"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শ্রেণি</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পঞ্চম</a:t>
            </a:r>
            <a:endParaRPr lang="en-US" sz="3600" dirty="0" smtClean="0">
              <a:solidFill>
                <a:srgbClr val="002060"/>
              </a:solidFill>
              <a:latin typeface="NikoshBAN" panose="02000000000000000000" pitchFamily="2" charset="0"/>
              <a:cs typeface="NikoshBAN" panose="02000000000000000000" pitchFamily="2" charset="0"/>
            </a:endParaRPr>
          </a:p>
          <a:p>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বিষয়-বাংলা</a:t>
            </a:r>
            <a:endParaRPr lang="en-US" sz="3600" dirty="0" smtClean="0">
              <a:solidFill>
                <a:srgbClr val="002060"/>
              </a:solidFill>
              <a:latin typeface="NikoshBAN" panose="02000000000000000000" pitchFamily="2" charset="0"/>
              <a:cs typeface="NikoshBAN" panose="02000000000000000000" pitchFamily="2" charset="0"/>
            </a:endParaRPr>
          </a:p>
          <a:p>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এই</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দেশ</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এই</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মানুষ</a:t>
            </a:r>
            <a:endParaRPr lang="en-US" sz="3600" dirty="0" smtClean="0">
              <a:solidFill>
                <a:srgbClr val="002060"/>
              </a:solidFill>
              <a:latin typeface="NikoshBAN" panose="02000000000000000000" pitchFamily="2" charset="0"/>
              <a:cs typeface="NikoshBAN" panose="02000000000000000000" pitchFamily="2" charset="0"/>
            </a:endParaRPr>
          </a:p>
          <a:p>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পাঠ্যাংশ-পোশাক</a:t>
            </a:r>
            <a:r>
              <a:rPr lang="en-US" sz="3600" dirty="0" smtClean="0">
                <a:solidFill>
                  <a:srgbClr val="002060"/>
                </a:solidFill>
                <a:latin typeface="NikoshBAN" panose="02000000000000000000" pitchFamily="2" charset="0"/>
                <a:cs typeface="NikoshBAN" panose="02000000000000000000" pitchFamily="2" charset="0"/>
              </a:rPr>
              <a:t>…….</a:t>
            </a:r>
            <a:r>
              <a:rPr lang="en-US" sz="3600" dirty="0" err="1" smtClean="0">
                <a:solidFill>
                  <a:srgbClr val="002060"/>
                </a:solidFill>
                <a:latin typeface="NikoshBAN" panose="02000000000000000000" pitchFamily="2" charset="0"/>
                <a:cs typeface="NikoshBAN" panose="02000000000000000000" pitchFamily="2" charset="0"/>
              </a:rPr>
              <a:t>আমরা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ভালোবাসব</a:t>
            </a:r>
            <a:r>
              <a:rPr lang="en-US" sz="3600" dirty="0" smtClean="0">
                <a:solidFill>
                  <a:srgbClr val="002060"/>
                </a:solidFill>
                <a:latin typeface="NikoshBAN" panose="02000000000000000000" pitchFamily="2" charset="0"/>
                <a:cs typeface="NikoshBAN" panose="02000000000000000000" pitchFamily="2" charset="0"/>
              </a:rPr>
              <a:t>।</a:t>
            </a:r>
            <a:endParaRPr lang="en-US" sz="3600" dirty="0">
              <a:solidFill>
                <a:srgbClr val="00206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5700" y="5923958"/>
            <a:ext cx="1245389" cy="93404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012" y="1962150"/>
            <a:ext cx="2851551" cy="3352800"/>
          </a:xfrm>
          <a:prstGeom prst="rect">
            <a:avLst/>
          </a:prstGeom>
        </p:spPr>
      </p:pic>
      <p:sp>
        <p:nvSpPr>
          <p:cNvPr id="11" name="Frame 10"/>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083402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0383" y="5180456"/>
            <a:ext cx="1774824" cy="1506499"/>
          </a:xfrm>
          <a:prstGeom prst="ellipse">
            <a:avLst/>
          </a:prstGeom>
          <a:ln>
            <a:noFill/>
          </a:ln>
          <a:effectLst>
            <a:softEdge rad="112500"/>
          </a:effectLst>
        </p:spPr>
      </p:pic>
      <p:sp>
        <p:nvSpPr>
          <p:cNvPr id="6" name="TextBox 5"/>
          <p:cNvSpPr txBox="1"/>
          <p:nvPr/>
        </p:nvSpPr>
        <p:spPr>
          <a:xfrm>
            <a:off x="320864" y="238780"/>
            <a:ext cx="7458075" cy="707886"/>
          </a:xfrm>
          <a:prstGeom prst="rect">
            <a:avLst/>
          </a:prstGeom>
          <a:noFill/>
        </p:spPr>
        <p:txBody>
          <a:bodyPr wrap="square" rtlCol="0">
            <a:spAutoFit/>
          </a:bodyPr>
          <a:lstStyle/>
          <a:p>
            <a:r>
              <a:rPr lang="en-US" sz="4000" dirty="0" smtClean="0">
                <a:solidFill>
                  <a:srgbClr val="7030A0"/>
                </a:solidFill>
                <a:latin typeface="NikoshBAN" panose="02000000000000000000" pitchFamily="2" charset="0"/>
                <a:cs typeface="NikoshBAN" panose="02000000000000000000" pitchFamily="2" charset="0"/>
              </a:rPr>
              <a:t>এ পাঠ </a:t>
            </a:r>
            <a:r>
              <a:rPr lang="bn-BD" sz="4000" dirty="0" smtClean="0">
                <a:solidFill>
                  <a:srgbClr val="7030A0"/>
                </a:solidFill>
                <a:latin typeface="NikoshBAN" panose="02000000000000000000" pitchFamily="2" charset="0"/>
                <a:cs typeface="NikoshBAN" panose="02000000000000000000" pitchFamily="2" charset="0"/>
              </a:rPr>
              <a:t>শেষে শিক্ষার্থীরা যা শিখবে- </a:t>
            </a:r>
            <a:endParaRPr lang="en-US" sz="4000" dirty="0">
              <a:solidFill>
                <a:srgbClr val="7030A0"/>
              </a:solidFill>
              <a:latin typeface="NikoshBAN" panose="02000000000000000000" pitchFamily="2" charset="0"/>
              <a:cs typeface="NikoshBAN" panose="02000000000000000000" pitchFamily="2" charset="0"/>
            </a:endParaRPr>
          </a:p>
        </p:txBody>
      </p:sp>
      <p:sp>
        <p:nvSpPr>
          <p:cNvPr id="7" name="TextBox 5"/>
          <p:cNvSpPr txBox="1"/>
          <p:nvPr/>
        </p:nvSpPr>
        <p:spPr>
          <a:xfrm>
            <a:off x="466532" y="1998701"/>
            <a:ext cx="11358676" cy="2308324"/>
          </a:xfrm>
          <a:prstGeom prst="rect">
            <a:avLst/>
          </a:prstGeom>
          <a:noFill/>
          <a:ln>
            <a:solidFill>
              <a:srgbClr val="C00000"/>
            </a:solidFill>
          </a:ln>
        </p:spPr>
        <p:txBody>
          <a:bodyPr wrap="square" rtlCol="0">
            <a:spAutoFit/>
          </a:bodyPr>
          <a:lstStyle>
            <a:defPPr>
              <a:defRPr lang="en-US"/>
            </a:defPPr>
            <a:lvl1pPr marL="0" algn="l" defTabSz="1266315" rtl="0" eaLnBrk="1" latinLnBrk="0" hangingPunct="1">
              <a:defRPr sz="2492" kern="1200">
                <a:solidFill>
                  <a:schemeClr val="tx1"/>
                </a:solidFill>
                <a:latin typeface="+mn-lt"/>
                <a:ea typeface="+mn-ea"/>
                <a:cs typeface="+mn-cs"/>
              </a:defRPr>
            </a:lvl1pPr>
            <a:lvl2pPr marL="633158" algn="l" defTabSz="1266315" rtl="0" eaLnBrk="1" latinLnBrk="0" hangingPunct="1">
              <a:defRPr sz="2492" kern="1200">
                <a:solidFill>
                  <a:schemeClr val="tx1"/>
                </a:solidFill>
                <a:latin typeface="+mn-lt"/>
                <a:ea typeface="+mn-ea"/>
                <a:cs typeface="+mn-cs"/>
              </a:defRPr>
            </a:lvl2pPr>
            <a:lvl3pPr marL="1266315" algn="l" defTabSz="1266315" rtl="0" eaLnBrk="1" latinLnBrk="0" hangingPunct="1">
              <a:defRPr sz="2492" kern="1200">
                <a:solidFill>
                  <a:schemeClr val="tx1"/>
                </a:solidFill>
                <a:latin typeface="+mn-lt"/>
                <a:ea typeface="+mn-ea"/>
                <a:cs typeface="+mn-cs"/>
              </a:defRPr>
            </a:lvl3pPr>
            <a:lvl4pPr marL="1899472" algn="l" defTabSz="1266315" rtl="0" eaLnBrk="1" latinLnBrk="0" hangingPunct="1">
              <a:defRPr sz="2492" kern="1200">
                <a:solidFill>
                  <a:schemeClr val="tx1"/>
                </a:solidFill>
                <a:latin typeface="+mn-lt"/>
                <a:ea typeface="+mn-ea"/>
                <a:cs typeface="+mn-cs"/>
              </a:defRPr>
            </a:lvl4pPr>
            <a:lvl5pPr marL="2532629" algn="l" defTabSz="1266315" rtl="0" eaLnBrk="1" latinLnBrk="0" hangingPunct="1">
              <a:defRPr sz="2492" kern="1200">
                <a:solidFill>
                  <a:schemeClr val="tx1"/>
                </a:solidFill>
                <a:latin typeface="+mn-lt"/>
                <a:ea typeface="+mn-ea"/>
                <a:cs typeface="+mn-cs"/>
              </a:defRPr>
            </a:lvl5pPr>
            <a:lvl6pPr marL="3165787" algn="l" defTabSz="1266315" rtl="0" eaLnBrk="1" latinLnBrk="0" hangingPunct="1">
              <a:defRPr sz="2492" kern="1200">
                <a:solidFill>
                  <a:schemeClr val="tx1"/>
                </a:solidFill>
                <a:latin typeface="+mn-lt"/>
                <a:ea typeface="+mn-ea"/>
                <a:cs typeface="+mn-cs"/>
              </a:defRPr>
            </a:lvl6pPr>
            <a:lvl7pPr marL="3798945" algn="l" defTabSz="1266315" rtl="0" eaLnBrk="1" latinLnBrk="0" hangingPunct="1">
              <a:defRPr sz="2492" kern="1200">
                <a:solidFill>
                  <a:schemeClr val="tx1"/>
                </a:solidFill>
                <a:latin typeface="+mn-lt"/>
                <a:ea typeface="+mn-ea"/>
                <a:cs typeface="+mn-cs"/>
              </a:defRPr>
            </a:lvl7pPr>
            <a:lvl8pPr marL="4432102" algn="l" defTabSz="1266315" rtl="0" eaLnBrk="1" latinLnBrk="0" hangingPunct="1">
              <a:defRPr sz="2492" kern="1200">
                <a:solidFill>
                  <a:schemeClr val="tx1"/>
                </a:solidFill>
                <a:latin typeface="+mn-lt"/>
                <a:ea typeface="+mn-ea"/>
                <a:cs typeface="+mn-cs"/>
              </a:defRPr>
            </a:lvl8pPr>
            <a:lvl9pPr marL="5065259" algn="l" defTabSz="1266315" rtl="0" eaLnBrk="1" latinLnBrk="0" hangingPunct="1">
              <a:defRPr sz="2492" kern="1200">
                <a:solidFill>
                  <a:schemeClr val="tx1"/>
                </a:solidFill>
                <a:latin typeface="+mn-lt"/>
                <a:ea typeface="+mn-ea"/>
                <a:cs typeface="+mn-cs"/>
              </a:defRPr>
            </a:lvl9pPr>
          </a:lstStyle>
          <a:p>
            <a:r>
              <a:rPr lang="bn-BD" sz="3600" dirty="0" smtClean="0">
                <a:solidFill>
                  <a:srgbClr val="FF0000"/>
                </a:solidFill>
                <a:latin typeface="NikoshBAN" panose="02000000000000000000" pitchFamily="2" charset="0"/>
                <a:cs typeface="NikoshBAN" panose="02000000000000000000" pitchFamily="2" charset="0"/>
              </a:rPr>
              <a:t>১.</a:t>
            </a:r>
            <a:r>
              <a:rPr lang="en-US" sz="3600" dirty="0" smtClean="0">
                <a:solidFill>
                  <a:srgbClr val="FF0000"/>
                </a:solidFill>
                <a:latin typeface="NikoshBAN" panose="02000000000000000000" pitchFamily="2" charset="0"/>
                <a:cs typeface="NikoshBAN" panose="02000000000000000000" pitchFamily="2" charset="0"/>
              </a:rPr>
              <a:t>3</a:t>
            </a:r>
            <a:r>
              <a:rPr lang="bn-BD" sz="3600" dirty="0" smtClean="0">
                <a:solidFill>
                  <a:srgbClr val="FF0000"/>
                </a:solidFill>
                <a:latin typeface="NikoshBAN" panose="02000000000000000000" pitchFamily="2" charset="0"/>
                <a:cs typeface="NikoshBAN" panose="02000000000000000000" pitchFamily="2" charset="0"/>
              </a:rPr>
              <a:t>.</a:t>
            </a:r>
            <a:r>
              <a:rPr lang="en-US" sz="3600" dirty="0" smtClean="0">
                <a:solidFill>
                  <a:srgbClr val="FF0000"/>
                </a:solidFill>
                <a:latin typeface="NikoshBAN" panose="02000000000000000000" pitchFamily="2" charset="0"/>
                <a:cs typeface="NikoshBAN" panose="02000000000000000000" pitchFamily="2" charset="0"/>
              </a:rPr>
              <a:t>6</a:t>
            </a:r>
            <a:r>
              <a:rPr lang="bn-BD" sz="3600" dirty="0" smtClean="0">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শুদ্ধ</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উচ্চারণে</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প্রশ্ন</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করতে</a:t>
            </a:r>
            <a:r>
              <a:rPr lang="en-US" sz="3600" dirty="0" smtClean="0">
                <a:solidFill>
                  <a:srgbClr val="002060"/>
                </a:solidFill>
                <a:latin typeface="NikoshBAN" panose="02000000000000000000" pitchFamily="2" charset="0"/>
                <a:cs typeface="NikoshBAN" panose="02000000000000000000" pitchFamily="2" charset="0"/>
              </a:rPr>
              <a:t> ও </a:t>
            </a:r>
            <a:r>
              <a:rPr lang="en-US" sz="3600" dirty="0" err="1" smtClean="0">
                <a:solidFill>
                  <a:srgbClr val="002060"/>
                </a:solidFill>
                <a:latin typeface="NikoshBAN" panose="02000000000000000000" pitchFamily="2" charset="0"/>
                <a:cs typeface="NikoshBAN" panose="02000000000000000000" pitchFamily="2" charset="0"/>
              </a:rPr>
              <a:t>উত্তর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দিতে</a:t>
            </a:r>
            <a:r>
              <a:rPr lang="bn-BD" sz="3600" dirty="0" smtClean="0">
                <a:solidFill>
                  <a:srgbClr val="002060"/>
                </a:solidFill>
                <a:latin typeface="NikoshBAN" panose="02000000000000000000" pitchFamily="2" charset="0"/>
                <a:cs typeface="NikoshBAN" panose="02000000000000000000" pitchFamily="2" charset="0"/>
              </a:rPr>
              <a:t> পারবে।</a:t>
            </a:r>
          </a:p>
          <a:p>
            <a:r>
              <a:rPr lang="en-US" sz="3600" dirty="0">
                <a:solidFill>
                  <a:srgbClr val="FF0000"/>
                </a:solidFill>
                <a:latin typeface="NikoshBAN" panose="02000000000000000000" pitchFamily="2" charset="0"/>
                <a:cs typeface="NikoshBAN" panose="02000000000000000000" pitchFamily="2" charset="0"/>
              </a:rPr>
              <a:t>1</a:t>
            </a:r>
            <a:r>
              <a:rPr lang="bn-BD" sz="3600" dirty="0" smtClean="0">
                <a:solidFill>
                  <a:srgbClr val="FF0000"/>
                </a:solidFill>
                <a:latin typeface="NikoshBAN" panose="02000000000000000000" pitchFamily="2" charset="0"/>
                <a:cs typeface="NikoshBAN" panose="02000000000000000000" pitchFamily="2" charset="0"/>
              </a:rPr>
              <a:t>.১.</a:t>
            </a:r>
            <a:r>
              <a:rPr lang="en-US" sz="3600" dirty="0" smtClean="0">
                <a:solidFill>
                  <a:srgbClr val="FF0000"/>
                </a:solidFill>
                <a:latin typeface="NikoshBAN" panose="02000000000000000000" pitchFamily="2" charset="0"/>
                <a:cs typeface="NikoshBAN" panose="02000000000000000000" pitchFamily="2" charset="0"/>
              </a:rPr>
              <a:t>1</a:t>
            </a:r>
            <a:r>
              <a:rPr lang="bn-BD"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যুক্তবর্ণ</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সহযোগে</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তৈরি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শব্দ</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স্পষ্ট</a:t>
            </a:r>
            <a:r>
              <a:rPr lang="en-US" sz="3600" dirty="0" smtClean="0">
                <a:solidFill>
                  <a:srgbClr val="002060"/>
                </a:solidFill>
                <a:latin typeface="NikoshBAN" panose="02000000000000000000" pitchFamily="2" charset="0"/>
                <a:cs typeface="NikoshBAN" panose="02000000000000000000" pitchFamily="2" charset="0"/>
              </a:rPr>
              <a:t> ও </a:t>
            </a:r>
            <a:r>
              <a:rPr lang="en-US" sz="3600" dirty="0" err="1" smtClean="0">
                <a:solidFill>
                  <a:srgbClr val="002060"/>
                </a:solidFill>
                <a:latin typeface="NikoshBAN" panose="02000000000000000000" pitchFamily="2" charset="0"/>
                <a:cs typeface="NikoshBAN" panose="02000000000000000000" pitchFamily="2" charset="0"/>
              </a:rPr>
              <a:t>শুদ্ধভাবে</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বলতে</a:t>
            </a:r>
            <a:r>
              <a:rPr lang="bn-BD" sz="3600" dirty="0" smtClean="0">
                <a:solidFill>
                  <a:srgbClr val="002060"/>
                </a:solidFill>
                <a:latin typeface="NikoshBAN" panose="02000000000000000000" pitchFamily="2" charset="0"/>
                <a:cs typeface="NikoshBAN" panose="02000000000000000000" pitchFamily="2" charset="0"/>
              </a:rPr>
              <a:t> পারবে।</a:t>
            </a:r>
          </a:p>
          <a:p>
            <a:r>
              <a:rPr lang="bn-BD" sz="3600" dirty="0" smtClean="0">
                <a:solidFill>
                  <a:srgbClr val="FF0000"/>
                </a:solidFill>
                <a:latin typeface="NikoshBAN" panose="02000000000000000000" pitchFamily="2" charset="0"/>
                <a:cs typeface="NikoshBAN" panose="02000000000000000000" pitchFamily="2" charset="0"/>
              </a:rPr>
              <a:t>১.</a:t>
            </a:r>
            <a:r>
              <a:rPr lang="en-US" sz="3600" dirty="0" smtClean="0">
                <a:solidFill>
                  <a:srgbClr val="FF0000"/>
                </a:solidFill>
                <a:latin typeface="NikoshBAN" panose="02000000000000000000" pitchFamily="2" charset="0"/>
                <a:cs typeface="NikoshBAN" panose="02000000000000000000" pitchFamily="2" charset="0"/>
              </a:rPr>
              <a:t>4</a:t>
            </a:r>
            <a:r>
              <a:rPr lang="bn-BD" sz="3600" dirty="0" smtClean="0">
                <a:solidFill>
                  <a:srgbClr val="FF0000"/>
                </a:solidFill>
                <a:latin typeface="NikoshBAN" panose="02000000000000000000" pitchFamily="2" charset="0"/>
                <a:cs typeface="NikoshBAN" panose="02000000000000000000" pitchFamily="2" charset="0"/>
              </a:rPr>
              <a:t>.১ </a:t>
            </a:r>
            <a:r>
              <a:rPr lang="en-US" sz="3600" dirty="0" err="1" smtClean="0">
                <a:solidFill>
                  <a:srgbClr val="002060"/>
                </a:solidFill>
                <a:latin typeface="NikoshBAN" panose="02000000000000000000" pitchFamily="2" charset="0"/>
                <a:cs typeface="NikoshBAN" panose="02000000000000000000" pitchFamily="2" charset="0"/>
              </a:rPr>
              <a:t>পাঠ্যপুস্তকের</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পাঠ</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শ্রবণযোগ্য</a:t>
            </a:r>
            <a:r>
              <a:rPr lang="bn-BD" sz="3600" dirty="0" smtClean="0">
                <a:solidFill>
                  <a:srgbClr val="002060"/>
                </a:solidFill>
                <a:latin typeface="NikoshBAN" panose="02000000000000000000" pitchFamily="2" charset="0"/>
                <a:cs typeface="NikoshBAN" panose="02000000000000000000" pitchFamily="2" charset="0"/>
              </a:rPr>
              <a:t>,</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স্পষ্ট</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স্বরে</a:t>
            </a:r>
            <a:r>
              <a:rPr lang="en-US" sz="3600" dirty="0" smtClean="0">
                <a:solidFill>
                  <a:srgbClr val="002060"/>
                </a:solidFill>
                <a:latin typeface="NikoshBAN" panose="02000000000000000000" pitchFamily="2" charset="0"/>
                <a:cs typeface="NikoshBAN" panose="02000000000000000000" pitchFamily="2" charset="0"/>
              </a:rPr>
              <a:t> ও </a:t>
            </a:r>
            <a:r>
              <a:rPr lang="en-US" sz="3600" dirty="0" err="1" smtClean="0">
                <a:solidFill>
                  <a:srgbClr val="002060"/>
                </a:solidFill>
                <a:latin typeface="NikoshBAN" panose="02000000000000000000" pitchFamily="2" charset="0"/>
                <a:cs typeface="NikoshBAN" panose="02000000000000000000" pitchFamily="2" charset="0"/>
              </a:rPr>
              <a:t>প্রমিত</a:t>
            </a:r>
            <a:r>
              <a:rPr lang="en-US" sz="3600" dirty="0" smtClean="0">
                <a:solidFill>
                  <a:srgbClr val="002060"/>
                </a:solidFill>
                <a:latin typeface="NikoshBAN" panose="02000000000000000000" pitchFamily="2" charset="0"/>
                <a:cs typeface="NikoshBAN" panose="02000000000000000000" pitchFamily="2" charset="0"/>
              </a:rPr>
              <a:t> </a:t>
            </a:r>
            <a:r>
              <a:rPr lang="en-US" sz="3600" dirty="0" err="1" smtClean="0">
                <a:solidFill>
                  <a:srgbClr val="002060"/>
                </a:solidFill>
                <a:latin typeface="NikoshBAN" panose="02000000000000000000" pitchFamily="2" charset="0"/>
                <a:cs typeface="NikoshBAN" panose="02000000000000000000" pitchFamily="2" charset="0"/>
              </a:rPr>
              <a:t>উচ্চারণে</a:t>
            </a:r>
            <a:r>
              <a:rPr lang="bn-BD" sz="3600" dirty="0" smtClean="0">
                <a:solidFill>
                  <a:srgbClr val="002060"/>
                </a:solidFill>
                <a:latin typeface="NikoshBAN" panose="02000000000000000000" pitchFamily="2" charset="0"/>
                <a:cs typeface="NikoshBAN" panose="02000000000000000000" pitchFamily="2" charset="0"/>
              </a:rPr>
              <a:t> পড়তে পারবে।</a:t>
            </a:r>
            <a:endParaRPr lang="bn-BD" sz="3600" dirty="0">
              <a:solidFill>
                <a:srgbClr val="002060"/>
              </a:solidFill>
              <a:latin typeface="NikoshBAN" panose="02000000000000000000" pitchFamily="2" charset="0"/>
              <a:cs typeface="NikoshBAN" panose="02000000000000000000" pitchFamily="2" charset="0"/>
            </a:endParaRPr>
          </a:p>
          <a:p>
            <a:r>
              <a:rPr lang="bn-BD" sz="3600" dirty="0" smtClean="0">
                <a:solidFill>
                  <a:srgbClr val="FF0000"/>
                </a:solidFill>
                <a:latin typeface="NikoshBAN" panose="02000000000000000000" pitchFamily="2" charset="0"/>
                <a:cs typeface="NikoshBAN" panose="02000000000000000000" pitchFamily="2" charset="0"/>
              </a:rPr>
              <a:t>২.৩.</a:t>
            </a:r>
            <a:r>
              <a:rPr lang="en-US" sz="3600" dirty="0" smtClean="0">
                <a:solidFill>
                  <a:srgbClr val="FF0000"/>
                </a:solidFill>
                <a:latin typeface="NikoshBAN" panose="02000000000000000000" pitchFamily="2" charset="0"/>
                <a:cs typeface="NikoshBAN" panose="02000000000000000000" pitchFamily="2" charset="0"/>
              </a:rPr>
              <a:t>1</a:t>
            </a:r>
            <a:r>
              <a:rPr lang="bn-BD" sz="3600" dirty="0" smtClean="0">
                <a:solidFill>
                  <a:srgbClr val="FF0000"/>
                </a:solidFill>
                <a:latin typeface="NikoshBAN" panose="02000000000000000000" pitchFamily="2" charset="0"/>
                <a:cs typeface="NikoshBAN" panose="02000000000000000000" pitchFamily="2" charset="0"/>
              </a:rPr>
              <a:t>২</a:t>
            </a:r>
            <a:r>
              <a:rPr lang="bn-BD" sz="3600" dirty="0" smtClean="0">
                <a:latin typeface="NikoshBAN" panose="02000000000000000000" pitchFamily="2" charset="0"/>
                <a:cs typeface="NikoshBAN" panose="02000000000000000000" pitchFamily="2" charset="0"/>
              </a:rPr>
              <a:t> </a:t>
            </a:r>
            <a:r>
              <a:rPr lang="en-US" sz="3600" dirty="0" smtClean="0">
                <a:solidFill>
                  <a:srgbClr val="002060"/>
                </a:solidFill>
                <a:latin typeface="NikoshBAN" panose="02000000000000000000" pitchFamily="2" charset="0"/>
                <a:cs typeface="NikoshBAN" panose="02000000000000000000" pitchFamily="2" charset="0"/>
              </a:rPr>
              <a:t>পাঠ</a:t>
            </a:r>
            <a:r>
              <a:rPr lang="bn-BD" sz="3600" dirty="0" smtClean="0">
                <a:solidFill>
                  <a:srgbClr val="002060"/>
                </a:solidFill>
                <a:latin typeface="NikoshBAN" panose="02000000000000000000" pitchFamily="2" charset="0"/>
                <a:cs typeface="NikoshBAN" panose="02000000000000000000" pitchFamily="2" charset="0"/>
              </a:rPr>
              <a:t> সংশ্লিষ্ট প্রশ্নের উত্তর লিখতে পারবে।</a:t>
            </a:r>
          </a:p>
        </p:txBody>
      </p:sp>
      <p:sp>
        <p:nvSpPr>
          <p:cNvPr id="9" name="Frame 8"/>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280161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7">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7">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439" y="1090246"/>
            <a:ext cx="3253122" cy="3608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Group 8"/>
          <p:cNvGrpSpPr/>
          <p:nvPr/>
        </p:nvGrpSpPr>
        <p:grpSpPr>
          <a:xfrm>
            <a:off x="488129" y="1090246"/>
            <a:ext cx="3310147" cy="3610091"/>
            <a:chOff x="3741197" y="1309470"/>
            <a:chExt cx="6323113" cy="5250363"/>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601"/>
            <a:stretch/>
          </p:blipFill>
          <p:spPr>
            <a:xfrm>
              <a:off x="3741197" y="1309470"/>
              <a:ext cx="6323113" cy="525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6808247" y="5684369"/>
              <a:ext cx="3249505" cy="873779"/>
            </a:xfrm>
            <a:custGeom>
              <a:avLst/>
              <a:gdLst>
                <a:gd name="connsiteX0" fmla="*/ 0 w 3306431"/>
                <a:gd name="connsiteY0" fmla="*/ 0 h 838200"/>
                <a:gd name="connsiteX1" fmla="*/ 3306431 w 3306431"/>
                <a:gd name="connsiteY1" fmla="*/ 0 h 838200"/>
                <a:gd name="connsiteX2" fmla="*/ 3306431 w 3306431"/>
                <a:gd name="connsiteY2" fmla="*/ 838200 h 838200"/>
                <a:gd name="connsiteX3" fmla="*/ 0 w 3306431"/>
                <a:gd name="connsiteY3" fmla="*/ 838200 h 838200"/>
                <a:gd name="connsiteX4" fmla="*/ 0 w 3306431"/>
                <a:gd name="connsiteY4" fmla="*/ 0 h 838200"/>
                <a:gd name="connsiteX0" fmla="*/ 67601 w 3306431"/>
                <a:gd name="connsiteY0" fmla="*/ 0 h 848874"/>
                <a:gd name="connsiteX1" fmla="*/ 3306431 w 3306431"/>
                <a:gd name="connsiteY1" fmla="*/ 10674 h 848874"/>
                <a:gd name="connsiteX2" fmla="*/ 3306431 w 3306431"/>
                <a:gd name="connsiteY2" fmla="*/ 848874 h 848874"/>
                <a:gd name="connsiteX3" fmla="*/ 0 w 3306431"/>
                <a:gd name="connsiteY3" fmla="*/ 848874 h 848874"/>
                <a:gd name="connsiteX4" fmla="*/ 67601 w 3306431"/>
                <a:gd name="connsiteY4" fmla="*/ 0 h 848874"/>
                <a:gd name="connsiteX0" fmla="*/ 0 w 3238830"/>
                <a:gd name="connsiteY0" fmla="*/ 0 h 848874"/>
                <a:gd name="connsiteX1" fmla="*/ 3238830 w 3238830"/>
                <a:gd name="connsiteY1" fmla="*/ 10674 h 848874"/>
                <a:gd name="connsiteX2" fmla="*/ 3238830 w 3238830"/>
                <a:gd name="connsiteY2" fmla="*/ 848874 h 848874"/>
                <a:gd name="connsiteX3" fmla="*/ 21348 w 3238830"/>
                <a:gd name="connsiteY3" fmla="*/ 820410 h 848874"/>
                <a:gd name="connsiteX4" fmla="*/ 0 w 3238830"/>
                <a:gd name="connsiteY4" fmla="*/ 0 h 848874"/>
                <a:gd name="connsiteX0" fmla="*/ 0 w 3238830"/>
                <a:gd name="connsiteY0" fmla="*/ 0 h 848874"/>
                <a:gd name="connsiteX1" fmla="*/ 3238830 w 3238830"/>
                <a:gd name="connsiteY1" fmla="*/ 10674 h 848874"/>
                <a:gd name="connsiteX2" fmla="*/ 3238830 w 3238830"/>
                <a:gd name="connsiteY2" fmla="*/ 848874 h 848874"/>
                <a:gd name="connsiteX3" fmla="*/ 35580 w 3238830"/>
                <a:gd name="connsiteY3" fmla="*/ 838200 h 848874"/>
                <a:gd name="connsiteX4" fmla="*/ 0 w 3238830"/>
                <a:gd name="connsiteY4" fmla="*/ 0 h 848874"/>
                <a:gd name="connsiteX0" fmla="*/ 0 w 3238830"/>
                <a:gd name="connsiteY0" fmla="*/ 0 h 848874"/>
                <a:gd name="connsiteX1" fmla="*/ 3238830 w 3238830"/>
                <a:gd name="connsiteY1" fmla="*/ 10674 h 848874"/>
                <a:gd name="connsiteX2" fmla="*/ 3238830 w 3238830"/>
                <a:gd name="connsiteY2" fmla="*/ 848874 h 848874"/>
                <a:gd name="connsiteX3" fmla="*/ 35580 w 3238830"/>
                <a:gd name="connsiteY3" fmla="*/ 838200 h 848874"/>
                <a:gd name="connsiteX4" fmla="*/ 0 w 3238830"/>
                <a:gd name="connsiteY4" fmla="*/ 0 h 848874"/>
                <a:gd name="connsiteX0" fmla="*/ 0 w 3238830"/>
                <a:gd name="connsiteY0" fmla="*/ 0 h 848874"/>
                <a:gd name="connsiteX1" fmla="*/ 3238830 w 3238830"/>
                <a:gd name="connsiteY1" fmla="*/ 10674 h 848874"/>
                <a:gd name="connsiteX2" fmla="*/ 3238830 w 3238830"/>
                <a:gd name="connsiteY2" fmla="*/ 848874 h 848874"/>
                <a:gd name="connsiteX3" fmla="*/ 35580 w 3238830"/>
                <a:gd name="connsiteY3" fmla="*/ 838200 h 848874"/>
                <a:gd name="connsiteX4" fmla="*/ 0 w 3238830"/>
                <a:gd name="connsiteY4" fmla="*/ 0 h 848874"/>
                <a:gd name="connsiteX0" fmla="*/ 0 w 3238830"/>
                <a:gd name="connsiteY0" fmla="*/ 0 h 848874"/>
                <a:gd name="connsiteX1" fmla="*/ 3238830 w 3238830"/>
                <a:gd name="connsiteY1" fmla="*/ 10674 h 848874"/>
                <a:gd name="connsiteX2" fmla="*/ 3238830 w 3238830"/>
                <a:gd name="connsiteY2" fmla="*/ 848874 h 848874"/>
                <a:gd name="connsiteX3" fmla="*/ 35580 w 3238830"/>
                <a:gd name="connsiteY3" fmla="*/ 838200 h 848874"/>
                <a:gd name="connsiteX4" fmla="*/ 0 w 3238830"/>
                <a:gd name="connsiteY4" fmla="*/ 0 h 848874"/>
                <a:gd name="connsiteX0" fmla="*/ 0 w 3238830"/>
                <a:gd name="connsiteY0" fmla="*/ 0 h 848874"/>
                <a:gd name="connsiteX1" fmla="*/ 3238830 w 3238830"/>
                <a:gd name="connsiteY1" fmla="*/ 10674 h 848874"/>
                <a:gd name="connsiteX2" fmla="*/ 3238830 w 3238830"/>
                <a:gd name="connsiteY2" fmla="*/ 848874 h 848874"/>
                <a:gd name="connsiteX3" fmla="*/ 35580 w 3238830"/>
                <a:gd name="connsiteY3" fmla="*/ 838200 h 848874"/>
                <a:gd name="connsiteX4" fmla="*/ 0 w 3238830"/>
                <a:gd name="connsiteY4" fmla="*/ 0 h 848874"/>
                <a:gd name="connsiteX0" fmla="*/ 1327 w 3240157"/>
                <a:gd name="connsiteY0" fmla="*/ 0 h 848874"/>
                <a:gd name="connsiteX1" fmla="*/ 3240157 w 3240157"/>
                <a:gd name="connsiteY1" fmla="*/ 10674 h 848874"/>
                <a:gd name="connsiteX2" fmla="*/ 3240157 w 3240157"/>
                <a:gd name="connsiteY2" fmla="*/ 848874 h 848874"/>
                <a:gd name="connsiteX3" fmla="*/ 1327 w 3240157"/>
                <a:gd name="connsiteY3" fmla="*/ 834642 h 848874"/>
                <a:gd name="connsiteX4" fmla="*/ 1327 w 3240157"/>
                <a:gd name="connsiteY4" fmla="*/ 0 h 848874"/>
                <a:gd name="connsiteX0" fmla="*/ 0 w 3249504"/>
                <a:gd name="connsiteY0" fmla="*/ 0 h 873779"/>
                <a:gd name="connsiteX1" fmla="*/ 3249504 w 3249504"/>
                <a:gd name="connsiteY1" fmla="*/ 35579 h 873779"/>
                <a:gd name="connsiteX2" fmla="*/ 3249504 w 3249504"/>
                <a:gd name="connsiteY2" fmla="*/ 873779 h 873779"/>
                <a:gd name="connsiteX3" fmla="*/ 10674 w 3249504"/>
                <a:gd name="connsiteY3" fmla="*/ 859547 h 873779"/>
                <a:gd name="connsiteX4" fmla="*/ 0 w 3249504"/>
                <a:gd name="connsiteY4" fmla="*/ 0 h 873779"/>
                <a:gd name="connsiteX0" fmla="*/ 0 w 3249504"/>
                <a:gd name="connsiteY0" fmla="*/ 0 h 873779"/>
                <a:gd name="connsiteX1" fmla="*/ 3249504 w 3249504"/>
                <a:gd name="connsiteY1" fmla="*/ 35579 h 873779"/>
                <a:gd name="connsiteX2" fmla="*/ 3249504 w 3249504"/>
                <a:gd name="connsiteY2" fmla="*/ 873779 h 873779"/>
                <a:gd name="connsiteX3" fmla="*/ 10674 w 3249504"/>
                <a:gd name="connsiteY3" fmla="*/ 859547 h 873779"/>
                <a:gd name="connsiteX4" fmla="*/ 0 w 3249504"/>
                <a:gd name="connsiteY4" fmla="*/ 0 h 873779"/>
                <a:gd name="connsiteX0" fmla="*/ 0 w 3249504"/>
                <a:gd name="connsiteY0" fmla="*/ 0 h 873779"/>
                <a:gd name="connsiteX1" fmla="*/ 3249504 w 3249504"/>
                <a:gd name="connsiteY1" fmla="*/ 35579 h 873779"/>
                <a:gd name="connsiteX2" fmla="*/ 3249504 w 3249504"/>
                <a:gd name="connsiteY2" fmla="*/ 873779 h 873779"/>
                <a:gd name="connsiteX3" fmla="*/ 10674 w 3249504"/>
                <a:gd name="connsiteY3" fmla="*/ 859547 h 873779"/>
                <a:gd name="connsiteX4" fmla="*/ 0 w 3249504"/>
                <a:gd name="connsiteY4" fmla="*/ 0 h 87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504" h="873779">
                  <a:moveTo>
                    <a:pt x="0" y="0"/>
                  </a:moveTo>
                  <a:lnTo>
                    <a:pt x="3249504" y="35579"/>
                  </a:lnTo>
                  <a:lnTo>
                    <a:pt x="3249504" y="873779"/>
                  </a:lnTo>
                  <a:lnTo>
                    <a:pt x="10674" y="859547"/>
                  </a:lnTo>
                  <a:cubicBezTo>
                    <a:pt x="2372" y="583705"/>
                    <a:pt x="15418" y="354116"/>
                    <a:pt x="0" y="0"/>
                  </a:cubicBezTo>
                  <a:close/>
                </a:path>
              </a:pathLst>
            </a:custGeom>
            <a:solidFill>
              <a:srgbClr val="B8C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dibashi.jpg"/>
          <p:cNvPicPr>
            <a:picLocks noChangeAspect="1"/>
          </p:cNvPicPr>
          <p:nvPr/>
        </p:nvPicPr>
        <p:blipFill>
          <a:blip r:embed="rId4"/>
          <a:stretch>
            <a:fillRect/>
          </a:stretch>
        </p:blipFill>
        <p:spPr>
          <a:xfrm>
            <a:off x="8414733" y="1090246"/>
            <a:ext cx="3320067" cy="3585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728985" y="5362243"/>
            <a:ext cx="10734029" cy="830997"/>
          </a:xfrm>
          <a:prstGeom prst="rect">
            <a:avLst/>
          </a:prstGeom>
          <a:noFill/>
          <a:ln w="28575">
            <a:no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পোশাক-পরিচ্ছদও</a:t>
            </a:r>
            <a:r>
              <a:rPr lang="en-US" sz="48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b="1"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ভিন্ন</a:t>
            </a:r>
            <a:r>
              <a:rPr lang="en-US" sz="48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b="1"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ভিন্ন</a:t>
            </a:r>
            <a:r>
              <a:rPr lang="en-US" sz="48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b="1"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ধরনের</a:t>
            </a:r>
            <a:r>
              <a:rPr lang="bn-BD" sz="48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a:t>
            </a:r>
            <a:r>
              <a:rPr lang="en-US" sz="48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b="1"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ভিন্ন</a:t>
            </a:r>
            <a:r>
              <a:rPr lang="en-US" sz="48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b="1"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ভিন্ন</a:t>
            </a:r>
            <a:r>
              <a:rPr lang="en-US" sz="48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b="1" spc="50" dirty="0" err="1"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ধা</a:t>
            </a:r>
            <a:r>
              <a:rPr lang="bn-BD" sz="48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ঁচের।</a:t>
            </a:r>
            <a:endParaRPr lang="en-US" sz="48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2" name="Frame 11"/>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30962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750" fill="hold"/>
                                        <p:tgtEl>
                                          <p:spTgt spid="4"/>
                                        </p:tgtEl>
                                        <p:attrNameLst>
                                          <p:attrName>ppt_x</p:attrName>
                                        </p:attrNameLst>
                                      </p:cBhvr>
                                      <p:tavLst>
                                        <p:tav tm="0">
                                          <p:val>
                                            <p:strVal val="#ppt_x"/>
                                          </p:val>
                                        </p:tav>
                                        <p:tav tm="100000">
                                          <p:val>
                                            <p:strVal val="#ppt_x"/>
                                          </p:val>
                                        </p:tav>
                                      </p:tavLst>
                                    </p:anim>
                                    <p:anim calcmode="lin" valueType="num">
                                      <p:cBhvr additive="base">
                                        <p:cTn id="13" dur="1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750" fill="hold"/>
                                        <p:tgtEl>
                                          <p:spTgt spid="10"/>
                                        </p:tgtEl>
                                        <p:attrNameLst>
                                          <p:attrName>ppt_x</p:attrName>
                                        </p:attrNameLst>
                                      </p:cBhvr>
                                      <p:tavLst>
                                        <p:tav tm="0">
                                          <p:val>
                                            <p:strVal val="#ppt_x"/>
                                          </p:val>
                                        </p:tav>
                                        <p:tav tm="100000">
                                          <p:val>
                                            <p:strVal val="#ppt_x"/>
                                          </p:val>
                                        </p:tav>
                                      </p:tavLst>
                                    </p:anim>
                                    <p:anim calcmode="lin" valueType="num">
                                      <p:cBhvr additive="base">
                                        <p:cTn id="19" dur="1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1000"/>
                                        <p:tgtEl>
                                          <p:spTgt spid="14">
                                            <p:txEl>
                                              <p:pRg st="0" end="0"/>
                                            </p:txEl>
                                          </p:spTgt>
                                        </p:tgtEl>
                                      </p:cBhvr>
                                    </p:animEffect>
                                    <p:anim calcmode="lin" valueType="num">
                                      <p:cBhvr>
                                        <p:cTn id="2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 y="5697509"/>
            <a:ext cx="12938760" cy="707886"/>
          </a:xfrm>
          <a:prstGeom prst="rect">
            <a:avLst/>
          </a:prstGeom>
          <a:noFill/>
          <a:ln w="28575">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0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মিল আমাদের একটা জায়গায়- সকলেই আমরা বাংলাদেশের অধিবাসী।</a:t>
            </a:r>
            <a:endParaRPr lang="en-US" sz="40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778"/>
          <a:stretch/>
        </p:blipFill>
        <p:spPr>
          <a:xfrm>
            <a:off x="198120" y="243840"/>
            <a:ext cx="11780520" cy="5254284"/>
          </a:xfrm>
          <a:prstGeom prst="rect">
            <a:avLst/>
          </a:prstGeom>
        </p:spPr>
      </p:pic>
      <p:sp>
        <p:nvSpPr>
          <p:cNvPr id="7" name="Frame 6"/>
          <p:cNvSpPr/>
          <p:nvPr/>
        </p:nvSpPr>
        <p:spPr>
          <a:xfrm>
            <a:off x="0" y="2579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70209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7543" y="5752683"/>
            <a:ext cx="9751387" cy="923330"/>
          </a:xfrm>
          <a:prstGeom prst="rect">
            <a:avLst/>
          </a:prstGeom>
          <a:noFill/>
          <a:ln w="28575">
            <a:no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54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বাংলাদেশের জনজীবন তাই ভারী বৈচিত্র্যময়।</a:t>
            </a:r>
            <a:endParaRPr lang="en-US" sz="54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94" y="449229"/>
            <a:ext cx="3492108" cy="2095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468" y="2986358"/>
            <a:ext cx="3515874" cy="2357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8096" y="2948821"/>
            <a:ext cx="3528714" cy="2328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332" y="2948821"/>
            <a:ext cx="3515182" cy="2264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4704" y="449229"/>
            <a:ext cx="3492106" cy="2148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775152ca2002e9d51898d2313f75639f-Nganj-Fair.jpg"/>
          <p:cNvPicPr>
            <a:picLocks noChangeAspect="1"/>
          </p:cNvPicPr>
          <p:nvPr/>
        </p:nvPicPr>
        <p:blipFill rotWithShape="1">
          <a:blip r:embed="rId8"/>
          <a:srcRect t="19737" b="19708"/>
          <a:stretch/>
        </p:blipFill>
        <p:spPr>
          <a:xfrm>
            <a:off x="8191468" y="449229"/>
            <a:ext cx="3515874" cy="2148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Frame 10"/>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70196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7575" y="2928891"/>
            <a:ext cx="3604335" cy="2252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2960" y="150000"/>
            <a:ext cx="3598882" cy="2249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28" y="2928891"/>
            <a:ext cx="3608789" cy="2252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228" y="150000"/>
            <a:ext cx="3594429" cy="2249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3027" y="149999"/>
            <a:ext cx="3598883" cy="2249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7508" y="2928890"/>
            <a:ext cx="3598882" cy="2252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621704" y="5711188"/>
            <a:ext cx="8741496" cy="923330"/>
          </a:xfrm>
          <a:prstGeom prst="rect">
            <a:avLst/>
          </a:prstGeom>
          <a:noFill/>
          <a:ln w="28575">
            <a:no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54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এই দেশকে তাই ঘুরে ঘুরে দেখা দরকার।</a:t>
            </a:r>
            <a:endParaRPr lang="en-US" sz="54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6" name="Frame 15"/>
          <p:cNvSpPr/>
          <p:nvPr/>
        </p:nvSpPr>
        <p:spPr>
          <a:xfrm>
            <a:off x="0" y="0"/>
            <a:ext cx="12192000" cy="6858000"/>
          </a:xfrm>
          <a:prstGeom prst="frame">
            <a:avLst>
              <a:gd name="adj1" fmla="val 104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509575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anim calcmode="lin" valueType="num">
                                      <p:cBhvr>
                                        <p:cTn id="39" dur="2000" fill="hold"/>
                                        <p:tgtEl>
                                          <p:spTgt spid="7"/>
                                        </p:tgtEl>
                                        <p:attrNameLst>
                                          <p:attrName>ppt_w</p:attrName>
                                        </p:attrNameLst>
                                      </p:cBhvr>
                                      <p:tavLst>
                                        <p:tav tm="0" fmla="#ppt_w*sin(2.5*pi*$)">
                                          <p:val>
                                            <p:fltVal val="0"/>
                                          </p:val>
                                        </p:tav>
                                        <p:tav tm="100000">
                                          <p:val>
                                            <p:fltVal val="1"/>
                                          </p:val>
                                        </p:tav>
                                      </p:tavLst>
                                    </p:anim>
                                    <p:anim calcmode="lin" valueType="num">
                                      <p:cBhvr>
                                        <p:cTn id="4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Slice">
  <a:themeElements>
    <a:clrScheme name="Custom 1">
      <a:dk1>
        <a:srgbClr val="A4DEF4"/>
      </a:dk1>
      <a:lt1>
        <a:srgbClr val="FFFFFF"/>
      </a:lt1>
      <a:dk2>
        <a:srgbClr val="76CDEE"/>
      </a:dk2>
      <a:lt2>
        <a:srgbClr val="9FC0D5"/>
      </a:lt2>
      <a:accent1>
        <a:srgbClr val="1CADE4"/>
      </a:accent1>
      <a:accent2>
        <a:srgbClr val="76CDEE"/>
      </a:accent2>
      <a:accent3>
        <a:srgbClr val="27CED7"/>
      </a:accent3>
      <a:accent4>
        <a:srgbClr val="A8EBEF"/>
      </a:accent4>
      <a:accent5>
        <a:srgbClr val="A4DEF4"/>
      </a:accent5>
      <a:accent6>
        <a:srgbClr val="9FC0D5"/>
      </a:accent6>
      <a:hlink>
        <a:srgbClr val="7CE1E7"/>
      </a:hlink>
      <a:folHlink>
        <a:srgbClr val="A3CEED"/>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1115</TotalTime>
  <Words>585</Words>
  <Application>Microsoft Office PowerPoint</Application>
  <PresentationFormat>Custom</PresentationFormat>
  <Paragraphs>102</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Sahidujjaman</cp:lastModifiedBy>
  <cp:revision>115</cp:revision>
  <dcterms:created xsi:type="dcterms:W3CDTF">2021-05-03T14:13:44Z</dcterms:created>
  <dcterms:modified xsi:type="dcterms:W3CDTF">2021-05-12T12:16:47Z</dcterms:modified>
</cp:coreProperties>
</file>