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306" r:id="rId3"/>
    <p:sldId id="304" r:id="rId4"/>
    <p:sldId id="258" r:id="rId5"/>
    <p:sldId id="285" r:id="rId6"/>
    <p:sldId id="307" r:id="rId7"/>
    <p:sldId id="259" r:id="rId8"/>
    <p:sldId id="260" r:id="rId9"/>
    <p:sldId id="261" r:id="rId10"/>
    <p:sldId id="262" r:id="rId11"/>
    <p:sldId id="270" r:id="rId12"/>
    <p:sldId id="271" r:id="rId13"/>
    <p:sldId id="263" r:id="rId14"/>
    <p:sldId id="26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eg" /><Relationship Id="rId4" Type="http://schemas.openxmlformats.org/officeDocument/2006/relationships/image" Target="../media/image7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jpeg" /><Relationship Id="rId4" Type="http://schemas.openxmlformats.org/officeDocument/2006/relationships/image" Target="../media/image7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abbasali1976@gmail.com" TargetMode="Externa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jpeg" /><Relationship Id="rId4" Type="http://schemas.openxmlformats.org/officeDocument/2006/relationships/image" Target="../media/image7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F4FE427-65C7-F64C-B873-3F8635DD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" y="3495524"/>
            <a:ext cx="3538083" cy="2653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E15700-31FF-D346-99FD-5A88A715E6EC}"/>
              </a:ext>
            </a:extLst>
          </p:cNvPr>
          <p:cNvSpPr/>
          <p:nvPr/>
        </p:nvSpPr>
        <p:spPr>
          <a:xfrm>
            <a:off x="4136346" y="3495524"/>
            <a:ext cx="792865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CD2C2-BA62-C749-9A7F-92294DDE6CC4}"/>
              </a:ext>
            </a:extLst>
          </p:cNvPr>
          <p:cNvSpPr/>
          <p:nvPr/>
        </p:nvSpPr>
        <p:spPr>
          <a:xfrm>
            <a:off x="5478917" y="362767"/>
            <a:ext cx="6119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95CEA-44F4-C140-BC5D-00236210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DF038-E20C-F44D-A554-32C003907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6" y="4387283"/>
            <a:ext cx="4958419" cy="160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82F69-A8FF-3E4F-8F9E-FFF37B1F42A3}"/>
              </a:ext>
            </a:extLst>
          </p:cNvPr>
          <p:cNvSpPr txBox="1"/>
          <p:nvPr/>
        </p:nvSpPr>
        <p:spPr>
          <a:xfrm>
            <a:off x="362857" y="1124765"/>
            <a:ext cx="7057572" cy="56323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৪.সাক্ষাৎকার গ্রহণঃ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নিয়োগের জন্য লিখিত পরীক্ষা গ্রহণের পর যারা পরীক্ষায় উত্তীর্ণ হয় তাদের সাক্ষাৎকার গ্রহণ করা হয়ে থাকে।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৫.প্রাথমিক নির্বাচনঃ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লিখিত পরীক্ষা ও সাক্ষাৎকারের ভিত্তিতে কোনো প্রার্থী যোগ্য বলে বিবেচিত হলে তাকে প্রাথমিকভাবে নির্বাচন বলে।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71609-085F-6E4E-AECB-808A7CD7D74D}"/>
              </a:ext>
            </a:extLst>
          </p:cNvPr>
          <p:cNvSpPr/>
          <p:nvPr/>
        </p:nvSpPr>
        <p:spPr>
          <a:xfrm>
            <a:off x="2792866" y="310292"/>
            <a:ext cx="800213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0734596-1393-3D46-962C-BC670EC52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86" y="1306194"/>
            <a:ext cx="4328207" cy="431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93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5A83F-5EAC-BC42-B9C2-92DA08527002}"/>
              </a:ext>
            </a:extLst>
          </p:cNvPr>
          <p:cNvSpPr txBox="1"/>
          <p:nvPr/>
        </p:nvSpPr>
        <p:spPr>
          <a:xfrm>
            <a:off x="322036" y="1339651"/>
            <a:ext cx="610507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৬.ব্যক্তিগত ইতিহাস অনুসন্ধানঃ 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প্রাথমিক নির্বাচন পর অথচ চূড়ান্ত নিয়োগদানের পূর্বে অনেক সময় প্রার্থীর অতীত ইতিহাস সম্পর্কে তথ্য সংগ্রহ করা হয়। প্রার্থীর বর্তমান ও স্থায়ী ঠিকানা,কর্মস্থল,শিক্ষাদানকারী প্রতিষ্ঠান, স্থানীয় প্রশাসন থেকেও কর্মীর অতীত ইতিহাস সম্পর্কে জানা যায়।</a:t>
            </a:r>
            <a:endParaRPr 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E394F-12F1-AE42-B7A2-AF8852EFC0F7}"/>
              </a:ext>
            </a:extLst>
          </p:cNvPr>
          <p:cNvSpPr/>
          <p:nvPr/>
        </p:nvSpPr>
        <p:spPr>
          <a:xfrm>
            <a:off x="2811010" y="110721"/>
            <a:ext cx="836499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DC12E2-9458-8140-9DEA-1269278A6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1339651"/>
            <a:ext cx="5120822" cy="52643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578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CA20B-B8B3-EF40-8D65-80DD432EE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B658F-44B2-BA46-B32B-1C09DDE14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29" y="4391081"/>
            <a:ext cx="4958419" cy="160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52296-B0A9-E443-8DFE-6F4566D9D4FE}"/>
              </a:ext>
            </a:extLst>
          </p:cNvPr>
          <p:cNvSpPr txBox="1"/>
          <p:nvPr/>
        </p:nvSpPr>
        <p:spPr>
          <a:xfrm>
            <a:off x="322036" y="1350075"/>
            <a:ext cx="610507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৭.ডাক্তারি পরীক্ষাঃ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এ পর্যায়ে প্রার্থীর শারীরিক সুস্থতা ও সামর্থ্য পরিমাপ করার জন্য ডাক্তারি পরীক্ষা করানো হয়। কারণ প্রার্থীর শারীরিক সুস্থতা ও যোগ্যতার ওপর তার কর্মক্ষমতা বিশেষভাবে নির্ভর করে।</a:t>
            </a:r>
            <a:endParaRPr lang="en-US" sz="4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51A8-F257-A74B-8D4F-C3F8E3E4B344}"/>
              </a:ext>
            </a:extLst>
          </p:cNvPr>
          <p:cNvSpPr/>
          <p:nvPr/>
        </p:nvSpPr>
        <p:spPr>
          <a:xfrm>
            <a:off x="2792867" y="310291"/>
            <a:ext cx="814727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B2D9ADA-9AF6-764A-B0C3-E6AAC9B17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98" y="1374858"/>
            <a:ext cx="5249115" cy="3905250"/>
          </a:xfrm>
          <a:prstGeom prst="roundRect">
            <a:avLst>
              <a:gd name="adj" fmla="val 166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224-8B76-6644-A340-FC50F5CAA395}"/>
              </a:ext>
            </a:extLst>
          </p:cNvPr>
          <p:cNvSpPr txBox="1"/>
          <p:nvPr/>
        </p:nvSpPr>
        <p:spPr>
          <a:xfrm>
            <a:off x="267606" y="242794"/>
            <a:ext cx="5991680" cy="6863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৮.চূড়ান্তভাবে</a:t>
            </a:r>
            <a:r>
              <a:rPr lang="en-US" sz="4000" b="1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নির্বাচন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প্রাথমিকভাবে নির্বাচিত কর্মীদের মধ্য হতে অতীত ইতিহাস এবং ডাক্তারি পরীক্ষায় যারা উত্তীর্ণ হয় প্রতিষ্ঠান তাদের একটি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তালিকা তৈরি করে এবং সেখান থেকে প্রয়োজনীয় সংখ্যক কর্মীকে চূড়ান্তভাবে নিয়োগ করার সিদ্ধান্ত গৃহীত হয়।</a:t>
            </a:r>
            <a:endParaRPr lang="en-US" sz="4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58F92-D18D-3A42-9404-5C161FE21D1E}"/>
              </a:ext>
            </a:extLst>
          </p:cNvPr>
          <p:cNvSpPr/>
          <p:nvPr/>
        </p:nvSpPr>
        <p:spPr>
          <a:xfrm>
            <a:off x="4735286" y="242794"/>
            <a:ext cx="71891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57D754D-5CF7-0C49-9CE8-6A44FEEA6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2" y="1166124"/>
            <a:ext cx="5397502" cy="5418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30D7772-5B49-1547-B134-100C4B39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6" y="1951243"/>
            <a:ext cx="5484561" cy="4543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E807678-2948-F649-94E1-2F167CCC0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3" y="1951243"/>
            <a:ext cx="5689552" cy="4543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51B9D7-4E80-584E-8DBF-02645E2C9486}"/>
              </a:ext>
            </a:extLst>
          </p:cNvPr>
          <p:cNvSpPr/>
          <p:nvPr/>
        </p:nvSpPr>
        <p:spPr>
          <a:xfrm>
            <a:off x="339296" y="432725"/>
            <a:ext cx="1122874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সংগ্রহ ও কর্মী নির্বাচনের পার্থক্য </a:t>
            </a:r>
          </a:p>
        </p:txBody>
      </p:sp>
    </p:spTree>
    <p:extLst>
      <p:ext uri="{BB962C8B-B14F-4D97-AF65-F5344CB8AC3E}">
        <p14:creationId xmlns:p14="http://schemas.microsoft.com/office/powerpoint/2010/main" val="19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653F74-9B53-4B4F-B7E0-FF5AB29A1A31}"/>
              </a:ext>
            </a:extLst>
          </p:cNvPr>
          <p:cNvSpPr/>
          <p:nvPr/>
        </p:nvSpPr>
        <p:spPr>
          <a:xfrm>
            <a:off x="2068709" y="911542"/>
            <a:ext cx="8054579" cy="3925488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4AE59-5D48-744E-94EC-3F9F595A1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DDFDF-0FF8-3242-8CC3-C959F21B9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4637443"/>
            <a:ext cx="4958419" cy="160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5F69B-5140-9C47-A52A-08FF25201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4789843"/>
            <a:ext cx="4958419" cy="160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71ABD-5154-1245-87AA-489CFB49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8" y="4345458"/>
            <a:ext cx="4958419" cy="1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9" y="575809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715523" y="1550629"/>
            <a:ext cx="7151311" cy="402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en-US" sz="54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THupo" panose="02010800040101010101" pitchFamily="2" charset="-122"/>
              <a:cs typeface="Bodoni MT Black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 Light" panose="020F0302020204030204" pitchFamily="34" charset="0"/>
                <a:cs typeface="Arial Black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5"/>
              </a:rPr>
              <a:t>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5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সহকারী অধ্যাপক আব্বাস আলী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2411B-29D2-334C-84D6-177DC379E086}"/>
              </a:ext>
            </a:extLst>
          </p:cNvPr>
          <p:cNvSpPr/>
          <p:nvPr/>
        </p:nvSpPr>
        <p:spPr>
          <a:xfrm>
            <a:off x="3737429" y="219587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2F60-B799-784E-BC40-E3E37D4811D0}"/>
              </a:ext>
            </a:extLst>
          </p:cNvPr>
          <p:cNvSpPr/>
          <p:nvPr/>
        </p:nvSpPr>
        <p:spPr>
          <a:xfrm>
            <a:off x="4992943" y="1461668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Md. Abbas 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08116" y="0"/>
            <a:ext cx="8478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3251" y="1321423"/>
            <a:ext cx="996001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নির্বাচন, কর্মী নির্বাচন পদ্ধতি, কর্মী সংগ্রহ ও কর্মী নির্বাচনের পার্থক্য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58" y="2209800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D4A86-D901-204E-A6C4-928F45CEC46A}"/>
              </a:ext>
            </a:extLst>
          </p:cNvPr>
          <p:cNvSpPr txBox="1"/>
          <p:nvPr/>
        </p:nvSpPr>
        <p:spPr>
          <a:xfrm>
            <a:off x="303894" y="1284085"/>
            <a:ext cx="5538106" cy="526297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as-IN" sz="4800" b="0" i="0">
                <a:solidFill>
                  <a:srgbClr val="2C2525"/>
                </a:solidFill>
                <a:effectLst/>
                <a:latin typeface="Baloo Da 2"/>
              </a:rPr>
              <a:t>কর্মী সংগ্রহ প্রক্রিয়ায় আগত চাকরি প্রার্থীদের মধ্য থেকে প্রয়োজনীয় সংখ্যক যোগ্য কর্মী বাছাইয়ের কাজকে কর্মী নির্বাচন বলে।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D85AA-FA32-2E4D-A7C1-E48D72C65FA7}"/>
              </a:ext>
            </a:extLst>
          </p:cNvPr>
          <p:cNvSpPr/>
          <p:nvPr/>
        </p:nvSpPr>
        <p:spPr>
          <a:xfrm>
            <a:off x="4174537" y="398093"/>
            <a:ext cx="41893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F42B58C-82AC-2A4E-A2D7-6C030604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212565"/>
            <a:ext cx="6046106" cy="5247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0780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1E2A-37D7-B84B-B659-585107957EA1}"/>
              </a:ext>
            </a:extLst>
          </p:cNvPr>
          <p:cNvSpPr txBox="1"/>
          <p:nvPr/>
        </p:nvSpPr>
        <p:spPr>
          <a:xfrm>
            <a:off x="6587670" y="3122385"/>
            <a:ext cx="3675851" cy="188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7A64E-C36E-5A40-804B-EFDACC6B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612FA-5483-264F-87D4-1E27A85ED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75757"/>
            <a:ext cx="4958419" cy="160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04CE9-6D49-C043-BC46-294CEA4F2B95}"/>
              </a:ext>
            </a:extLst>
          </p:cNvPr>
          <p:cNvSpPr txBox="1"/>
          <p:nvPr/>
        </p:nvSpPr>
        <p:spPr>
          <a:xfrm>
            <a:off x="471714" y="1474337"/>
            <a:ext cx="11248572" cy="30469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as-IN" sz="4800" b="0" i="0">
                <a:solidFill>
                  <a:srgbClr val="2C2525"/>
                </a:solidFill>
                <a:effectLst/>
                <a:latin typeface="Baloo Da 2"/>
              </a:rPr>
              <a:t>কর্মী সংগ্রহ প্রক্রিয়ায় বিজ্ঞপ্তিতে সাড়া দিয়ে যারাই আবেদন করে তাদেরকে সামনে রেখেই মূলত নির্বাচন প্রক্রিয়া শুরু হয়।নিম্নে এ প্রক্রিয়ার পদক্ষেপসমূহ আলোচিত হলো-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B2C06-DF85-8045-BB50-B47D5554F1A8}"/>
              </a:ext>
            </a:extLst>
          </p:cNvPr>
          <p:cNvSpPr/>
          <p:nvPr/>
        </p:nvSpPr>
        <p:spPr>
          <a:xfrm>
            <a:off x="2139724" y="310292"/>
            <a:ext cx="74706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</p:spTree>
    <p:extLst>
      <p:ext uri="{BB962C8B-B14F-4D97-AF65-F5344CB8AC3E}">
        <p14:creationId xmlns:p14="http://schemas.microsoft.com/office/powerpoint/2010/main" val="79548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E0C3D3-F99F-024A-83A5-9FF610A89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04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1EBB6-BA05-B94C-8A41-D5BB4961DE78}"/>
              </a:ext>
            </a:extLst>
          </p:cNvPr>
          <p:cNvSpPr txBox="1"/>
          <p:nvPr/>
        </p:nvSpPr>
        <p:spPr>
          <a:xfrm>
            <a:off x="303893" y="908914"/>
            <a:ext cx="682625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১.আবেদনপত্র গ্রহণ ও বাছাইঃ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সাধারণত বিজ্ঞাপন বা বিজ্ঞপ্তিতে সাড়া দিয়ে আবেদনকারীরা লিখিত আবেদন করে।এই আবেদনপত্র গ্রহণের মাধ্যমে নির্বাচন প্রক্রিয়া শুরু হয়। আবেদনের সংখ্যা বেশি হলে সেক্ষেত্রে যোগ্যতা বিবেচনা করা হয়।</a:t>
            </a:r>
            <a:endParaRPr lang="en-US" sz="4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57FE1-CAC1-FB41-9CC6-76509120EFC2}"/>
              </a:ext>
            </a:extLst>
          </p:cNvPr>
          <p:cNvSpPr/>
          <p:nvPr/>
        </p:nvSpPr>
        <p:spPr>
          <a:xfrm>
            <a:off x="2792867" y="310292"/>
            <a:ext cx="820170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E7B7FF1-E81A-1B47-9C56-9FA8F4A1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2" y="1152957"/>
            <a:ext cx="4866821" cy="5418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51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DBFEE-8BA0-2C43-9029-EB7B7823F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EDD59-BB49-7248-9EF9-2F099D903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2" y="4398274"/>
            <a:ext cx="4958419" cy="160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396DF3-B388-5743-9273-97BB6A8F2139}"/>
              </a:ext>
            </a:extLst>
          </p:cNvPr>
          <p:cNvSpPr txBox="1"/>
          <p:nvPr/>
        </p:nvSpPr>
        <p:spPr>
          <a:xfrm>
            <a:off x="322036" y="1377418"/>
            <a:ext cx="6105070" cy="44012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২.নিযুক্তি পরীক্ষায় অংশগ্রহণের আমন্ত্রণ পত্র ইস্যুঃ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বাছাই প্রক্রিয়ায় যে সকল প্রার্থীদের আবেদনপত্র গৃহীত হয় তাদেরকে নিয়োগ পরীক্ষায় আমন্ত্রণ জানিয়ে এ পর্যায়ে চিঠি ইস্যু করা হয়।</a:t>
            </a:r>
            <a:endParaRPr lang="en-US" sz="4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1118D-C975-B24E-A155-FB041B5CD9A9}"/>
              </a:ext>
            </a:extLst>
          </p:cNvPr>
          <p:cNvSpPr/>
          <p:nvPr/>
        </p:nvSpPr>
        <p:spPr>
          <a:xfrm>
            <a:off x="2792867" y="310292"/>
            <a:ext cx="832054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2B402FB-E95F-D147-9171-C53EBCE59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65" y="1233622"/>
            <a:ext cx="4686305" cy="4600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7F6EF-4F4A-8F48-B7DF-C5F72C23F649}"/>
              </a:ext>
            </a:extLst>
          </p:cNvPr>
          <p:cNvSpPr txBox="1"/>
          <p:nvPr/>
        </p:nvSpPr>
        <p:spPr>
          <a:xfrm>
            <a:off x="272142" y="306971"/>
            <a:ext cx="6477001" cy="61863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৩.নিযুক্তি পরীক্ষা গ্রহণঃ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 সাধারণভাবে বৃহদায়তন প্রতিষ্ঠানে কর্মী নিয়োগের ক্ষেত্রে লিখিত পরীক্ষা গ্রহণ করা হয়। কর্মীদের যোগ্যতা যাচাইয়ের জন্য এ পর্যায়ে প্রয়োজনানুযায়ী নিম্নোক্ত পরীক্ষাসমূহ নেয়া হয়-</a:t>
            </a:r>
          </a:p>
          <a:p>
            <a:pPr algn="l"/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ক.যোগ্যতা পরীক্ষা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খ.বুদ্ধিমত্তা পরীক্ষা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গ.প্রবণতা পরীক্ষা</a:t>
            </a:r>
            <a:b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ঘ.ব্যক্তিত্ব পরীক্ষা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3C977-8FD2-6D40-B3D0-BC1360C7CD0A}"/>
              </a:ext>
            </a:extLst>
          </p:cNvPr>
          <p:cNvSpPr/>
          <p:nvPr/>
        </p:nvSpPr>
        <p:spPr>
          <a:xfrm>
            <a:off x="5533569" y="364720"/>
            <a:ext cx="682171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কর্মী নির্বাচন পদ্ধতি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947777-EE14-5841-9135-2CFB290C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4" y="1288050"/>
            <a:ext cx="5170714" cy="5262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79</cp:revision>
  <dcterms:created xsi:type="dcterms:W3CDTF">2020-10-22T13:15:00Z</dcterms:created>
  <dcterms:modified xsi:type="dcterms:W3CDTF">2021-05-13T02:12:46Z</dcterms:modified>
</cp:coreProperties>
</file>