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png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41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4" r:id="rId4"/>
    <p:sldId id="281" r:id="rId5"/>
    <p:sldId id="259" r:id="rId6"/>
    <p:sldId id="263" r:id="rId7"/>
    <p:sldId id="267" r:id="rId8"/>
    <p:sldId id="260" r:id="rId9"/>
    <p:sldId id="270" r:id="rId10"/>
    <p:sldId id="271" r:id="rId11"/>
    <p:sldId id="261" r:id="rId12"/>
    <p:sldId id="262" r:id="rId13"/>
    <p:sldId id="283" r:id="rId14"/>
    <p:sldId id="282" r:id="rId15"/>
    <p:sldId id="272" r:id="rId16"/>
    <p:sldId id="268" r:id="rId17"/>
    <p:sldId id="265" r:id="rId18"/>
    <p:sldId id="266" r:id="rId19"/>
    <p:sldId id="277" r:id="rId20"/>
    <p:sldId id="269" r:id="rId21"/>
    <p:sldId id="273" r:id="rId22"/>
    <p:sldId id="276" r:id="rId23"/>
    <p:sldId id="274" r:id="rId24"/>
    <p:sldId id="279" r:id="rId25"/>
    <p:sldId id="278" r:id="rId26"/>
    <p:sldId id="280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6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F9774E-FD14-4395-A54D-9D822E8BBFFE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A71F13B-63AE-4AE7-B653-77C95E0FF145}">
      <dgm:prSet phldrT="[Text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bn-IN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ঊর্মিমালা</a:t>
          </a:r>
          <a:endParaRPr lang="en-GB" b="1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BA53558-DD84-436B-8C18-9F259FA95F82}" type="parTrans" cxnId="{D57173C6-3D65-4BC9-B2A5-9DE6049BB97E}">
      <dgm:prSet/>
      <dgm:spPr/>
      <dgm:t>
        <a:bodyPr/>
        <a:lstStyle/>
        <a:p>
          <a:endParaRPr lang="en-GB"/>
        </a:p>
      </dgm:t>
    </dgm:pt>
    <dgm:pt modelId="{8E9A2C59-1E18-4D1A-B010-63BF81D10F2F}" type="sibTrans" cxnId="{D57173C6-3D65-4BC9-B2A5-9DE6049BB97E}">
      <dgm:prSet/>
      <dgm:spPr/>
      <dgm:t>
        <a:bodyPr/>
        <a:lstStyle/>
        <a:p>
          <a:endParaRPr lang="en-GB"/>
        </a:p>
      </dgm:t>
    </dgm:pt>
    <dgm:pt modelId="{76004BC6-6F42-4327-8E4C-8F86EB129BAC}">
      <dgm:prSet phldrT="[Text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bn-IN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স্রোতস্বিনী</a:t>
          </a:r>
          <a:endParaRPr lang="en-GB" b="1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8C375CB-C3EC-491B-9D98-867A15F508F1}" type="parTrans" cxnId="{CF96547A-614F-449B-BF42-BB9412E04721}">
      <dgm:prSet/>
      <dgm:spPr/>
      <dgm:t>
        <a:bodyPr/>
        <a:lstStyle/>
        <a:p>
          <a:endParaRPr lang="en-GB"/>
        </a:p>
      </dgm:t>
    </dgm:pt>
    <dgm:pt modelId="{5DDC3A49-B9E5-4386-9525-5CE3FD739CE3}" type="sibTrans" cxnId="{CF96547A-614F-449B-BF42-BB9412E04721}">
      <dgm:prSet/>
      <dgm:spPr/>
      <dgm:t>
        <a:bodyPr/>
        <a:lstStyle/>
        <a:p>
          <a:endParaRPr lang="en-GB"/>
        </a:p>
      </dgm:t>
    </dgm:pt>
    <dgm:pt modelId="{0F0EE8B1-6F08-4ED8-9A28-6F2867709AFE}">
      <dgm:prSet phldrT="[Text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bn-IN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সমুদ্দুর</a:t>
          </a:r>
          <a:endParaRPr lang="en-GB" b="1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0F36E94-91D5-47F8-AA81-7834CB7BF401}" type="parTrans" cxnId="{967BBE07-DA4D-4064-B132-F1DFABF9D2D0}">
      <dgm:prSet/>
      <dgm:spPr/>
      <dgm:t>
        <a:bodyPr/>
        <a:lstStyle/>
        <a:p>
          <a:endParaRPr lang="en-GB"/>
        </a:p>
      </dgm:t>
    </dgm:pt>
    <dgm:pt modelId="{EB9A0347-870F-46EA-8818-72A1E99CA5FA}" type="sibTrans" cxnId="{967BBE07-DA4D-4064-B132-F1DFABF9D2D0}">
      <dgm:prSet/>
      <dgm:spPr/>
      <dgm:t>
        <a:bodyPr/>
        <a:lstStyle/>
        <a:p>
          <a:endParaRPr lang="en-GB"/>
        </a:p>
      </dgm:t>
    </dgm:pt>
    <dgm:pt modelId="{305C3D5D-F9F9-4BF7-A1DF-F4D9DEE43DEF}">
      <dgm:prSet phldrT="[Text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bn-IN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প্রতিধ্বনি</a:t>
          </a:r>
          <a:endParaRPr lang="en-GB" b="1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8027E13-5445-4B36-9772-E40D8084E952}" type="parTrans" cxnId="{0C9D7031-ED1E-47A0-AE07-64831CD03686}">
      <dgm:prSet/>
      <dgm:spPr/>
      <dgm:t>
        <a:bodyPr/>
        <a:lstStyle/>
        <a:p>
          <a:endParaRPr lang="en-GB"/>
        </a:p>
      </dgm:t>
    </dgm:pt>
    <dgm:pt modelId="{A5BB7314-4F89-4F4A-A6B4-87C9AC9DFB01}" type="sibTrans" cxnId="{0C9D7031-ED1E-47A0-AE07-64831CD03686}">
      <dgm:prSet/>
      <dgm:spPr/>
      <dgm:t>
        <a:bodyPr/>
        <a:lstStyle/>
        <a:p>
          <a:endParaRPr lang="en-GB"/>
        </a:p>
      </dgm:t>
    </dgm:pt>
    <dgm:pt modelId="{D6E493DC-905C-46AC-BB13-68ADDDADB18F}">
      <dgm:prSet phldrT="[Text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bn-IN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মুগ্ধ</a:t>
          </a:r>
          <a:endParaRPr lang="en-GB" b="1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132EE25-1243-46D9-B467-6F9C242B0F25}" type="parTrans" cxnId="{BD517461-AB14-428A-9D6C-B2CA99CBC79C}">
      <dgm:prSet/>
      <dgm:spPr/>
      <dgm:t>
        <a:bodyPr/>
        <a:lstStyle/>
        <a:p>
          <a:endParaRPr lang="en-GB"/>
        </a:p>
      </dgm:t>
    </dgm:pt>
    <dgm:pt modelId="{F96264DD-E7F4-4DE3-AD82-72F7EF81925C}" type="sibTrans" cxnId="{BD517461-AB14-428A-9D6C-B2CA99CBC79C}">
      <dgm:prSet/>
      <dgm:spPr/>
      <dgm:t>
        <a:bodyPr/>
        <a:lstStyle/>
        <a:p>
          <a:endParaRPr lang="en-GB"/>
        </a:p>
      </dgm:t>
    </dgm:pt>
    <dgm:pt modelId="{C886B93F-8F92-4ECA-9107-FC391DC6CEDF}" type="pres">
      <dgm:prSet presAssocID="{12F9774E-FD14-4395-A54D-9D822E8BBFFE}" presName="cycle" presStyleCnt="0">
        <dgm:presLayoutVars>
          <dgm:dir/>
          <dgm:resizeHandles val="exact"/>
        </dgm:presLayoutVars>
      </dgm:prSet>
      <dgm:spPr/>
    </dgm:pt>
    <dgm:pt modelId="{B9B6D03B-DEB1-45F0-B8A3-721DFFDE547A}" type="pres">
      <dgm:prSet presAssocID="{0A71F13B-63AE-4AE7-B653-77C95E0FF145}" presName="node" presStyleLbl="node1" presStyleIdx="0" presStyleCnt="5">
        <dgm:presLayoutVars>
          <dgm:bulletEnabled val="1"/>
        </dgm:presLayoutVars>
      </dgm:prSet>
      <dgm:spPr/>
    </dgm:pt>
    <dgm:pt modelId="{EB6C235B-EC57-4327-9576-7F75A5872991}" type="pres">
      <dgm:prSet presAssocID="{0A71F13B-63AE-4AE7-B653-77C95E0FF145}" presName="spNode" presStyleCnt="0"/>
      <dgm:spPr/>
    </dgm:pt>
    <dgm:pt modelId="{3EBCE6D3-F165-4EC5-99A9-BDCB41EC8ECC}" type="pres">
      <dgm:prSet presAssocID="{8E9A2C59-1E18-4D1A-B010-63BF81D10F2F}" presName="sibTrans" presStyleLbl="sibTrans1D1" presStyleIdx="0" presStyleCnt="5"/>
      <dgm:spPr/>
    </dgm:pt>
    <dgm:pt modelId="{5EF23E5D-27C8-4F44-BD19-0823B8AFDAB1}" type="pres">
      <dgm:prSet presAssocID="{76004BC6-6F42-4327-8E4C-8F86EB129BAC}" presName="node" presStyleLbl="node1" presStyleIdx="1" presStyleCnt="5">
        <dgm:presLayoutVars>
          <dgm:bulletEnabled val="1"/>
        </dgm:presLayoutVars>
      </dgm:prSet>
      <dgm:spPr/>
    </dgm:pt>
    <dgm:pt modelId="{8E3B2EF9-1556-4AE1-B4C3-09CC4F43D66D}" type="pres">
      <dgm:prSet presAssocID="{76004BC6-6F42-4327-8E4C-8F86EB129BAC}" presName="spNode" presStyleCnt="0"/>
      <dgm:spPr/>
    </dgm:pt>
    <dgm:pt modelId="{2B883105-08E1-491C-A64F-3B865AB26E61}" type="pres">
      <dgm:prSet presAssocID="{5DDC3A49-B9E5-4386-9525-5CE3FD739CE3}" presName="sibTrans" presStyleLbl="sibTrans1D1" presStyleIdx="1" presStyleCnt="5"/>
      <dgm:spPr/>
    </dgm:pt>
    <dgm:pt modelId="{AD501B24-2B10-4ACC-BDFD-F37628508F99}" type="pres">
      <dgm:prSet presAssocID="{0F0EE8B1-6F08-4ED8-9A28-6F2867709AFE}" presName="node" presStyleLbl="node1" presStyleIdx="2" presStyleCnt="5">
        <dgm:presLayoutVars>
          <dgm:bulletEnabled val="1"/>
        </dgm:presLayoutVars>
      </dgm:prSet>
      <dgm:spPr/>
    </dgm:pt>
    <dgm:pt modelId="{98863FE9-C8DF-41A7-8B31-E4E13564D9D1}" type="pres">
      <dgm:prSet presAssocID="{0F0EE8B1-6F08-4ED8-9A28-6F2867709AFE}" presName="spNode" presStyleCnt="0"/>
      <dgm:spPr/>
    </dgm:pt>
    <dgm:pt modelId="{61CA9A6A-F3E9-4BF2-8D4C-97C636900C0E}" type="pres">
      <dgm:prSet presAssocID="{EB9A0347-870F-46EA-8818-72A1E99CA5FA}" presName="sibTrans" presStyleLbl="sibTrans1D1" presStyleIdx="2" presStyleCnt="5"/>
      <dgm:spPr/>
    </dgm:pt>
    <dgm:pt modelId="{29CACCDC-7EE7-4399-8923-69C4916B5E4D}" type="pres">
      <dgm:prSet presAssocID="{305C3D5D-F9F9-4BF7-A1DF-F4D9DEE43DEF}" presName="node" presStyleLbl="node1" presStyleIdx="3" presStyleCnt="5">
        <dgm:presLayoutVars>
          <dgm:bulletEnabled val="1"/>
        </dgm:presLayoutVars>
      </dgm:prSet>
      <dgm:spPr/>
    </dgm:pt>
    <dgm:pt modelId="{92971C19-596C-4F5B-B714-A600F17C64FC}" type="pres">
      <dgm:prSet presAssocID="{305C3D5D-F9F9-4BF7-A1DF-F4D9DEE43DEF}" presName="spNode" presStyleCnt="0"/>
      <dgm:spPr/>
    </dgm:pt>
    <dgm:pt modelId="{A4516CBD-C8B7-420D-9B84-BA4FAB52741B}" type="pres">
      <dgm:prSet presAssocID="{A5BB7314-4F89-4F4A-A6B4-87C9AC9DFB01}" presName="sibTrans" presStyleLbl="sibTrans1D1" presStyleIdx="3" presStyleCnt="5"/>
      <dgm:spPr/>
    </dgm:pt>
    <dgm:pt modelId="{BB386ECC-66BA-418B-ABBF-87FF6F1935EA}" type="pres">
      <dgm:prSet presAssocID="{D6E493DC-905C-46AC-BB13-68ADDDADB18F}" presName="node" presStyleLbl="node1" presStyleIdx="4" presStyleCnt="5">
        <dgm:presLayoutVars>
          <dgm:bulletEnabled val="1"/>
        </dgm:presLayoutVars>
      </dgm:prSet>
      <dgm:spPr/>
    </dgm:pt>
    <dgm:pt modelId="{B0E89992-FC0D-45D6-816F-C70533808B14}" type="pres">
      <dgm:prSet presAssocID="{D6E493DC-905C-46AC-BB13-68ADDDADB18F}" presName="spNode" presStyleCnt="0"/>
      <dgm:spPr/>
    </dgm:pt>
    <dgm:pt modelId="{636CF80E-D7CC-4DAF-B58A-45D36954C12B}" type="pres">
      <dgm:prSet presAssocID="{F96264DD-E7F4-4DE3-AD82-72F7EF81925C}" presName="sibTrans" presStyleLbl="sibTrans1D1" presStyleIdx="4" presStyleCnt="5"/>
      <dgm:spPr/>
    </dgm:pt>
  </dgm:ptLst>
  <dgm:cxnLst>
    <dgm:cxn modelId="{967BBE07-DA4D-4064-B132-F1DFABF9D2D0}" srcId="{12F9774E-FD14-4395-A54D-9D822E8BBFFE}" destId="{0F0EE8B1-6F08-4ED8-9A28-6F2867709AFE}" srcOrd="2" destOrd="0" parTransId="{60F36E94-91D5-47F8-AA81-7834CB7BF401}" sibTransId="{EB9A0347-870F-46EA-8818-72A1E99CA5FA}"/>
    <dgm:cxn modelId="{5B4CC521-47A2-41C5-9DE2-2AA2A2004AAA}" type="presOf" srcId="{F96264DD-E7F4-4DE3-AD82-72F7EF81925C}" destId="{636CF80E-D7CC-4DAF-B58A-45D36954C12B}" srcOrd="0" destOrd="0" presId="urn:microsoft.com/office/officeart/2005/8/layout/cycle6"/>
    <dgm:cxn modelId="{0C9D7031-ED1E-47A0-AE07-64831CD03686}" srcId="{12F9774E-FD14-4395-A54D-9D822E8BBFFE}" destId="{305C3D5D-F9F9-4BF7-A1DF-F4D9DEE43DEF}" srcOrd="3" destOrd="0" parTransId="{08027E13-5445-4B36-9772-E40D8084E952}" sibTransId="{A5BB7314-4F89-4F4A-A6B4-87C9AC9DFB01}"/>
    <dgm:cxn modelId="{ADDFE23C-B351-43D8-A487-AB184F451A7B}" type="presOf" srcId="{8E9A2C59-1E18-4D1A-B010-63BF81D10F2F}" destId="{3EBCE6D3-F165-4EC5-99A9-BDCB41EC8ECC}" srcOrd="0" destOrd="0" presId="urn:microsoft.com/office/officeart/2005/8/layout/cycle6"/>
    <dgm:cxn modelId="{A916BC5D-A076-4740-8394-6E12CAA091CD}" type="presOf" srcId="{0F0EE8B1-6F08-4ED8-9A28-6F2867709AFE}" destId="{AD501B24-2B10-4ACC-BDFD-F37628508F99}" srcOrd="0" destOrd="0" presId="urn:microsoft.com/office/officeart/2005/8/layout/cycle6"/>
    <dgm:cxn modelId="{BD517461-AB14-428A-9D6C-B2CA99CBC79C}" srcId="{12F9774E-FD14-4395-A54D-9D822E8BBFFE}" destId="{D6E493DC-905C-46AC-BB13-68ADDDADB18F}" srcOrd="4" destOrd="0" parTransId="{8132EE25-1243-46D9-B467-6F9C242B0F25}" sibTransId="{F96264DD-E7F4-4DE3-AD82-72F7EF81925C}"/>
    <dgm:cxn modelId="{11DC3269-1117-4711-B096-3F70479CB812}" type="presOf" srcId="{EB9A0347-870F-46EA-8818-72A1E99CA5FA}" destId="{61CA9A6A-F3E9-4BF2-8D4C-97C636900C0E}" srcOrd="0" destOrd="0" presId="urn:microsoft.com/office/officeart/2005/8/layout/cycle6"/>
    <dgm:cxn modelId="{79E3F272-2053-4A89-B8D0-41B9EDD8F8EE}" type="presOf" srcId="{305C3D5D-F9F9-4BF7-A1DF-F4D9DEE43DEF}" destId="{29CACCDC-7EE7-4399-8923-69C4916B5E4D}" srcOrd="0" destOrd="0" presId="urn:microsoft.com/office/officeart/2005/8/layout/cycle6"/>
    <dgm:cxn modelId="{CF96547A-614F-449B-BF42-BB9412E04721}" srcId="{12F9774E-FD14-4395-A54D-9D822E8BBFFE}" destId="{76004BC6-6F42-4327-8E4C-8F86EB129BAC}" srcOrd="1" destOrd="0" parTransId="{C8C375CB-C3EC-491B-9D98-867A15F508F1}" sibTransId="{5DDC3A49-B9E5-4386-9525-5CE3FD739CE3}"/>
    <dgm:cxn modelId="{96237384-1952-4F73-A107-A01E0149D337}" type="presOf" srcId="{5DDC3A49-B9E5-4386-9525-5CE3FD739CE3}" destId="{2B883105-08E1-491C-A64F-3B865AB26E61}" srcOrd="0" destOrd="0" presId="urn:microsoft.com/office/officeart/2005/8/layout/cycle6"/>
    <dgm:cxn modelId="{5D992B8A-5A03-4020-A329-F7E1419E474D}" type="presOf" srcId="{D6E493DC-905C-46AC-BB13-68ADDDADB18F}" destId="{BB386ECC-66BA-418B-ABBF-87FF6F1935EA}" srcOrd="0" destOrd="0" presId="urn:microsoft.com/office/officeart/2005/8/layout/cycle6"/>
    <dgm:cxn modelId="{B5CF1199-F3A5-4A4F-A3A0-214FE00345FC}" type="presOf" srcId="{12F9774E-FD14-4395-A54D-9D822E8BBFFE}" destId="{C886B93F-8F92-4ECA-9107-FC391DC6CEDF}" srcOrd="0" destOrd="0" presId="urn:microsoft.com/office/officeart/2005/8/layout/cycle6"/>
    <dgm:cxn modelId="{0833FE9F-FB0B-4ACF-98F4-EAA0B0AF4F9E}" type="presOf" srcId="{76004BC6-6F42-4327-8E4C-8F86EB129BAC}" destId="{5EF23E5D-27C8-4F44-BD19-0823B8AFDAB1}" srcOrd="0" destOrd="0" presId="urn:microsoft.com/office/officeart/2005/8/layout/cycle6"/>
    <dgm:cxn modelId="{D57173C6-3D65-4BC9-B2A5-9DE6049BB97E}" srcId="{12F9774E-FD14-4395-A54D-9D822E8BBFFE}" destId="{0A71F13B-63AE-4AE7-B653-77C95E0FF145}" srcOrd="0" destOrd="0" parTransId="{2BA53558-DD84-436B-8C18-9F259FA95F82}" sibTransId="{8E9A2C59-1E18-4D1A-B010-63BF81D10F2F}"/>
    <dgm:cxn modelId="{ADA10FEA-56D3-4FA4-A4C9-A24DBEF3D910}" type="presOf" srcId="{A5BB7314-4F89-4F4A-A6B4-87C9AC9DFB01}" destId="{A4516CBD-C8B7-420D-9B84-BA4FAB52741B}" srcOrd="0" destOrd="0" presId="urn:microsoft.com/office/officeart/2005/8/layout/cycle6"/>
    <dgm:cxn modelId="{1D4067FE-055B-4048-936A-62F402E1335D}" type="presOf" srcId="{0A71F13B-63AE-4AE7-B653-77C95E0FF145}" destId="{B9B6D03B-DEB1-45F0-B8A3-721DFFDE547A}" srcOrd="0" destOrd="0" presId="urn:microsoft.com/office/officeart/2005/8/layout/cycle6"/>
    <dgm:cxn modelId="{A3835C85-6F79-4160-A43E-B2139D670741}" type="presParOf" srcId="{C886B93F-8F92-4ECA-9107-FC391DC6CEDF}" destId="{B9B6D03B-DEB1-45F0-B8A3-721DFFDE547A}" srcOrd="0" destOrd="0" presId="urn:microsoft.com/office/officeart/2005/8/layout/cycle6"/>
    <dgm:cxn modelId="{2C9F06D3-91B4-44AA-8D48-FD1918DC568D}" type="presParOf" srcId="{C886B93F-8F92-4ECA-9107-FC391DC6CEDF}" destId="{EB6C235B-EC57-4327-9576-7F75A5872991}" srcOrd="1" destOrd="0" presId="urn:microsoft.com/office/officeart/2005/8/layout/cycle6"/>
    <dgm:cxn modelId="{80E70A22-A70D-4E3F-B861-4F887D05E599}" type="presParOf" srcId="{C886B93F-8F92-4ECA-9107-FC391DC6CEDF}" destId="{3EBCE6D3-F165-4EC5-99A9-BDCB41EC8ECC}" srcOrd="2" destOrd="0" presId="urn:microsoft.com/office/officeart/2005/8/layout/cycle6"/>
    <dgm:cxn modelId="{3CCDEBD5-1168-4ED7-BA1F-44ADF2A16C98}" type="presParOf" srcId="{C886B93F-8F92-4ECA-9107-FC391DC6CEDF}" destId="{5EF23E5D-27C8-4F44-BD19-0823B8AFDAB1}" srcOrd="3" destOrd="0" presId="urn:microsoft.com/office/officeart/2005/8/layout/cycle6"/>
    <dgm:cxn modelId="{AA4BC53C-53E0-4392-87C8-A0357E60E4DF}" type="presParOf" srcId="{C886B93F-8F92-4ECA-9107-FC391DC6CEDF}" destId="{8E3B2EF9-1556-4AE1-B4C3-09CC4F43D66D}" srcOrd="4" destOrd="0" presId="urn:microsoft.com/office/officeart/2005/8/layout/cycle6"/>
    <dgm:cxn modelId="{6C15EB71-EEC1-47FD-9290-FFE8A066ADC3}" type="presParOf" srcId="{C886B93F-8F92-4ECA-9107-FC391DC6CEDF}" destId="{2B883105-08E1-491C-A64F-3B865AB26E61}" srcOrd="5" destOrd="0" presId="urn:microsoft.com/office/officeart/2005/8/layout/cycle6"/>
    <dgm:cxn modelId="{FF16B313-49E9-472D-A87E-F3E5184622E2}" type="presParOf" srcId="{C886B93F-8F92-4ECA-9107-FC391DC6CEDF}" destId="{AD501B24-2B10-4ACC-BDFD-F37628508F99}" srcOrd="6" destOrd="0" presId="urn:microsoft.com/office/officeart/2005/8/layout/cycle6"/>
    <dgm:cxn modelId="{CF5B8300-DCB5-47F2-9FC4-7AB20B919820}" type="presParOf" srcId="{C886B93F-8F92-4ECA-9107-FC391DC6CEDF}" destId="{98863FE9-C8DF-41A7-8B31-E4E13564D9D1}" srcOrd="7" destOrd="0" presId="urn:microsoft.com/office/officeart/2005/8/layout/cycle6"/>
    <dgm:cxn modelId="{E3378D34-C96F-471F-8233-375794DF8AB5}" type="presParOf" srcId="{C886B93F-8F92-4ECA-9107-FC391DC6CEDF}" destId="{61CA9A6A-F3E9-4BF2-8D4C-97C636900C0E}" srcOrd="8" destOrd="0" presId="urn:microsoft.com/office/officeart/2005/8/layout/cycle6"/>
    <dgm:cxn modelId="{3925D0D1-AD52-4086-9BF2-068EDDD5B30C}" type="presParOf" srcId="{C886B93F-8F92-4ECA-9107-FC391DC6CEDF}" destId="{29CACCDC-7EE7-4399-8923-69C4916B5E4D}" srcOrd="9" destOrd="0" presId="urn:microsoft.com/office/officeart/2005/8/layout/cycle6"/>
    <dgm:cxn modelId="{756B0EC1-764A-4730-988F-896571D50325}" type="presParOf" srcId="{C886B93F-8F92-4ECA-9107-FC391DC6CEDF}" destId="{92971C19-596C-4F5B-B714-A600F17C64FC}" srcOrd="10" destOrd="0" presId="urn:microsoft.com/office/officeart/2005/8/layout/cycle6"/>
    <dgm:cxn modelId="{74E6448E-7E4F-4965-800F-B7403C710961}" type="presParOf" srcId="{C886B93F-8F92-4ECA-9107-FC391DC6CEDF}" destId="{A4516CBD-C8B7-420D-9B84-BA4FAB52741B}" srcOrd="11" destOrd="0" presId="urn:microsoft.com/office/officeart/2005/8/layout/cycle6"/>
    <dgm:cxn modelId="{B98785CB-29BD-4751-B4A9-4B288963FFBE}" type="presParOf" srcId="{C886B93F-8F92-4ECA-9107-FC391DC6CEDF}" destId="{BB386ECC-66BA-418B-ABBF-87FF6F1935EA}" srcOrd="12" destOrd="0" presId="urn:microsoft.com/office/officeart/2005/8/layout/cycle6"/>
    <dgm:cxn modelId="{87F1020E-23B6-40BF-AE43-CBB6BFA5A1D2}" type="presParOf" srcId="{C886B93F-8F92-4ECA-9107-FC391DC6CEDF}" destId="{B0E89992-FC0D-45D6-816F-C70533808B14}" srcOrd="13" destOrd="0" presId="urn:microsoft.com/office/officeart/2005/8/layout/cycle6"/>
    <dgm:cxn modelId="{51985290-57A6-4D28-8DE1-A4116B0BB04D}" type="presParOf" srcId="{C886B93F-8F92-4ECA-9107-FC391DC6CEDF}" destId="{636CF80E-D7CC-4DAF-B58A-45D36954C12B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B6D03B-DEB1-45F0-B8A3-721DFFDE547A}">
      <dsp:nvSpPr>
        <dsp:cNvPr id="0" name=""/>
        <dsp:cNvSpPr/>
      </dsp:nvSpPr>
      <dsp:spPr>
        <a:xfrm>
          <a:off x="3837753" y="2372"/>
          <a:ext cx="2009914" cy="1306444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100" b="1" kern="1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ঊর্মিমালা</a:t>
          </a:r>
          <a:endParaRPr lang="en-GB" sz="4100" b="1" kern="1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01528" y="66147"/>
        <a:ext cx="1882364" cy="1178894"/>
      </dsp:txXfrm>
    </dsp:sp>
    <dsp:sp modelId="{3EBCE6D3-F165-4EC5-99A9-BDCB41EC8ECC}">
      <dsp:nvSpPr>
        <dsp:cNvPr id="0" name=""/>
        <dsp:cNvSpPr/>
      </dsp:nvSpPr>
      <dsp:spPr>
        <a:xfrm>
          <a:off x="2230251" y="655594"/>
          <a:ext cx="5224917" cy="5224917"/>
        </a:xfrm>
        <a:custGeom>
          <a:avLst/>
          <a:gdLst/>
          <a:ahLst/>
          <a:cxnLst/>
          <a:rect l="0" t="0" r="0" b="0"/>
          <a:pathLst>
            <a:path>
              <a:moveTo>
                <a:pt x="3631252" y="206840"/>
              </a:moveTo>
              <a:arcTo wR="2612458" hR="2612458" stAng="17577177" swAng="1963633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F23E5D-27C8-4F44-BD19-0823B8AFDAB1}">
      <dsp:nvSpPr>
        <dsp:cNvPr id="0" name=""/>
        <dsp:cNvSpPr/>
      </dsp:nvSpPr>
      <dsp:spPr>
        <a:xfrm>
          <a:off x="6322349" y="1807536"/>
          <a:ext cx="2009914" cy="1306444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100" b="1" kern="1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স্রোতস্বিনী</a:t>
          </a:r>
          <a:endParaRPr lang="en-GB" sz="4100" b="1" kern="1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386124" y="1871311"/>
        <a:ext cx="1882364" cy="1178894"/>
      </dsp:txXfrm>
    </dsp:sp>
    <dsp:sp modelId="{2B883105-08E1-491C-A64F-3B865AB26E61}">
      <dsp:nvSpPr>
        <dsp:cNvPr id="0" name=""/>
        <dsp:cNvSpPr/>
      </dsp:nvSpPr>
      <dsp:spPr>
        <a:xfrm>
          <a:off x="2230251" y="655594"/>
          <a:ext cx="5224917" cy="5224917"/>
        </a:xfrm>
        <a:custGeom>
          <a:avLst/>
          <a:gdLst/>
          <a:ahLst/>
          <a:cxnLst/>
          <a:rect l="0" t="0" r="0" b="0"/>
          <a:pathLst>
            <a:path>
              <a:moveTo>
                <a:pt x="5221303" y="2475097"/>
              </a:moveTo>
              <a:arcTo wR="2612458" hR="2612458" stAng="21419163" swAng="2197913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501B24-2B10-4ACC-BDFD-F37628508F99}">
      <dsp:nvSpPr>
        <dsp:cNvPr id="0" name=""/>
        <dsp:cNvSpPr/>
      </dsp:nvSpPr>
      <dsp:spPr>
        <a:xfrm>
          <a:off x="5373318" y="4728354"/>
          <a:ext cx="2009914" cy="1306444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100" b="1" kern="1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সমুদ্দুর</a:t>
          </a:r>
          <a:endParaRPr lang="en-GB" sz="4100" b="1" kern="1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37093" y="4792129"/>
        <a:ext cx="1882364" cy="1178894"/>
      </dsp:txXfrm>
    </dsp:sp>
    <dsp:sp modelId="{61CA9A6A-F3E9-4BF2-8D4C-97C636900C0E}">
      <dsp:nvSpPr>
        <dsp:cNvPr id="0" name=""/>
        <dsp:cNvSpPr/>
      </dsp:nvSpPr>
      <dsp:spPr>
        <a:xfrm>
          <a:off x="2230251" y="655594"/>
          <a:ext cx="5224917" cy="5224917"/>
        </a:xfrm>
        <a:custGeom>
          <a:avLst/>
          <a:gdLst/>
          <a:ahLst/>
          <a:cxnLst/>
          <a:rect l="0" t="0" r="0" b="0"/>
          <a:pathLst>
            <a:path>
              <a:moveTo>
                <a:pt x="3132671" y="5172599"/>
              </a:moveTo>
              <a:arcTo wR="2612458" hR="2612458" stAng="4710843" swAng="1378313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CACCDC-7EE7-4399-8923-69C4916B5E4D}">
      <dsp:nvSpPr>
        <dsp:cNvPr id="0" name=""/>
        <dsp:cNvSpPr/>
      </dsp:nvSpPr>
      <dsp:spPr>
        <a:xfrm>
          <a:off x="2302188" y="4728354"/>
          <a:ext cx="2009914" cy="1306444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100" b="1" kern="1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প্রতিধ্বনি</a:t>
          </a:r>
          <a:endParaRPr lang="en-GB" sz="4100" b="1" kern="1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65963" y="4792129"/>
        <a:ext cx="1882364" cy="1178894"/>
      </dsp:txXfrm>
    </dsp:sp>
    <dsp:sp modelId="{A4516CBD-C8B7-420D-9B84-BA4FAB52741B}">
      <dsp:nvSpPr>
        <dsp:cNvPr id="0" name=""/>
        <dsp:cNvSpPr/>
      </dsp:nvSpPr>
      <dsp:spPr>
        <a:xfrm>
          <a:off x="2230251" y="655594"/>
          <a:ext cx="5224917" cy="5224917"/>
        </a:xfrm>
        <a:custGeom>
          <a:avLst/>
          <a:gdLst/>
          <a:ahLst/>
          <a:cxnLst/>
          <a:rect l="0" t="0" r="0" b="0"/>
          <a:pathLst>
            <a:path>
              <a:moveTo>
                <a:pt x="436938" y="4058852"/>
              </a:moveTo>
              <a:arcTo wR="2612458" hR="2612458" stAng="8782924" swAng="2197913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386ECC-66BA-418B-ABBF-87FF6F1935EA}">
      <dsp:nvSpPr>
        <dsp:cNvPr id="0" name=""/>
        <dsp:cNvSpPr/>
      </dsp:nvSpPr>
      <dsp:spPr>
        <a:xfrm>
          <a:off x="1353157" y="1807536"/>
          <a:ext cx="2009914" cy="1306444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100" b="1" kern="1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মুগ্ধ</a:t>
          </a:r>
          <a:endParaRPr lang="en-GB" sz="4100" b="1" kern="1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416932" y="1871311"/>
        <a:ext cx="1882364" cy="1178894"/>
      </dsp:txXfrm>
    </dsp:sp>
    <dsp:sp modelId="{636CF80E-D7CC-4DAF-B58A-45D36954C12B}">
      <dsp:nvSpPr>
        <dsp:cNvPr id="0" name=""/>
        <dsp:cNvSpPr/>
      </dsp:nvSpPr>
      <dsp:spPr>
        <a:xfrm>
          <a:off x="2230251" y="655594"/>
          <a:ext cx="5224917" cy="5224917"/>
        </a:xfrm>
        <a:custGeom>
          <a:avLst/>
          <a:gdLst/>
          <a:ahLst/>
          <a:cxnLst/>
          <a:rect l="0" t="0" r="0" b="0"/>
          <a:pathLst>
            <a:path>
              <a:moveTo>
                <a:pt x="454820" y="1139523"/>
              </a:moveTo>
              <a:arcTo wR="2612458" hR="2612458" stAng="12859190" swAng="1963633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C99EDCA-FB36-4600-A7AE-D4ED646CD810}" type="datetimeFigureOut">
              <a:rPr lang="en-GB" smtClean="0"/>
              <a:t>15/05/2021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176DBE2-1DC9-4CF7-971F-4C1E4F386224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324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EDCA-FB36-4600-A7AE-D4ED646CD810}" type="datetimeFigureOut">
              <a:rPr lang="en-GB" smtClean="0"/>
              <a:t>15/05/2021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DBE2-1DC9-4CF7-971F-4C1E4F3862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381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EDCA-FB36-4600-A7AE-D4ED646CD810}" type="datetimeFigureOut">
              <a:rPr lang="en-GB" smtClean="0"/>
              <a:t>15/05/2021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DBE2-1DC9-4CF7-971F-4C1E4F3862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309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EDCA-FB36-4600-A7AE-D4ED646CD810}" type="datetimeFigureOut">
              <a:rPr lang="en-GB" smtClean="0"/>
              <a:t>15/05/2021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DBE2-1DC9-4CF7-971F-4C1E4F3862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712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EDCA-FB36-4600-A7AE-D4ED646CD810}" type="datetimeFigureOut">
              <a:rPr lang="en-GB" smtClean="0"/>
              <a:t>15/05/2021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DBE2-1DC9-4CF7-971F-4C1E4F386224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556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EDCA-FB36-4600-A7AE-D4ED646CD810}" type="datetimeFigureOut">
              <a:rPr lang="en-GB" smtClean="0"/>
              <a:t>15/05/2021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DBE2-1DC9-4CF7-971F-4C1E4F3862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777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EDCA-FB36-4600-A7AE-D4ED646CD810}" type="datetimeFigureOut">
              <a:rPr lang="en-GB" smtClean="0"/>
              <a:t>15/05/2021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DBE2-1DC9-4CF7-971F-4C1E4F3862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207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EDCA-FB36-4600-A7AE-D4ED646CD810}" type="datetimeFigureOut">
              <a:rPr lang="en-GB" smtClean="0"/>
              <a:t>15/05/2021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DBE2-1DC9-4CF7-971F-4C1E4F3862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595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EDCA-FB36-4600-A7AE-D4ED646CD810}" type="datetimeFigureOut">
              <a:rPr lang="en-GB" smtClean="0"/>
              <a:t>15/05/2021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DBE2-1DC9-4CF7-971F-4C1E4F3862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626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EDCA-FB36-4600-A7AE-D4ED646CD810}" type="datetimeFigureOut">
              <a:rPr lang="en-GB" smtClean="0"/>
              <a:t>15/05/2021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DBE2-1DC9-4CF7-971F-4C1E4F3862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142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EDCA-FB36-4600-A7AE-D4ED646CD810}" type="datetimeFigureOut">
              <a:rPr lang="en-GB" smtClean="0"/>
              <a:t>15/05/2021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DBE2-1DC9-4CF7-971F-4C1E4F3862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649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C99EDCA-FB36-4600-A7AE-D4ED646CD810}" type="datetimeFigureOut">
              <a:rPr lang="en-GB" smtClean="0"/>
              <a:t>15/05/2021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5176DBE2-1DC9-4CF7-971F-4C1E4F3862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101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7">
            <a:extLst>
              <a:ext uri="{FF2B5EF4-FFF2-40B4-BE49-F238E27FC236}">
                <a16:creationId xmlns:a16="http://schemas.microsoft.com/office/drawing/2014/main" id="{B24AD0EF-74BD-4AF0-84DF-36B3765DAE0D}"/>
              </a:ext>
            </a:extLst>
          </p:cNvPr>
          <p:cNvSpPr txBox="1"/>
          <p:nvPr/>
        </p:nvSpPr>
        <p:spPr>
          <a:xfrm>
            <a:off x="7543801" y="914604"/>
            <a:ext cx="3777916" cy="50167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Above"/>
              <a:lightRig rig="threePt" dir="t"/>
            </a:scene3d>
            <a:sp3d extrusionH="57150">
              <a:bevelT w="0" prst="convex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80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80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কের</a:t>
            </a:r>
            <a:r>
              <a:rPr lang="en-US" sz="80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80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80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99337A8-A914-4DA8-8CB3-ACA87E356E90}"/>
              </a:ext>
            </a:extLst>
          </p:cNvPr>
          <p:cNvGrpSpPr/>
          <p:nvPr/>
        </p:nvGrpSpPr>
        <p:grpSpPr>
          <a:xfrm>
            <a:off x="160419" y="252663"/>
            <a:ext cx="11763925" cy="6447970"/>
            <a:chOff x="160419" y="30477"/>
            <a:chExt cx="11763925" cy="6670156"/>
          </a:xfrm>
        </p:grpSpPr>
        <p:sp>
          <p:nvSpPr>
            <p:cNvPr id="14" name="Frame 13">
              <a:extLst>
                <a:ext uri="{FF2B5EF4-FFF2-40B4-BE49-F238E27FC236}">
                  <a16:creationId xmlns:a16="http://schemas.microsoft.com/office/drawing/2014/main" id="{BEB1564F-426F-4E26-83D0-7A31C4488A61}"/>
                </a:ext>
              </a:extLst>
            </p:cNvPr>
            <p:cNvSpPr/>
            <p:nvPr/>
          </p:nvSpPr>
          <p:spPr>
            <a:xfrm>
              <a:off x="6713622" y="30477"/>
              <a:ext cx="5210722" cy="6670156"/>
            </a:xfrm>
            <a:prstGeom prst="fram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D7261F4-D0D2-49E8-9F17-4DFF6167D6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419" y="116398"/>
              <a:ext cx="6432886" cy="6498313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</p:spTree>
    <p:extLst>
      <p:ext uri="{BB962C8B-B14F-4D97-AF65-F5344CB8AC3E}">
        <p14:creationId xmlns:p14="http://schemas.microsoft.com/office/powerpoint/2010/main" val="358532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1441945-BB99-4B2D-94DF-D1691E0E3664}"/>
              </a:ext>
            </a:extLst>
          </p:cNvPr>
          <p:cNvGrpSpPr/>
          <p:nvPr/>
        </p:nvGrpSpPr>
        <p:grpSpPr>
          <a:xfrm>
            <a:off x="7368962" y="766119"/>
            <a:ext cx="4512406" cy="4541771"/>
            <a:chOff x="7368962" y="766119"/>
            <a:chExt cx="4512406" cy="45417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3858D0B-630A-4E53-B93B-1BDA336E6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38335" y="766119"/>
              <a:ext cx="3012473" cy="217059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310EA3D-F3BD-410F-9BB1-CB58DD415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68962" y="2932331"/>
              <a:ext cx="2352257" cy="237555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BDD3B37-82BE-410B-86B9-24F7ABD2D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1779" y="2894804"/>
              <a:ext cx="2129589" cy="241308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EA5E411-E84E-4A21-8C3C-C5330C562369}"/>
              </a:ext>
            </a:extLst>
          </p:cNvPr>
          <p:cNvSpPr txBox="1"/>
          <p:nvPr/>
        </p:nvSpPr>
        <p:spPr>
          <a:xfrm>
            <a:off x="3937189" y="394734"/>
            <a:ext cx="4317622" cy="76944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বিতা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endParaRPr lang="en-GB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9D8AFE-C165-4323-88C0-9F6E0A6FEE69}"/>
              </a:ext>
            </a:extLst>
          </p:cNvPr>
          <p:cNvGrpSpPr/>
          <p:nvPr/>
        </p:nvGrpSpPr>
        <p:grpSpPr>
          <a:xfrm>
            <a:off x="310632" y="1164175"/>
            <a:ext cx="6053099" cy="4239381"/>
            <a:chOff x="310632" y="1164175"/>
            <a:chExt cx="6053099" cy="423938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1C15CEE-7812-49EE-BB7D-AA679E12C7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0632" y="2920627"/>
              <a:ext cx="2450426" cy="248292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D87E39D-C6F7-4D70-A1AC-C8B81AC54E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7870" y="1164175"/>
              <a:ext cx="3155252" cy="185411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87A5203-71DC-4305-A526-F6003A5BF11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1058" y="2982197"/>
              <a:ext cx="3602673" cy="2413086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529B2C6E-A868-48BD-86EC-1B6869E4ECCC}"/>
              </a:ext>
            </a:extLst>
          </p:cNvPr>
          <p:cNvSpPr/>
          <p:nvPr/>
        </p:nvSpPr>
        <p:spPr>
          <a:xfrm>
            <a:off x="1250337" y="5307890"/>
            <a:ext cx="4787209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ছড়ায় পাহাড় সুরের বাহার </a:t>
            </a:r>
          </a:p>
          <a:p>
            <a:pPr algn="ctr"/>
            <a:r>
              <a:rPr lang="en-US" sz="44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ঝরনা-প্রকৃতিতে</a:t>
            </a:r>
            <a:r>
              <a:rPr lang="en-US" sz="4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4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B8E3F15-4D84-4380-A595-B6D083C76658}"/>
              </a:ext>
            </a:extLst>
          </p:cNvPr>
          <p:cNvSpPr/>
          <p:nvPr/>
        </p:nvSpPr>
        <p:spPr>
          <a:xfrm>
            <a:off x="7399521" y="5307890"/>
            <a:ext cx="4277613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বাতাসে</a:t>
            </a:r>
            <a:r>
              <a:rPr lang="en-US" sz="4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তার প্রতিধ্বনি </a:t>
            </a:r>
          </a:p>
          <a:p>
            <a:pPr algn="ctr"/>
            <a:r>
              <a:rPr lang="en-US" sz="4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গ্রীষ্ম-বর্ষা-শীতে। </a:t>
            </a:r>
            <a:r>
              <a:rPr lang="bn-BD" sz="4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4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41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24A237F-931E-489E-8606-7B4FCF3C0A21}"/>
              </a:ext>
            </a:extLst>
          </p:cNvPr>
          <p:cNvSpPr txBox="1"/>
          <p:nvPr/>
        </p:nvSpPr>
        <p:spPr>
          <a:xfrm>
            <a:off x="5571743" y="4355206"/>
            <a:ext cx="6126100" cy="206210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1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৩১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কর।আজকের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টুকু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করছি।তোমরা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নীচে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আংগুল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আমাকে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অনুসরণ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E1BA66-CB0A-48BE-9379-1F51F50A2AA6}"/>
              </a:ext>
            </a:extLst>
          </p:cNvPr>
          <p:cNvSpPr txBox="1"/>
          <p:nvPr/>
        </p:nvSpPr>
        <p:spPr>
          <a:xfrm>
            <a:off x="494157" y="534513"/>
            <a:ext cx="5205184" cy="769441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আদর্শ আবৃত্তি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9A03BFC-BB7C-451D-A4D7-767C264B11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2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7728" y="440691"/>
            <a:ext cx="5810417" cy="34958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FBCAEFCC-9FAB-46FD-A797-E729DA407F57}"/>
              </a:ext>
            </a:extLst>
          </p:cNvPr>
          <p:cNvGrpSpPr/>
          <p:nvPr/>
        </p:nvGrpSpPr>
        <p:grpSpPr>
          <a:xfrm>
            <a:off x="494157" y="1746715"/>
            <a:ext cx="4785661" cy="4750828"/>
            <a:chOff x="576777" y="1046740"/>
            <a:chExt cx="6511491" cy="509462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4B3459B-1758-441C-BA50-ED1DBCDD9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6777" y="1877737"/>
              <a:ext cx="6511491" cy="4263623"/>
            </a:xfrm>
            <a:prstGeom prst="rect">
              <a:avLst/>
            </a:prstGeom>
            <a:ln w="19050"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1C175F1-D29B-4036-9875-179ACD2F70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42135" y1="35922" x2="66573" y2="33981"/>
                          <a14:foregroundMark x1="36798" y1="74757" x2="62360" y2="66990"/>
                          <a14:foregroundMark x1="64888" y1="71845" x2="74438" y2="71845"/>
                          <a14:foregroundMark x1="68258" y1="71845" x2="54213" y2="71845"/>
                          <a14:foregroundMark x1="35393" y1="75728" x2="28933" y2="74757"/>
                          <a14:foregroundMark x1="35393" y1="36893" x2="34270" y2="3203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36408" y="1046740"/>
              <a:ext cx="3587261" cy="103766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</p:grpSp>
    </p:spTree>
    <p:extLst>
      <p:ext uri="{BB962C8B-B14F-4D97-AF65-F5344CB8AC3E}">
        <p14:creationId xmlns:p14="http://schemas.microsoft.com/office/powerpoint/2010/main" val="300094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FCF8290-3342-4DB3-BFBB-E49EEB100F1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357"/>
                    </a14:imgEffect>
                    <a14:imgEffect>
                      <a14:saturation sat="221000"/>
                    </a14:imgEffect>
                    <a14:imgEffect>
                      <a14:brightnessContrast bright="16000" contras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6417" y="1448343"/>
            <a:ext cx="6318518" cy="405786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86446AD-FFCF-48E8-AEFC-22B3B4FC9F0D}"/>
              </a:ext>
            </a:extLst>
          </p:cNvPr>
          <p:cNvSpPr/>
          <p:nvPr/>
        </p:nvSpPr>
        <p:spPr>
          <a:xfrm>
            <a:off x="2367997" y="318549"/>
            <a:ext cx="8595359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পাঠ ও</a:t>
            </a:r>
            <a:r>
              <a:rPr lang="en-GB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প্রমিত উচ্চারন অনুশীলন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5D4FA24-3F06-4917-BDD5-2CCF3BD46DFB}"/>
              </a:ext>
            </a:extLst>
          </p:cNvPr>
          <p:cNvGrpSpPr/>
          <p:nvPr/>
        </p:nvGrpSpPr>
        <p:grpSpPr>
          <a:xfrm>
            <a:off x="365760" y="5866562"/>
            <a:ext cx="11551920" cy="705081"/>
            <a:chOff x="753970" y="5444129"/>
            <a:chExt cx="9418788" cy="76944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F377778-4D24-4781-B085-AF7483CBDC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3970" y="5444130"/>
              <a:ext cx="4762500" cy="76944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2F95412-68D8-43BF-A9E0-811F9A7567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10258" y="5444129"/>
              <a:ext cx="4762500" cy="7694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217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B67ED8-D5E3-44DD-94A5-985A2334CFF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8416" y="1498679"/>
            <a:ext cx="6557706" cy="402131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3F03E3-E095-4BD6-8AB2-20DF7C4636B0}"/>
              </a:ext>
            </a:extLst>
          </p:cNvPr>
          <p:cNvSpPr txBox="1"/>
          <p:nvPr/>
        </p:nvSpPr>
        <p:spPr>
          <a:xfrm>
            <a:off x="377483" y="396957"/>
            <a:ext cx="11437033" cy="70788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পাঠ্য বইয়ের 3১ নং পৃষ্টা বের করে পাঠ্যাংশ টুকু দলে আবৃত্তি কর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642DFEF-7C2F-47BD-98F9-5CEC5A9EDBEE}"/>
              </a:ext>
            </a:extLst>
          </p:cNvPr>
          <p:cNvGrpSpPr/>
          <p:nvPr/>
        </p:nvGrpSpPr>
        <p:grpSpPr>
          <a:xfrm>
            <a:off x="365760" y="5913826"/>
            <a:ext cx="11551920" cy="657817"/>
            <a:chOff x="753970" y="5444129"/>
            <a:chExt cx="9418788" cy="76944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5E75FDD-7D3D-44B3-9555-2D601C1B94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3970" y="5444130"/>
              <a:ext cx="4762500" cy="76944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AFD3F09-C731-4B9E-889F-7C2B80FC2B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10258" y="5444129"/>
              <a:ext cx="4762500" cy="769441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7EB21AC-0ABD-4F03-BD98-8E8B574799F2}"/>
              </a:ext>
            </a:extLst>
          </p:cNvPr>
          <p:cNvGrpSpPr/>
          <p:nvPr/>
        </p:nvGrpSpPr>
        <p:grpSpPr>
          <a:xfrm>
            <a:off x="377483" y="5833491"/>
            <a:ext cx="11551920" cy="657817"/>
            <a:chOff x="753970" y="5444129"/>
            <a:chExt cx="9418788" cy="76944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27404A4-B98A-4B77-89D5-FCAB3F632D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3970" y="5444130"/>
              <a:ext cx="4762500" cy="76944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6ECA49C-7C1F-494B-A568-4F4855BAAF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10258" y="5444129"/>
              <a:ext cx="4762500" cy="7694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311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ফেব্রুয়ারির গান _ লুৎফর রহমান রিটন _ ৫ম শ্রেণি _ Class 5 _ Prathomik shikkha por(0)">
            <a:hlinkClick r:id="" action="ppaction://media"/>
            <a:extLst>
              <a:ext uri="{FF2B5EF4-FFF2-40B4-BE49-F238E27FC236}">
                <a16:creationId xmlns:a16="http://schemas.microsoft.com/office/drawing/2014/main" id="{06D3AF56-F585-48C0-9A61-4692D678E1D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32547" y="1086841"/>
            <a:ext cx="8783054" cy="49404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B08A34-05E0-4983-948C-14C327420462}"/>
              </a:ext>
            </a:extLst>
          </p:cNvPr>
          <p:cNvSpPr txBox="1"/>
          <p:nvPr/>
        </p:nvSpPr>
        <p:spPr>
          <a:xfrm>
            <a:off x="2239399" y="276030"/>
            <a:ext cx="7018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ভিডিওতে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70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D5EFC3-E664-41A7-8BB3-F36A10EB4264}"/>
              </a:ext>
            </a:extLst>
          </p:cNvPr>
          <p:cNvSpPr txBox="1"/>
          <p:nvPr/>
        </p:nvSpPr>
        <p:spPr>
          <a:xfrm>
            <a:off x="889418" y="604210"/>
            <a:ext cx="206873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চেইন</a:t>
            </a:r>
            <a:r>
              <a:rPr lang="en-US" sz="40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ড্রিল</a:t>
            </a:r>
            <a:endParaRPr lang="en-US" sz="4000" b="1" dirty="0">
              <a:ln/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11A5F6-DE3C-4880-AC48-E0BDF0BFE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0624" y="1737711"/>
            <a:ext cx="6082581" cy="39036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3EA1B3B-F892-4503-964F-9EE5AD32558F}"/>
              </a:ext>
            </a:extLst>
          </p:cNvPr>
          <p:cNvGrpSpPr/>
          <p:nvPr/>
        </p:nvGrpSpPr>
        <p:grpSpPr>
          <a:xfrm>
            <a:off x="365760" y="5866562"/>
            <a:ext cx="11551920" cy="705081"/>
            <a:chOff x="753970" y="5444129"/>
            <a:chExt cx="9418788" cy="76944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397CAB9-D2F2-4CC5-A73D-90BA1B1255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3970" y="5444130"/>
              <a:ext cx="4762500" cy="76944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C683EBB-5E3E-4101-91A5-620ACBD4BD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10258" y="5444129"/>
              <a:ext cx="4762500" cy="769441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B53F56C9-8728-4D57-B589-415499D36B12}"/>
              </a:ext>
            </a:extLst>
          </p:cNvPr>
          <p:cNvSpPr/>
          <p:nvPr/>
        </p:nvSpPr>
        <p:spPr>
          <a:xfrm>
            <a:off x="3317632" y="310257"/>
            <a:ext cx="8335106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একজন এক লাইন পড়ার পর পরের জন অন্য লাইন পড়বে।এভাবে একজন একজন করে ক্লাসের সবাই এক লাইন করে পড়বে।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55628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E03584C-C100-4F81-A714-7D8D5ED272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2377843"/>
              </p:ext>
            </p:extLst>
          </p:nvPr>
        </p:nvGraphicFramePr>
        <p:xfrm>
          <a:off x="1552074" y="397042"/>
          <a:ext cx="9685421" cy="6124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9D3469D8-A6E0-4540-A4A5-C9BC9A54CB25}"/>
              </a:ext>
            </a:extLst>
          </p:cNvPr>
          <p:cNvGrpSpPr/>
          <p:nvPr/>
        </p:nvGrpSpPr>
        <p:grpSpPr>
          <a:xfrm>
            <a:off x="5257130" y="2490537"/>
            <a:ext cx="2514599" cy="2322095"/>
            <a:chOff x="5257130" y="2490537"/>
            <a:chExt cx="2514599" cy="232209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86FA456E-939C-419B-9392-7F79F6C6EE81}"/>
                </a:ext>
              </a:extLst>
            </p:cNvPr>
            <p:cNvSpPr/>
            <p:nvPr/>
          </p:nvSpPr>
          <p:spPr>
            <a:xfrm>
              <a:off x="5257130" y="2490537"/>
              <a:ext cx="2514599" cy="232209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9DA8ADB-9CEE-4A81-95A3-523C9E0451BD}"/>
                </a:ext>
              </a:extLst>
            </p:cNvPr>
            <p:cNvSpPr txBox="1"/>
            <p:nvPr/>
          </p:nvSpPr>
          <p:spPr>
            <a:xfrm>
              <a:off x="5636123" y="2928309"/>
              <a:ext cx="1756611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উচ্চারণ অনুশীলন</a:t>
              </a:r>
              <a:endParaRPr lang="en-GB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588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05B6E97-3C26-441A-BE09-C2F50DB8F723}"/>
              </a:ext>
            </a:extLst>
          </p:cNvPr>
          <p:cNvSpPr/>
          <p:nvPr/>
        </p:nvSpPr>
        <p:spPr>
          <a:xfrm>
            <a:off x="2538663" y="312047"/>
            <a:ext cx="6928310" cy="923330"/>
          </a:xfrm>
          <a:prstGeom prst="rect">
            <a:avLst/>
          </a:prstGeom>
          <a:solidFill>
            <a:schemeClr val="bg1"/>
          </a:solidFill>
          <a:ln>
            <a:solidFill>
              <a:srgbClr val="80008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 </a:t>
            </a:r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অর্থগুলো জেনে নিই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2F1ADA-AA47-496E-9BA8-287253EB0D17}"/>
              </a:ext>
            </a:extLst>
          </p:cNvPr>
          <p:cNvSpPr/>
          <p:nvPr/>
        </p:nvSpPr>
        <p:spPr>
          <a:xfrm>
            <a:off x="811637" y="1312812"/>
            <a:ext cx="2259492" cy="76944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মুগ্ধ</a:t>
            </a:r>
            <a:endParaRPr lang="bn-BD" sz="440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92232E-0407-46FE-ABB4-DC7ABD9D7F3B}"/>
              </a:ext>
            </a:extLst>
          </p:cNvPr>
          <p:cNvSpPr/>
          <p:nvPr/>
        </p:nvSpPr>
        <p:spPr>
          <a:xfrm>
            <a:off x="4377155" y="2190339"/>
            <a:ext cx="4780270" cy="769441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সাগরের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ঢেউ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7627F2-B1D3-4DB0-9C06-EE04C3005AD3}"/>
              </a:ext>
            </a:extLst>
          </p:cNvPr>
          <p:cNvSpPr/>
          <p:nvPr/>
        </p:nvSpPr>
        <p:spPr>
          <a:xfrm>
            <a:off x="811637" y="4031040"/>
            <a:ext cx="2259492" cy="76944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স্রোতস্বিনী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ight Arrow 31">
            <a:extLst>
              <a:ext uri="{FF2B5EF4-FFF2-40B4-BE49-F238E27FC236}">
                <a16:creationId xmlns:a16="http://schemas.microsoft.com/office/drawing/2014/main" id="{5B70C9BC-668C-456D-BF62-FD296B8635AE}"/>
              </a:ext>
            </a:extLst>
          </p:cNvPr>
          <p:cNvSpPr/>
          <p:nvPr/>
        </p:nvSpPr>
        <p:spPr>
          <a:xfrm>
            <a:off x="3208617" y="4225447"/>
            <a:ext cx="988674" cy="333724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D8A2A8-16EC-4483-9921-A5C8CCC18F93}"/>
              </a:ext>
            </a:extLst>
          </p:cNvPr>
          <p:cNvSpPr/>
          <p:nvPr/>
        </p:nvSpPr>
        <p:spPr>
          <a:xfrm>
            <a:off x="811635" y="2262308"/>
            <a:ext cx="2259494" cy="76944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ঊর্মি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B5C5CCA-1F54-43E2-AF8A-5437E945E0BB}"/>
              </a:ext>
            </a:extLst>
          </p:cNvPr>
          <p:cNvSpPr/>
          <p:nvPr/>
        </p:nvSpPr>
        <p:spPr>
          <a:xfrm>
            <a:off x="4383889" y="4042447"/>
            <a:ext cx="3237860" cy="769441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D03848-7E4F-4937-B273-862736A94A56}"/>
              </a:ext>
            </a:extLst>
          </p:cNvPr>
          <p:cNvSpPr/>
          <p:nvPr/>
        </p:nvSpPr>
        <p:spPr>
          <a:xfrm>
            <a:off x="4455099" y="1353097"/>
            <a:ext cx="3237860" cy="769441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বিমোহিত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ight Arrow 25">
            <a:extLst>
              <a:ext uri="{FF2B5EF4-FFF2-40B4-BE49-F238E27FC236}">
                <a16:creationId xmlns:a16="http://schemas.microsoft.com/office/drawing/2014/main" id="{F5696789-3350-4761-83E7-B9B7F58B1E45}"/>
              </a:ext>
            </a:extLst>
          </p:cNvPr>
          <p:cNvSpPr/>
          <p:nvPr/>
        </p:nvSpPr>
        <p:spPr>
          <a:xfrm>
            <a:off x="3163922" y="1467537"/>
            <a:ext cx="988674" cy="333724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ight Arrow 28">
            <a:extLst>
              <a:ext uri="{FF2B5EF4-FFF2-40B4-BE49-F238E27FC236}">
                <a16:creationId xmlns:a16="http://schemas.microsoft.com/office/drawing/2014/main" id="{2391FC2E-1D17-433C-8ED5-C780D4C47985}"/>
              </a:ext>
            </a:extLst>
          </p:cNvPr>
          <p:cNvSpPr/>
          <p:nvPr/>
        </p:nvSpPr>
        <p:spPr>
          <a:xfrm>
            <a:off x="3208617" y="3288094"/>
            <a:ext cx="988674" cy="333724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83B5522-373D-41CF-B0B2-6B03858EB082}"/>
              </a:ext>
            </a:extLst>
          </p:cNvPr>
          <p:cNvSpPr/>
          <p:nvPr/>
        </p:nvSpPr>
        <p:spPr>
          <a:xfrm>
            <a:off x="4387704" y="3150464"/>
            <a:ext cx="2748526" cy="769441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ঢেউসমূহ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ight Arrow 31">
            <a:extLst>
              <a:ext uri="{FF2B5EF4-FFF2-40B4-BE49-F238E27FC236}">
                <a16:creationId xmlns:a16="http://schemas.microsoft.com/office/drawing/2014/main" id="{088192D3-DE46-478F-9226-F28AF4501D9A}"/>
              </a:ext>
            </a:extLst>
          </p:cNvPr>
          <p:cNvSpPr/>
          <p:nvPr/>
        </p:nvSpPr>
        <p:spPr>
          <a:xfrm>
            <a:off x="3208617" y="5133293"/>
            <a:ext cx="988674" cy="333724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Right Arrow 31">
            <a:extLst>
              <a:ext uri="{FF2B5EF4-FFF2-40B4-BE49-F238E27FC236}">
                <a16:creationId xmlns:a16="http://schemas.microsoft.com/office/drawing/2014/main" id="{BF86C705-A623-4D3B-BCF4-359EE3082EF2}"/>
              </a:ext>
            </a:extLst>
          </p:cNvPr>
          <p:cNvSpPr/>
          <p:nvPr/>
        </p:nvSpPr>
        <p:spPr>
          <a:xfrm>
            <a:off x="3208617" y="2351107"/>
            <a:ext cx="988674" cy="333724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A890674-CA1F-4893-AF8F-EE8667F735FE}"/>
              </a:ext>
            </a:extLst>
          </p:cNvPr>
          <p:cNvSpPr/>
          <p:nvPr/>
        </p:nvSpPr>
        <p:spPr>
          <a:xfrm>
            <a:off x="811635" y="3128503"/>
            <a:ext cx="2259494" cy="76944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ঊর্মি</a:t>
            </a:r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মালা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D92D8B1-5511-45F5-9C1F-41FF43307D1A}"/>
              </a:ext>
            </a:extLst>
          </p:cNvPr>
          <p:cNvSpPr/>
          <p:nvPr/>
        </p:nvSpPr>
        <p:spPr>
          <a:xfrm>
            <a:off x="811637" y="4892001"/>
            <a:ext cx="2259492" cy="76944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সমুদ্দুর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2677C6B-8F18-440C-8726-9E656D545247}"/>
              </a:ext>
            </a:extLst>
          </p:cNvPr>
          <p:cNvSpPr/>
          <p:nvPr/>
        </p:nvSpPr>
        <p:spPr>
          <a:xfrm>
            <a:off x="4340458" y="4938886"/>
            <a:ext cx="3237860" cy="769441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সমুদ্র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AA54E32-BA44-4631-B80C-1D1F39239F10}"/>
              </a:ext>
            </a:extLst>
          </p:cNvPr>
          <p:cNvSpPr/>
          <p:nvPr/>
        </p:nvSpPr>
        <p:spPr>
          <a:xfrm>
            <a:off x="811637" y="5764990"/>
            <a:ext cx="2259492" cy="76944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বাহার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ight Arrow 31">
            <a:extLst>
              <a:ext uri="{FF2B5EF4-FFF2-40B4-BE49-F238E27FC236}">
                <a16:creationId xmlns:a16="http://schemas.microsoft.com/office/drawing/2014/main" id="{AD2E268C-951F-4248-BD20-E01F1C7950C0}"/>
              </a:ext>
            </a:extLst>
          </p:cNvPr>
          <p:cNvSpPr/>
          <p:nvPr/>
        </p:nvSpPr>
        <p:spPr>
          <a:xfrm>
            <a:off x="3249558" y="5959397"/>
            <a:ext cx="988674" cy="333724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67636BA-5DDA-4932-B619-862661F98D58}"/>
              </a:ext>
            </a:extLst>
          </p:cNvPr>
          <p:cNvSpPr/>
          <p:nvPr/>
        </p:nvSpPr>
        <p:spPr>
          <a:xfrm>
            <a:off x="4411582" y="5768758"/>
            <a:ext cx="3237860" cy="769441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সৌন্দর্য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52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1" grpId="0" animBg="1"/>
      <p:bldP spid="23" grpId="0" animBg="1"/>
      <p:bldP spid="24" grpId="0" animBg="1"/>
      <p:bldP spid="26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C287A9-91B1-4BB1-8E81-30AA7208FF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692" y="1557998"/>
            <a:ext cx="11016615" cy="375996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966971CC-AE8F-41D8-868D-B2728D80767B}"/>
              </a:ext>
            </a:extLst>
          </p:cNvPr>
          <p:cNvSpPr txBox="1"/>
          <p:nvPr/>
        </p:nvSpPr>
        <p:spPr>
          <a:xfrm>
            <a:off x="2055621" y="476799"/>
            <a:ext cx="7455116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  <a:sp3d extrusionH="57150">
              <a:bevelT w="38100" h="38100" prst="convex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কবিতাংশের মূলভাব জেনে নিই</a:t>
            </a:r>
            <a:r>
              <a:rPr lang="bn-IN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037669A-6ECF-4318-BA4E-5DE85553BDAB}"/>
              </a:ext>
            </a:extLst>
          </p:cNvPr>
          <p:cNvGrpSpPr/>
          <p:nvPr/>
        </p:nvGrpSpPr>
        <p:grpSpPr>
          <a:xfrm>
            <a:off x="365760" y="5913826"/>
            <a:ext cx="11551920" cy="657817"/>
            <a:chOff x="753970" y="5444129"/>
            <a:chExt cx="9418788" cy="76944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602F7CE-971A-4D97-8F22-D4D81066B3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3970" y="5444130"/>
              <a:ext cx="4762500" cy="76944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712A12B-7E9C-4AD0-A02D-BC9662A8D6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10258" y="5444129"/>
              <a:ext cx="4762500" cy="7694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0367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F477FF-6E8A-4330-B96B-D79D1871F243}"/>
              </a:ext>
            </a:extLst>
          </p:cNvPr>
          <p:cNvSpPr/>
          <p:nvPr/>
        </p:nvSpPr>
        <p:spPr>
          <a:xfrm>
            <a:off x="1035662" y="2762088"/>
            <a:ext cx="9223336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bn-BD" sz="4400" b="1" dirty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 বাংলার সৌন্দর্য দেখে আমি ...............।</a:t>
            </a:r>
            <a:endParaRPr lang="en-US" sz="4400" b="1" dirty="0">
              <a:ln w="11430"/>
              <a:solidFill>
                <a:sysClr val="windowText" lastClr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BB7FEC-92D1-4658-A8FD-A25F98570D38}"/>
              </a:ext>
            </a:extLst>
          </p:cNvPr>
          <p:cNvSpPr/>
          <p:nvPr/>
        </p:nvSpPr>
        <p:spPr>
          <a:xfrm>
            <a:off x="1155967" y="4589533"/>
            <a:ext cx="12520228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bn-BD" sz="4400" b="1" dirty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 সাত ............... তের নদী পার হওয়া চাট্টিখানি ব্যাপার না। 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558911-A66F-4AFA-82CE-50DB98700190}"/>
              </a:ext>
            </a:extLst>
          </p:cNvPr>
          <p:cNvSpPr/>
          <p:nvPr/>
        </p:nvSpPr>
        <p:spPr>
          <a:xfrm>
            <a:off x="1282376" y="5506733"/>
            <a:ext cx="10346284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bn-BD" sz="4400" b="1" dirty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 সকল মানুষের কণ্ঠে একই ................। </a:t>
            </a:r>
            <a:endParaRPr lang="en-US" sz="4400" b="1" dirty="0">
              <a:ln w="11430"/>
              <a:solidFill>
                <a:sysClr val="windowText" lastClr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8274FF-746B-4E7A-936F-AA021CAE654F}"/>
              </a:ext>
            </a:extLst>
          </p:cNvPr>
          <p:cNvSpPr/>
          <p:nvPr/>
        </p:nvSpPr>
        <p:spPr>
          <a:xfrm>
            <a:off x="1155967" y="3627717"/>
            <a:ext cx="11162211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400" b="1" dirty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খ.গ্রীষ্মকালে ফলের.................. দেখা যায়।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pic>
        <p:nvPicPr>
          <p:cNvPr id="6" name="table">
            <a:extLst>
              <a:ext uri="{FF2B5EF4-FFF2-40B4-BE49-F238E27FC236}">
                <a16:creationId xmlns:a16="http://schemas.microsoft.com/office/drawing/2014/main" id="{76D4D20C-4E3E-43AA-8D2C-6D6980CDBB6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70" y="1401330"/>
            <a:ext cx="10285916" cy="6358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25C426A-45AC-45D2-9D82-AE96D528BE89}"/>
              </a:ext>
            </a:extLst>
          </p:cNvPr>
          <p:cNvSpPr/>
          <p:nvPr/>
        </p:nvSpPr>
        <p:spPr>
          <a:xfrm>
            <a:off x="569689" y="581825"/>
            <a:ext cx="9223336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contourW="12700" prstMaterial="matte">
              <a:bevelT w="215900" h="152400" prst="angle"/>
              <a:bevelB w="82550" h="190500"/>
              <a:extrusionClr>
                <a:schemeClr val="tx1"/>
              </a:extrusionClr>
              <a:contourClr>
                <a:srgbClr val="002060"/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ঘরের ভিতরের শব্দগুলো খালি জায়গায় ব</a:t>
            </a:r>
            <a:r>
              <a:rPr lang="bn-BD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সিয়ে বাক্য তৈরি করি: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F15CA2-8ED5-4EBE-ACC2-8F3A80D605C8}"/>
              </a:ext>
            </a:extLst>
          </p:cNvPr>
          <p:cNvSpPr/>
          <p:nvPr/>
        </p:nvSpPr>
        <p:spPr>
          <a:xfrm>
            <a:off x="5885691" y="1293890"/>
            <a:ext cx="2437785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bn-BD" sz="4400" b="1" dirty="0">
                <a:ln w="11430"/>
                <a:solidFill>
                  <a:srgbClr val="8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বাহার</a:t>
            </a:r>
            <a:endParaRPr lang="en-US" sz="4400" b="1" dirty="0">
              <a:ln w="11430"/>
              <a:solidFill>
                <a:srgbClr val="8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6D52BF-0D9B-44A0-9E68-3A4A9FCAD328}"/>
              </a:ext>
            </a:extLst>
          </p:cNvPr>
          <p:cNvSpPr/>
          <p:nvPr/>
        </p:nvSpPr>
        <p:spPr>
          <a:xfrm>
            <a:off x="8560084" y="1257698"/>
            <a:ext cx="2437785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bn-BD" sz="4400" b="1" dirty="0">
                <a:ln w="11430"/>
                <a:solidFill>
                  <a:srgbClr val="8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প্রতিধ্বনি</a:t>
            </a:r>
            <a:endParaRPr lang="en-US" sz="4400" b="1" dirty="0">
              <a:ln w="11430"/>
              <a:solidFill>
                <a:srgbClr val="8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E6413E-9E8A-43EF-88C3-0130DEBD217F}"/>
              </a:ext>
            </a:extLst>
          </p:cNvPr>
          <p:cNvSpPr/>
          <p:nvPr/>
        </p:nvSpPr>
        <p:spPr>
          <a:xfrm>
            <a:off x="569689" y="1267750"/>
            <a:ext cx="2437785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bn-BD" sz="4400" b="1" dirty="0">
                <a:ln w="11430"/>
                <a:solidFill>
                  <a:srgbClr val="8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সমুদ্দুর</a:t>
            </a:r>
            <a:endParaRPr lang="en-US" sz="4400" b="1" dirty="0">
              <a:ln w="11430"/>
              <a:solidFill>
                <a:srgbClr val="8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BB0D48-3D41-4DC4-9461-98017072CE96}"/>
              </a:ext>
            </a:extLst>
          </p:cNvPr>
          <p:cNvSpPr/>
          <p:nvPr/>
        </p:nvSpPr>
        <p:spPr>
          <a:xfrm>
            <a:off x="3209545" y="1234186"/>
            <a:ext cx="2437785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bn-BD" sz="4400" b="1" dirty="0">
                <a:ln w="11430"/>
                <a:solidFill>
                  <a:srgbClr val="8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মুগ্ধ</a:t>
            </a:r>
            <a:endParaRPr lang="en-US" sz="4400" b="1" dirty="0">
              <a:ln w="11430"/>
              <a:solidFill>
                <a:srgbClr val="8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162B9E-26EE-437C-973E-B9FA218B8393}"/>
              </a:ext>
            </a:extLst>
          </p:cNvPr>
          <p:cNvSpPr/>
          <p:nvPr/>
        </p:nvSpPr>
        <p:spPr>
          <a:xfrm>
            <a:off x="9778976" y="405620"/>
            <a:ext cx="1993824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wrap="square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</a:p>
        </p:txBody>
      </p:sp>
    </p:spTree>
    <p:extLst>
      <p:ext uri="{BB962C8B-B14F-4D97-AF65-F5344CB8AC3E}">
        <p14:creationId xmlns:p14="http://schemas.microsoft.com/office/powerpoint/2010/main" val="70535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7037E-7 L 0.23333 0.205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67" y="1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07407E-6 L -0.1056 0.3275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86" y="1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0.11954 0.4620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77" y="2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292 C -0.00364 0.00324 -0.01588 -0.01597 -0.02044 -0.01597 C -0.04778 -0.01597 -0.07604 0.28982 -0.07604 0.5956 C -0.07604 0.44144 -0.09023 0.28982 -0.10351 0.28982 C -0.11757 0.28982 -0.13086 0.44375 -0.13086 0.5956 C -0.13086 0.51968 -0.13789 0.44144 -0.14492 0.44144 C -0.15195 0.44144 -0.15911 0.51736 -0.15911 0.5956 C -0.15911 0.55648 -0.16276 0.51968 -0.16614 0.51968 C -0.16966 0.51968 -0.17317 0.55857 -0.17317 0.5956 C -0.17317 0.5757 -0.17487 0.55648 -0.17669 0.55648 C -0.1776 0.55648 -0.18034 0.57616 -0.18034 0.5956 C -0.18034 0.58588 -0.18125 0.5757 -0.18203 0.5757 C -0.18203 0.57338 -0.18372 0.58519 -0.18372 0.5956 C -0.18372 0.59028 -0.18372 0.58588 -0.18463 0.58588 C -0.18463 0.5882 -0.18554 0.59097 -0.18554 0.5956 C -0.18554 0.59329 -0.18554 0.59028 -0.18554 0.5882 C -0.18645 0.5882 -0.18645 0.59028 -0.18645 0.59329 C -0.18737 0.59329 -0.18737 0.59097 -0.18737 0.5882 C -0.18828 0.5882 -0.18828 0.59028 -0.18828 0.59329 " pathEditMode="relative" rAng="0" ptsTypes="AAAAAAAAAAAAAAAAA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14" y="2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702372-8A40-439E-B3A4-B3F6F3AF4DF1}"/>
              </a:ext>
            </a:extLst>
          </p:cNvPr>
          <p:cNvSpPr txBox="1"/>
          <p:nvPr/>
        </p:nvSpPr>
        <p:spPr>
          <a:xfrm>
            <a:off x="4926716" y="388970"/>
            <a:ext cx="3166031" cy="780513"/>
          </a:xfrm>
          <a:prstGeom prst="frame">
            <a:avLst>
              <a:gd name="adj1" fmla="val 6061"/>
            </a:avLst>
          </a:prstGeom>
          <a:solidFill>
            <a:srgbClr val="00B0F0"/>
          </a:solidFill>
          <a:ln>
            <a:solidFill>
              <a:srgbClr val="00B050"/>
            </a:solidFill>
            <a:prstDash val="sysDash"/>
          </a:ln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bn-BD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2E55DD-3E87-4E82-8CD4-9402F44092F6}"/>
              </a:ext>
            </a:extLst>
          </p:cNvPr>
          <p:cNvSpPr txBox="1"/>
          <p:nvPr/>
        </p:nvSpPr>
        <p:spPr>
          <a:xfrm>
            <a:off x="278117" y="3862841"/>
            <a:ext cx="5593590" cy="255454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রিবন রানী দাশ </a:t>
            </a:r>
          </a:p>
          <a:p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পূর্ণি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বিদ্যালয়</a:t>
            </a:r>
          </a:p>
          <a:p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লাখাই,হবিগঞ্জ।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06DFCF4-577B-4C8C-93CD-05CFADD1C168}"/>
              </a:ext>
            </a:extLst>
          </p:cNvPr>
          <p:cNvGrpSpPr/>
          <p:nvPr/>
        </p:nvGrpSpPr>
        <p:grpSpPr>
          <a:xfrm>
            <a:off x="5944670" y="1436893"/>
            <a:ext cx="1474839" cy="4670795"/>
            <a:chOff x="4453280" y="1835526"/>
            <a:chExt cx="2085975" cy="428539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B7C97DA-2D2D-4506-BCDC-A26479094912}"/>
                </a:ext>
              </a:extLst>
            </p:cNvPr>
            <p:cNvGrpSpPr/>
            <p:nvPr/>
          </p:nvGrpSpPr>
          <p:grpSpPr>
            <a:xfrm>
              <a:off x="5393071" y="1835526"/>
              <a:ext cx="225158" cy="4285397"/>
              <a:chOff x="4401404" y="805218"/>
              <a:chExt cx="225158" cy="4285397"/>
            </a:xfrm>
          </p:grpSpPr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17B25CCF-9991-4A14-8A7A-401C59681D16}"/>
                  </a:ext>
                </a:extLst>
              </p:cNvPr>
              <p:cNvCxnSpPr/>
              <p:nvPr/>
            </p:nvCxnSpPr>
            <p:spPr>
              <a:xfrm>
                <a:off x="4504601" y="805218"/>
                <a:ext cx="8530" cy="4285397"/>
              </a:xfrm>
              <a:prstGeom prst="straightConnector1">
                <a:avLst/>
              </a:prstGeom>
              <a:ln w="57150">
                <a:solidFill>
                  <a:schemeClr val="accent1"/>
                </a:solidFill>
                <a:headEnd type="triangle"/>
                <a:tailEnd type="triangle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4790BAE7-5447-4A8A-B7B4-D64096064B66}"/>
                  </a:ext>
                </a:extLst>
              </p:cNvPr>
              <p:cNvCxnSpPr/>
              <p:nvPr/>
            </p:nvCxnSpPr>
            <p:spPr>
              <a:xfrm flipH="1">
                <a:off x="4616327" y="1435017"/>
                <a:ext cx="10235" cy="3191957"/>
              </a:xfrm>
              <a:prstGeom prst="straightConnector1">
                <a:avLst/>
              </a:prstGeom>
              <a:ln w="57150">
                <a:solidFill>
                  <a:schemeClr val="accent1"/>
                </a:solidFill>
                <a:headEnd type="triangle"/>
                <a:tailEnd type="triangle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89B1A55D-372C-4DE7-89CD-6F04BC455F5A}"/>
                  </a:ext>
                </a:extLst>
              </p:cNvPr>
              <p:cNvCxnSpPr/>
              <p:nvPr/>
            </p:nvCxnSpPr>
            <p:spPr>
              <a:xfrm flipH="1">
                <a:off x="4401404" y="1422134"/>
                <a:ext cx="1" cy="3191957"/>
              </a:xfrm>
              <a:prstGeom prst="straightConnector1">
                <a:avLst/>
              </a:prstGeom>
              <a:ln w="57150">
                <a:solidFill>
                  <a:schemeClr val="accent1"/>
                </a:solidFill>
                <a:headEnd type="triangle"/>
                <a:tailEnd type="triangle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A210693-EBF7-494E-8A59-9D3AB7B73D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53280" y="3204053"/>
              <a:ext cx="2085975" cy="17145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6EC0AB18-B298-4688-B7E8-E7BFB251EB2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8756" y="870018"/>
            <a:ext cx="2653220" cy="26677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307877F-D112-4984-9171-326655053DDE}"/>
              </a:ext>
            </a:extLst>
          </p:cNvPr>
          <p:cNvGrpSpPr/>
          <p:nvPr/>
        </p:nvGrpSpPr>
        <p:grpSpPr>
          <a:xfrm>
            <a:off x="6097070" y="1589293"/>
            <a:ext cx="1474839" cy="4670795"/>
            <a:chOff x="4453280" y="1835526"/>
            <a:chExt cx="2085975" cy="428539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4F7AB4D-CDEE-40E8-999A-9A3050EE90E0}"/>
                </a:ext>
              </a:extLst>
            </p:cNvPr>
            <p:cNvGrpSpPr/>
            <p:nvPr/>
          </p:nvGrpSpPr>
          <p:grpSpPr>
            <a:xfrm>
              <a:off x="5393071" y="1835526"/>
              <a:ext cx="225158" cy="4285397"/>
              <a:chOff x="4401404" y="805218"/>
              <a:chExt cx="225158" cy="4285397"/>
            </a:xfrm>
          </p:grpSpPr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06B064F5-B9C3-48C8-8A7F-0A45AF5D7D7F}"/>
                  </a:ext>
                </a:extLst>
              </p:cNvPr>
              <p:cNvCxnSpPr/>
              <p:nvPr/>
            </p:nvCxnSpPr>
            <p:spPr>
              <a:xfrm>
                <a:off x="4504601" y="805218"/>
                <a:ext cx="8530" cy="4285397"/>
              </a:xfrm>
              <a:prstGeom prst="straightConnector1">
                <a:avLst/>
              </a:prstGeom>
              <a:ln w="57150">
                <a:solidFill>
                  <a:schemeClr val="accent1"/>
                </a:solidFill>
                <a:headEnd type="triangle"/>
                <a:tailEnd type="triangle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B83377A4-3A77-4DB4-BFAF-D50A27955EE3}"/>
                  </a:ext>
                </a:extLst>
              </p:cNvPr>
              <p:cNvCxnSpPr/>
              <p:nvPr/>
            </p:nvCxnSpPr>
            <p:spPr>
              <a:xfrm flipH="1">
                <a:off x="4616327" y="1435017"/>
                <a:ext cx="10235" cy="3191957"/>
              </a:xfrm>
              <a:prstGeom prst="straightConnector1">
                <a:avLst/>
              </a:prstGeom>
              <a:ln w="57150">
                <a:solidFill>
                  <a:schemeClr val="accent1"/>
                </a:solidFill>
                <a:headEnd type="triangle"/>
                <a:tailEnd type="triangle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4E7FE34C-F6AE-43D5-8050-C338C475A1A7}"/>
                  </a:ext>
                </a:extLst>
              </p:cNvPr>
              <p:cNvCxnSpPr/>
              <p:nvPr/>
            </p:nvCxnSpPr>
            <p:spPr>
              <a:xfrm flipH="1">
                <a:off x="4401404" y="1422134"/>
                <a:ext cx="1" cy="3191957"/>
              </a:xfrm>
              <a:prstGeom prst="straightConnector1">
                <a:avLst/>
              </a:prstGeom>
              <a:ln w="57150">
                <a:solidFill>
                  <a:schemeClr val="accent1"/>
                </a:solidFill>
                <a:headEnd type="triangle"/>
                <a:tailEnd type="triangle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6A35757-46AD-497B-8BD5-846EAAD6E2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53280" y="3204053"/>
              <a:ext cx="2085975" cy="1714500"/>
            </a:xfrm>
            <a:prstGeom prst="rect">
              <a:avLst/>
            </a:prstGeom>
          </p:spPr>
        </p:pic>
      </p:grpSp>
      <p:sp>
        <p:nvSpPr>
          <p:cNvPr id="21" name="TextBox 7">
            <a:extLst>
              <a:ext uri="{FF2B5EF4-FFF2-40B4-BE49-F238E27FC236}">
                <a16:creationId xmlns:a16="http://schemas.microsoft.com/office/drawing/2014/main" id="{67B570C2-9B21-4521-AE76-B52345C43350}"/>
              </a:ext>
            </a:extLst>
          </p:cNvPr>
          <p:cNvSpPr txBox="1"/>
          <p:nvPr/>
        </p:nvSpPr>
        <p:spPr>
          <a:xfrm>
            <a:off x="7644871" y="4230684"/>
            <a:ext cx="4059355" cy="2123658"/>
          </a:xfrm>
          <a:prstGeom prst="rect">
            <a:avLst/>
          </a:prstGeom>
          <a:noFill/>
          <a:ln w="31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বাংলা </a:t>
            </a:r>
          </a:p>
          <a:p>
            <a:pPr algn="ctr"/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 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pPr algn="ctr"/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792F91D-9939-4745-B147-7B5F8CAD301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7487" y="987951"/>
            <a:ext cx="2245614" cy="25755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35392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CFE9603-B6C8-4D72-9684-445AC22A87EC}"/>
              </a:ext>
            </a:extLst>
          </p:cNvPr>
          <p:cNvSpPr/>
          <p:nvPr/>
        </p:nvSpPr>
        <p:spPr>
          <a:xfrm>
            <a:off x="4255959" y="478636"/>
            <a:ext cx="6782729" cy="1569660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48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ক্ষ,স্ব,স্ম,স্ত্র-</a:t>
            </a:r>
            <a:r>
              <a:rPr lang="bn-IN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 যুক্তবর্ণ ব্যবহার করে তিনটি করে শব্দ লিখ।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97FEF3-040A-4CA5-8B3C-A4ABDCBD6C89}"/>
              </a:ext>
            </a:extLst>
          </p:cNvPr>
          <p:cNvSpPr/>
          <p:nvPr/>
        </p:nvSpPr>
        <p:spPr>
          <a:xfrm>
            <a:off x="1859267" y="2440235"/>
            <a:ext cx="788927" cy="76944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গ্ধ</a:t>
            </a:r>
            <a:endParaRPr lang="bn-BD" sz="44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302BE1-43E3-4F89-84B5-14FBB1923FEB}"/>
              </a:ext>
            </a:extLst>
          </p:cNvPr>
          <p:cNvSpPr/>
          <p:nvPr/>
        </p:nvSpPr>
        <p:spPr>
          <a:xfrm>
            <a:off x="1859267" y="3573576"/>
            <a:ext cx="788927" cy="76944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</a:t>
            </a:r>
            <a:endParaRPr lang="bn-BD" sz="44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17319B-9CBC-48D2-8664-01BD6C6B94BE}"/>
              </a:ext>
            </a:extLst>
          </p:cNvPr>
          <p:cNvSpPr/>
          <p:nvPr/>
        </p:nvSpPr>
        <p:spPr>
          <a:xfrm>
            <a:off x="1859267" y="4706917"/>
            <a:ext cx="788927" cy="76944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স্র</a:t>
            </a:r>
            <a:endParaRPr lang="bn-BD" sz="4400" b="1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35A3D6-460D-475B-AB2A-29C0BCB631B8}"/>
              </a:ext>
            </a:extLst>
          </p:cNvPr>
          <p:cNvSpPr/>
          <p:nvPr/>
        </p:nvSpPr>
        <p:spPr>
          <a:xfrm>
            <a:off x="1859267" y="5724348"/>
            <a:ext cx="788927" cy="76944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bn-BD" sz="4400" b="1" dirty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23">
            <a:extLst>
              <a:ext uri="{FF2B5EF4-FFF2-40B4-BE49-F238E27FC236}">
                <a16:creationId xmlns:a16="http://schemas.microsoft.com/office/drawing/2014/main" id="{50EF55B6-B670-4135-821C-5091B212C12F}"/>
              </a:ext>
            </a:extLst>
          </p:cNvPr>
          <p:cNvSpPr/>
          <p:nvPr/>
        </p:nvSpPr>
        <p:spPr>
          <a:xfrm>
            <a:off x="3058065" y="2611859"/>
            <a:ext cx="1037230" cy="323165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Right Arrow 24">
            <a:extLst>
              <a:ext uri="{FF2B5EF4-FFF2-40B4-BE49-F238E27FC236}">
                <a16:creationId xmlns:a16="http://schemas.microsoft.com/office/drawing/2014/main" id="{0058CADD-1F62-44E7-94C4-066BE6126BA8}"/>
              </a:ext>
            </a:extLst>
          </p:cNvPr>
          <p:cNvSpPr/>
          <p:nvPr/>
        </p:nvSpPr>
        <p:spPr>
          <a:xfrm>
            <a:off x="3058065" y="3716512"/>
            <a:ext cx="1037230" cy="323165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ight Arrow 25">
            <a:extLst>
              <a:ext uri="{FF2B5EF4-FFF2-40B4-BE49-F238E27FC236}">
                <a16:creationId xmlns:a16="http://schemas.microsoft.com/office/drawing/2014/main" id="{7D3FBD78-C5F4-46C7-8BB9-F4C1D10CFFDF}"/>
              </a:ext>
            </a:extLst>
          </p:cNvPr>
          <p:cNvSpPr/>
          <p:nvPr/>
        </p:nvSpPr>
        <p:spPr>
          <a:xfrm>
            <a:off x="3058065" y="4745874"/>
            <a:ext cx="1037230" cy="323166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ight Arrow 26">
            <a:extLst>
              <a:ext uri="{FF2B5EF4-FFF2-40B4-BE49-F238E27FC236}">
                <a16:creationId xmlns:a16="http://schemas.microsoft.com/office/drawing/2014/main" id="{A92AA7C5-506D-414D-90AC-EE0DD56B8DEB}"/>
              </a:ext>
            </a:extLst>
          </p:cNvPr>
          <p:cNvSpPr/>
          <p:nvPr/>
        </p:nvSpPr>
        <p:spPr>
          <a:xfrm>
            <a:off x="3058065" y="5884355"/>
            <a:ext cx="1037230" cy="323166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A36442-A304-4716-A08C-983DE3380037}"/>
              </a:ext>
            </a:extLst>
          </p:cNvPr>
          <p:cNvSpPr/>
          <p:nvPr/>
        </p:nvSpPr>
        <p:spPr>
          <a:xfrm>
            <a:off x="7684434" y="2400685"/>
            <a:ext cx="3803314" cy="76944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ক্ষয়, শিক্ষা ,সক্ষম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CC56EF-2E07-43F5-9362-33AF58668497}"/>
              </a:ext>
            </a:extLst>
          </p:cNvPr>
          <p:cNvSpPr/>
          <p:nvPr/>
        </p:nvSpPr>
        <p:spPr>
          <a:xfrm>
            <a:off x="4286634" y="3475810"/>
            <a:ext cx="1802565" cy="76944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স্+ব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82C9DE1-1B0D-41C2-A4E1-CDE78C15AA92}"/>
              </a:ext>
            </a:extLst>
          </p:cNvPr>
          <p:cNvSpPr/>
          <p:nvPr/>
        </p:nvSpPr>
        <p:spPr>
          <a:xfrm>
            <a:off x="7972175" y="4546020"/>
            <a:ext cx="3803314" cy="76944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স্মৃতি, স্মরণ, স্মিত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8CDCDEA-3CBC-4A7E-8D81-66F93887DC5D}"/>
              </a:ext>
            </a:extLst>
          </p:cNvPr>
          <p:cNvSpPr/>
          <p:nvPr/>
        </p:nvSpPr>
        <p:spPr>
          <a:xfrm>
            <a:off x="7684434" y="5607695"/>
            <a:ext cx="3803315" cy="76944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শাস্ত্র, অস্ত্র, বস্ত্র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9A3AC7-E468-42A2-B216-5BCE43F6FE1A}"/>
              </a:ext>
            </a:extLst>
          </p:cNvPr>
          <p:cNvSpPr/>
          <p:nvPr/>
        </p:nvSpPr>
        <p:spPr>
          <a:xfrm>
            <a:off x="7647323" y="3587088"/>
            <a:ext cx="3803314" cy="76944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স্বভাব, স্বাধ, স্বয়ং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1B162AF-3858-4741-8202-B92B452397AD}"/>
              </a:ext>
            </a:extLst>
          </p:cNvPr>
          <p:cNvSpPr/>
          <p:nvPr/>
        </p:nvSpPr>
        <p:spPr>
          <a:xfrm>
            <a:off x="4143915" y="4522736"/>
            <a:ext cx="2425353" cy="76944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স্+র-ফলা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F7A19F6-9C5D-4895-B7B3-4A1AE2B69992}"/>
              </a:ext>
            </a:extLst>
          </p:cNvPr>
          <p:cNvSpPr/>
          <p:nvPr/>
        </p:nvSpPr>
        <p:spPr>
          <a:xfrm>
            <a:off x="4205302" y="5552627"/>
            <a:ext cx="2302581" cy="76944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স্+ত+র 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2B054FB-A26A-4EEC-B573-4D0FCF8815A8}"/>
              </a:ext>
            </a:extLst>
          </p:cNvPr>
          <p:cNvSpPr/>
          <p:nvPr/>
        </p:nvSpPr>
        <p:spPr>
          <a:xfrm>
            <a:off x="4396992" y="2388720"/>
            <a:ext cx="1502229" cy="76944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গ+ধ</a:t>
            </a:r>
            <a:endParaRPr lang="bn-BD" sz="4400" b="1" dirty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ight Arrow 23">
            <a:extLst>
              <a:ext uri="{FF2B5EF4-FFF2-40B4-BE49-F238E27FC236}">
                <a16:creationId xmlns:a16="http://schemas.microsoft.com/office/drawing/2014/main" id="{DDF9D8F1-01D7-463F-90FD-6C4DA261D8C3}"/>
              </a:ext>
            </a:extLst>
          </p:cNvPr>
          <p:cNvSpPr/>
          <p:nvPr/>
        </p:nvSpPr>
        <p:spPr>
          <a:xfrm>
            <a:off x="6289132" y="2663372"/>
            <a:ext cx="1037230" cy="323165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Right Arrow 23">
            <a:extLst>
              <a:ext uri="{FF2B5EF4-FFF2-40B4-BE49-F238E27FC236}">
                <a16:creationId xmlns:a16="http://schemas.microsoft.com/office/drawing/2014/main" id="{46370521-B9C2-497D-B224-BE0C756D9B17}"/>
              </a:ext>
            </a:extLst>
          </p:cNvPr>
          <p:cNvSpPr/>
          <p:nvPr/>
        </p:nvSpPr>
        <p:spPr>
          <a:xfrm>
            <a:off x="6429340" y="3740393"/>
            <a:ext cx="1037230" cy="323165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Right Arrow 23">
            <a:extLst>
              <a:ext uri="{FF2B5EF4-FFF2-40B4-BE49-F238E27FC236}">
                <a16:creationId xmlns:a16="http://schemas.microsoft.com/office/drawing/2014/main" id="{BA654087-35EF-4239-ADBB-94602B0A3E08}"/>
              </a:ext>
            </a:extLst>
          </p:cNvPr>
          <p:cNvSpPr/>
          <p:nvPr/>
        </p:nvSpPr>
        <p:spPr>
          <a:xfrm>
            <a:off x="6647312" y="4787220"/>
            <a:ext cx="1037230" cy="323165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Right Arrow 23">
            <a:extLst>
              <a:ext uri="{FF2B5EF4-FFF2-40B4-BE49-F238E27FC236}">
                <a16:creationId xmlns:a16="http://schemas.microsoft.com/office/drawing/2014/main" id="{1DB82099-C351-4D01-959A-F35662A2A7CC}"/>
              </a:ext>
            </a:extLst>
          </p:cNvPr>
          <p:cNvSpPr/>
          <p:nvPr/>
        </p:nvSpPr>
        <p:spPr>
          <a:xfrm>
            <a:off x="6577543" y="5830832"/>
            <a:ext cx="1037230" cy="323165"/>
          </a:xfrm>
          <a:prstGeom prst="rightArrow">
            <a:avLst>
              <a:gd name="adj1" fmla="val 50000"/>
              <a:gd name="adj2" fmla="val 68863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4" name="TextBox 18">
            <a:extLst>
              <a:ext uri="{FF2B5EF4-FFF2-40B4-BE49-F238E27FC236}">
                <a16:creationId xmlns:a16="http://schemas.microsoft.com/office/drawing/2014/main" id="{4FE092B8-341C-4CDC-9761-86604E9006F0}"/>
              </a:ext>
            </a:extLst>
          </p:cNvPr>
          <p:cNvSpPr txBox="1"/>
          <p:nvPr/>
        </p:nvSpPr>
        <p:spPr>
          <a:xfrm>
            <a:off x="634697" y="478636"/>
            <a:ext cx="2941983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I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26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croll: Horizontal 12">
            <a:extLst>
              <a:ext uri="{FF2B5EF4-FFF2-40B4-BE49-F238E27FC236}">
                <a16:creationId xmlns:a16="http://schemas.microsoft.com/office/drawing/2014/main" id="{8FA7CF59-31C9-41F0-9573-820E139088EC}"/>
              </a:ext>
            </a:extLst>
          </p:cNvPr>
          <p:cNvSpPr/>
          <p:nvPr/>
        </p:nvSpPr>
        <p:spPr>
          <a:xfrm>
            <a:off x="593124" y="1155349"/>
            <a:ext cx="11005752" cy="5199506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A9FA611-84A3-4171-96E0-86B625616185}"/>
              </a:ext>
            </a:extLst>
          </p:cNvPr>
          <p:cNvSpPr/>
          <p:nvPr/>
        </p:nvSpPr>
        <p:spPr>
          <a:xfrm>
            <a:off x="1381071" y="2425843"/>
            <a:ext cx="10217805" cy="2215991"/>
          </a:xfrm>
          <a:prstGeom prst="rect">
            <a:avLst/>
          </a:prstGeom>
        </p:spPr>
        <p:txBody>
          <a:bodyPr wrap="square" lIns="91440" tIns="0" rIns="0" bIns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7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ফেব্রুয়ারির গান কবিতার মূলভাব দলে আলোচনা করে </a:t>
            </a:r>
            <a:r>
              <a:rPr lang="en-US" sz="7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bn-IN" sz="7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খ। </a:t>
            </a:r>
            <a:endParaRPr lang="en-GB" sz="7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2E2D56-0A3A-41C1-854F-5AADFDAB9C0F}"/>
              </a:ext>
            </a:extLst>
          </p:cNvPr>
          <p:cNvSpPr txBox="1"/>
          <p:nvPr/>
        </p:nvSpPr>
        <p:spPr>
          <a:xfrm>
            <a:off x="828460" y="700290"/>
            <a:ext cx="2565248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লীয়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5002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6DB3A5-A7B8-4FEC-8164-609F85EDA823}"/>
              </a:ext>
            </a:extLst>
          </p:cNvPr>
          <p:cNvSpPr/>
          <p:nvPr/>
        </p:nvSpPr>
        <p:spPr>
          <a:xfrm>
            <a:off x="1272316" y="1267649"/>
            <a:ext cx="9352923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মনের কথা কীভাবে বলব? 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4DCFFC-B10C-4C3C-A7E4-C71EA495D9E4}"/>
              </a:ext>
            </a:extLst>
          </p:cNvPr>
          <p:cNvSpPr/>
          <p:nvPr/>
        </p:nvSpPr>
        <p:spPr>
          <a:xfrm>
            <a:off x="1608460" y="3441905"/>
            <a:ext cx="4340318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ক. সমুদ্র  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0B3E13-EA00-4CA6-8087-ED3E12AA6853}"/>
              </a:ext>
            </a:extLst>
          </p:cNvPr>
          <p:cNvSpPr/>
          <p:nvPr/>
        </p:nvSpPr>
        <p:spPr>
          <a:xfrm>
            <a:off x="6855076" y="1782607"/>
            <a:ext cx="3057212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খ.বাবার ভাষায়  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6C3683-F93C-4C80-B0CC-1062D351984A}"/>
              </a:ext>
            </a:extLst>
          </p:cNvPr>
          <p:cNvSpPr/>
          <p:nvPr/>
        </p:nvSpPr>
        <p:spPr>
          <a:xfrm>
            <a:off x="1689613" y="2303377"/>
            <a:ext cx="3603003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গ. দাদার ভাষায় 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6FCB82-6F70-419D-B4AE-B5B5FA7B12FF}"/>
              </a:ext>
            </a:extLst>
          </p:cNvPr>
          <p:cNvSpPr/>
          <p:nvPr/>
        </p:nvSpPr>
        <p:spPr>
          <a:xfrm>
            <a:off x="6813218" y="2315247"/>
            <a:ext cx="3464363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ঘ. 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মায়ের</a:t>
            </a:r>
            <a:r>
              <a:rPr lang="bn-BD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ভাষায় 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A2E332-A6EB-4A64-B6E6-62DD6039577E}"/>
              </a:ext>
            </a:extLst>
          </p:cNvPr>
          <p:cNvSpPr/>
          <p:nvPr/>
        </p:nvSpPr>
        <p:spPr>
          <a:xfrm>
            <a:off x="1272315" y="2945963"/>
            <a:ext cx="9352923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নদীর অপর নাম কী? 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3E5849-03D9-4F71-9E9E-20FF8D88F497}"/>
              </a:ext>
            </a:extLst>
          </p:cNvPr>
          <p:cNvSpPr/>
          <p:nvPr/>
        </p:nvSpPr>
        <p:spPr>
          <a:xfrm>
            <a:off x="6780216" y="3423219"/>
            <a:ext cx="6994729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খ.স্রোতস্বিনী 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FDA6A7-AE01-4180-9C3C-046C2DDB6FF0}"/>
              </a:ext>
            </a:extLst>
          </p:cNvPr>
          <p:cNvSpPr/>
          <p:nvPr/>
        </p:nvSpPr>
        <p:spPr>
          <a:xfrm>
            <a:off x="1608460" y="1744648"/>
            <a:ext cx="4340318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ক.মা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</a:t>
            </a:r>
            <a:r>
              <a:rPr lang="bn-BD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ভাষায়  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C4C9FA-9EBB-4632-9DDD-B5F1047F7637}"/>
              </a:ext>
            </a:extLst>
          </p:cNvPr>
          <p:cNvSpPr/>
          <p:nvPr/>
        </p:nvSpPr>
        <p:spPr>
          <a:xfrm>
            <a:off x="1608460" y="3924820"/>
            <a:ext cx="3550608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গ.পুকুর 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21B8F9-5CDA-4A72-BF7F-E22A8C81F6C6}"/>
              </a:ext>
            </a:extLst>
          </p:cNvPr>
          <p:cNvSpPr/>
          <p:nvPr/>
        </p:nvSpPr>
        <p:spPr>
          <a:xfrm>
            <a:off x="6780885" y="4020749"/>
            <a:ext cx="5732593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ঘ. খাল  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8C099E-496F-4FEF-8B65-ADAD21D493B5}"/>
              </a:ext>
            </a:extLst>
          </p:cNvPr>
          <p:cNvSpPr/>
          <p:nvPr/>
        </p:nvSpPr>
        <p:spPr>
          <a:xfrm>
            <a:off x="1181399" y="4556608"/>
            <a:ext cx="9352923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 ফেব্রুয়ারির গান কাদের রক্তে লেখা? 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75660C4-B504-4123-BABD-4516552FB18F}"/>
              </a:ext>
            </a:extLst>
          </p:cNvPr>
          <p:cNvSpPr/>
          <p:nvPr/>
        </p:nvSpPr>
        <p:spPr>
          <a:xfrm>
            <a:off x="1608458" y="5066862"/>
            <a:ext cx="4340318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ক. বাবার   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F10A26D-6CCB-4EDD-9BE2-AD7B7E8D25FE}"/>
              </a:ext>
            </a:extLst>
          </p:cNvPr>
          <p:cNvSpPr/>
          <p:nvPr/>
        </p:nvSpPr>
        <p:spPr>
          <a:xfrm>
            <a:off x="6951576" y="4980475"/>
            <a:ext cx="6994729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খ.মামার 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3CFCBC0-AE00-4F7F-ADB0-933A89321BCE}"/>
              </a:ext>
            </a:extLst>
          </p:cNvPr>
          <p:cNvSpPr/>
          <p:nvPr/>
        </p:nvSpPr>
        <p:spPr>
          <a:xfrm>
            <a:off x="1606178" y="5590082"/>
            <a:ext cx="3550608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গ.ভাইয়ের  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D659A4-0F08-4C1E-94DD-26031DB75410}"/>
              </a:ext>
            </a:extLst>
          </p:cNvPr>
          <p:cNvSpPr/>
          <p:nvPr/>
        </p:nvSpPr>
        <p:spPr>
          <a:xfrm>
            <a:off x="6843041" y="5620583"/>
            <a:ext cx="5732593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ঘ. মানুষের   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CCDDD35-10D6-458C-AD5D-D0E93CE51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90" b="96610" l="0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9761" y="3257233"/>
            <a:ext cx="863870" cy="70789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76983C3-7DD0-4701-B721-DEACA34D9DFD}"/>
              </a:ext>
            </a:extLst>
          </p:cNvPr>
          <p:cNvGrpSpPr/>
          <p:nvPr/>
        </p:nvGrpSpPr>
        <p:grpSpPr>
          <a:xfrm>
            <a:off x="5292616" y="352235"/>
            <a:ext cx="6350420" cy="794496"/>
            <a:chOff x="-754599" y="710489"/>
            <a:chExt cx="8416784" cy="79449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F8875BD-C69E-4F47-A0B0-E4BE55663EAA}"/>
                </a:ext>
              </a:extLst>
            </p:cNvPr>
            <p:cNvSpPr/>
            <p:nvPr/>
          </p:nvSpPr>
          <p:spPr>
            <a:xfrm>
              <a:off x="-754599" y="920210"/>
              <a:ext cx="8416784" cy="584775"/>
            </a:xfrm>
            <a:prstGeom prst="rect">
              <a:avLst/>
            </a:prstGeom>
            <a:noFill/>
            <a:ln w="38100">
              <a:solidFill>
                <a:schemeClr val="tx2">
                  <a:lumMod val="50000"/>
                </a:schemeClr>
              </a:solidFill>
            </a:ln>
            <a:scene3d>
              <a:camera prst="orthographicFront"/>
              <a:lightRig rig="flat" dir="tl">
                <a:rot lat="0" lon="0" rev="6600000"/>
              </a:lightRig>
            </a:scene3d>
            <a:sp3d>
              <a:bevelT w="165100" prst="coolSlant"/>
            </a:sp3d>
          </p:spPr>
          <p:txBody>
            <a:bodyPr wrap="square">
              <a:spAutoFit/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US" sz="32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bn-BD" sz="32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ঠিক উত্তরটিতে টিক (    )চিহ্ন দিই।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8BA97D6-E663-4E0E-B2A1-C6227C9C41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390" b="96610" l="0" r="9722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06882" y="710489"/>
              <a:ext cx="863870" cy="707892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063826A7-E788-4A03-A410-1B7E243C29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90" b="96610" l="0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5510" y="2259690"/>
            <a:ext cx="863870" cy="7078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F91E1BF-7429-4B1A-B2CE-AE02EF510C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90" b="96610" l="0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2315" y="5434785"/>
            <a:ext cx="863870" cy="707892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BDF9BA5-45D7-4AAF-A6F0-B698F3B9BE37}"/>
              </a:ext>
            </a:extLst>
          </p:cNvPr>
          <p:cNvSpPr/>
          <p:nvPr/>
        </p:nvSpPr>
        <p:spPr>
          <a:xfrm>
            <a:off x="802508" y="311395"/>
            <a:ext cx="3527538" cy="830997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bliqueBottomLeft"/>
            <a:lightRig rig="threePt" dir="t"/>
          </a:scene3d>
          <a:sp3d>
            <a:bevelT w="0" h="514350" prst="convex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</p:txBody>
      </p:sp>
    </p:spTree>
    <p:extLst>
      <p:ext uri="{BB962C8B-B14F-4D97-AF65-F5344CB8AC3E}">
        <p14:creationId xmlns:p14="http://schemas.microsoft.com/office/powerpoint/2010/main" val="163602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0C22832-9F95-4D27-97DE-7663C30D5D4A}"/>
              </a:ext>
            </a:extLst>
          </p:cNvPr>
          <p:cNvSpPr/>
          <p:nvPr/>
        </p:nvSpPr>
        <p:spPr>
          <a:xfrm>
            <a:off x="3741446" y="1753131"/>
            <a:ext cx="4680659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প্রশ্নগুলোর উত্তর লিখ: </a:t>
            </a:r>
            <a:r>
              <a:rPr lang="bn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813460-253D-4678-B1CB-B728E580F43D}"/>
              </a:ext>
            </a:extLst>
          </p:cNvPr>
          <p:cNvSpPr/>
          <p:nvPr/>
        </p:nvSpPr>
        <p:spPr>
          <a:xfrm>
            <a:off x="2457906" y="3287491"/>
            <a:ext cx="8502862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২.এই কবিতায় কবি কত ধরনের সুরের কথা বলেছেন? 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122994-DFC8-4793-8596-85A55B2876BD}"/>
              </a:ext>
            </a:extLst>
          </p:cNvPr>
          <p:cNvSpPr/>
          <p:nvPr/>
        </p:nvSpPr>
        <p:spPr>
          <a:xfrm>
            <a:off x="2839076" y="2609751"/>
            <a:ext cx="9352923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১.কবিতার কবির নাম কি?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BAF79A-3309-4FA5-AAF4-CCFD74CC157C}"/>
              </a:ext>
            </a:extLst>
          </p:cNvPr>
          <p:cNvSpPr/>
          <p:nvPr/>
        </p:nvSpPr>
        <p:spPr>
          <a:xfrm>
            <a:off x="3988000" y="501203"/>
            <a:ext cx="3527538" cy="1015663"/>
          </a:xfrm>
          <a:prstGeom prst="rect">
            <a:avLst/>
          </a:prstGeom>
          <a:ln w="38100">
            <a:solidFill>
              <a:schemeClr val="tx1"/>
            </a:solidFill>
          </a:ln>
          <a:scene3d>
            <a:camera prst="obliqueBottomLeft"/>
            <a:lightRig rig="threePt" dir="t"/>
          </a:scene3d>
          <a:sp3d>
            <a:bevelT w="0" h="514350" prst="convex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1A1B5C1-CB41-4261-93CE-B81412806CD6}"/>
              </a:ext>
            </a:extLst>
          </p:cNvPr>
          <p:cNvGrpSpPr/>
          <p:nvPr/>
        </p:nvGrpSpPr>
        <p:grpSpPr>
          <a:xfrm>
            <a:off x="365760" y="5913826"/>
            <a:ext cx="11551920" cy="657817"/>
            <a:chOff x="753970" y="5444129"/>
            <a:chExt cx="9418788" cy="76944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18AC288-4591-412C-BAD9-11D373B4E1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3970" y="5444130"/>
              <a:ext cx="4762500" cy="76944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F17EC08-99D9-41F4-923D-4BACAA744D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10258" y="5444129"/>
              <a:ext cx="4762500" cy="769441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B466514-D21F-46D1-8BC0-439D0A2E8081}"/>
              </a:ext>
            </a:extLst>
          </p:cNvPr>
          <p:cNvSpPr/>
          <p:nvPr/>
        </p:nvSpPr>
        <p:spPr>
          <a:xfrm>
            <a:off x="2253369" y="4025523"/>
            <a:ext cx="8165978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</a:t>
            </a: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 </a:t>
            </a:r>
            <a:r>
              <a:rPr lang="bn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ো</a:t>
            </a:r>
            <a:r>
              <a:rPr lang="bn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 ‘মন ভোলানো </a:t>
            </a: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সুর</a:t>
            </a:r>
            <a:r>
              <a:rPr lang="bn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” সমন্ধে</a:t>
            </a: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বলেছেন? 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780D36-0136-4503-A38B-72465524DA0B}"/>
              </a:ext>
            </a:extLst>
          </p:cNvPr>
          <p:cNvSpPr/>
          <p:nvPr/>
        </p:nvSpPr>
        <p:spPr>
          <a:xfrm>
            <a:off x="2253369" y="4763555"/>
            <a:ext cx="924882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গ্রীষ্ম-বর্ষা-শীতের বাতাসে কিসের প্রতিধ্বনি ছড়ায়?</a:t>
            </a: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0111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CD2A55F7-893F-4843-BA02-AFCB760292EF}"/>
              </a:ext>
            </a:extLst>
          </p:cNvPr>
          <p:cNvSpPr txBox="1"/>
          <p:nvPr/>
        </p:nvSpPr>
        <p:spPr>
          <a:xfrm>
            <a:off x="3279214" y="405132"/>
            <a:ext cx="6102626" cy="769441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day one word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3F8A7806-8EDD-44E2-9E7F-D23E9E5EE4C7}"/>
              </a:ext>
            </a:extLst>
          </p:cNvPr>
          <p:cNvSpPr txBox="1"/>
          <p:nvPr/>
        </p:nvSpPr>
        <p:spPr>
          <a:xfrm>
            <a:off x="4075440" y="4823790"/>
            <a:ext cx="7098228" cy="1446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 মানুষের কন্ঠে একই প্রতিধ্বনি রাষ্ট্রভাষা বাংলা চাই।</a:t>
            </a:r>
            <a:endParaRPr lang="en-US" sz="4400" b="1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F26FFF46-938E-4289-989D-E660C4A102C8}"/>
              </a:ext>
            </a:extLst>
          </p:cNvPr>
          <p:cNvSpPr txBox="1"/>
          <p:nvPr/>
        </p:nvSpPr>
        <p:spPr>
          <a:xfrm>
            <a:off x="1063234" y="1746001"/>
            <a:ext cx="1975755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প্রতিধ্বনি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9">
            <a:extLst>
              <a:ext uri="{FF2B5EF4-FFF2-40B4-BE49-F238E27FC236}">
                <a16:creationId xmlns:a16="http://schemas.microsoft.com/office/drawing/2014/main" id="{2F24FB4A-7F46-4AC5-83B3-D2030CAD8BDD}"/>
              </a:ext>
            </a:extLst>
          </p:cNvPr>
          <p:cNvSpPr/>
          <p:nvPr/>
        </p:nvSpPr>
        <p:spPr>
          <a:xfrm>
            <a:off x="3271612" y="1871578"/>
            <a:ext cx="1607657" cy="646331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7D31DD19-ED36-4EF1-A255-A0E375E852DE}"/>
              </a:ext>
            </a:extLst>
          </p:cNvPr>
          <p:cNvSpPr/>
          <p:nvPr/>
        </p:nvSpPr>
        <p:spPr>
          <a:xfrm>
            <a:off x="7139922" y="3547253"/>
            <a:ext cx="484632" cy="1068371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eardrop 6">
            <a:extLst>
              <a:ext uri="{FF2B5EF4-FFF2-40B4-BE49-F238E27FC236}">
                <a16:creationId xmlns:a16="http://schemas.microsoft.com/office/drawing/2014/main" id="{2DCCA7D2-63FD-4BFC-9533-1EB2987AD305}"/>
              </a:ext>
            </a:extLst>
          </p:cNvPr>
          <p:cNvSpPr/>
          <p:nvPr/>
        </p:nvSpPr>
        <p:spPr>
          <a:xfrm>
            <a:off x="10398416" y="210683"/>
            <a:ext cx="1550504" cy="1179443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ardrop 7">
            <a:extLst>
              <a:ext uri="{FF2B5EF4-FFF2-40B4-BE49-F238E27FC236}">
                <a16:creationId xmlns:a16="http://schemas.microsoft.com/office/drawing/2014/main" id="{F077CBC3-A348-4EA4-B2FB-937133913716}"/>
              </a:ext>
            </a:extLst>
          </p:cNvPr>
          <p:cNvSpPr/>
          <p:nvPr/>
        </p:nvSpPr>
        <p:spPr>
          <a:xfrm flipH="1" flipV="1">
            <a:off x="410902" y="5161414"/>
            <a:ext cx="1640209" cy="1335561"/>
          </a:xfrm>
          <a:prstGeom prst="teardrop">
            <a:avLst>
              <a:gd name="adj" fmla="val 108975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5E61EA20-7E94-4F1D-9273-41773DA3A0F2}"/>
              </a:ext>
            </a:extLst>
          </p:cNvPr>
          <p:cNvSpPr txBox="1"/>
          <p:nvPr/>
        </p:nvSpPr>
        <p:spPr>
          <a:xfrm>
            <a:off x="4879269" y="1860121"/>
            <a:ext cx="6440754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বাতাসের ধাক্কায়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ধ্বনির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পুনরায় ফিরে আসা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প্রতিধ্বনি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b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27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07FBA1B-85F2-4496-A27E-7D82F0CC668D}"/>
              </a:ext>
            </a:extLst>
          </p:cNvPr>
          <p:cNvSpPr/>
          <p:nvPr/>
        </p:nvSpPr>
        <p:spPr>
          <a:xfrm>
            <a:off x="5539797" y="3009930"/>
            <a:ext cx="5942315" cy="1569660"/>
          </a:xfrm>
          <a:prstGeom prst="rect">
            <a:avLst/>
          </a:prstGeom>
          <a:noFill/>
          <a:ln w="28575">
            <a:solidFill>
              <a:schemeClr val="tx1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65100" prst="coolSlant"/>
          </a:sp3d>
        </p:spPr>
        <p:txBody>
          <a:bodyPr wrap="square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lvl="0" indent="-685800" algn="ctr">
              <a:buFont typeface="Wingdings" panose="05000000000000000000" pitchFamily="2" charset="2"/>
              <a:buChar char="q"/>
            </a:pPr>
            <a:r>
              <a:rPr lang="bn-BD" sz="4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‘একুশে</a:t>
            </a:r>
            <a:r>
              <a:rPr lang="en-US" sz="4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ফেব্রুয়ারি</a:t>
            </a:r>
            <a:r>
              <a:rPr lang="bn-BD" sz="4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en-US" sz="4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দিবসটির তাৎপর্য ব্যাখ্যা কর।  </a:t>
            </a:r>
            <a:r>
              <a:rPr lang="bn-BD" sz="4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803019-9E54-47AD-9386-891463854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793" y="2043295"/>
            <a:ext cx="4527982" cy="445542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38031E9-049D-48ED-A5E4-5364B88147AE}"/>
              </a:ext>
            </a:extLst>
          </p:cNvPr>
          <p:cNvSpPr/>
          <p:nvPr/>
        </p:nvSpPr>
        <p:spPr>
          <a:xfrm>
            <a:off x="3929373" y="420956"/>
            <a:ext cx="6190189" cy="1323439"/>
          </a:xfrm>
          <a:prstGeom prst="rect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  <a:scene3d>
            <a:camera prst="obliqueBottomLeft"/>
            <a:lightRig rig="threePt" dir="t"/>
          </a:scene3d>
          <a:sp3d>
            <a:bevelT w="0" h="514350" prst="convex"/>
          </a:sp3d>
        </p:spPr>
        <p:txBody>
          <a:bodyPr wrap="square">
            <a:spAutoFit/>
            <a:sp3d extrusionH="57150" contourW="12700">
              <a:bevelT w="171450" h="368300" prst="coolSlant"/>
              <a:contourClr>
                <a:srgbClr val="FF66FF"/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</a:t>
            </a:r>
          </a:p>
        </p:txBody>
      </p:sp>
    </p:spTree>
    <p:extLst>
      <p:ext uri="{BB962C8B-B14F-4D97-AF65-F5344CB8AC3E}">
        <p14:creationId xmlns:p14="http://schemas.microsoft.com/office/powerpoint/2010/main" val="13680190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86F27C-0716-4D17-A3E6-A73163CF02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112" y="735129"/>
            <a:ext cx="5190980" cy="5271776"/>
          </a:xfrm>
          <a:prstGeom prst="ellipse">
            <a:avLst/>
          </a:prstGeom>
          <a:ln w="762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CD7AD715-3F22-4D19-9655-5AFA46512383}"/>
              </a:ext>
            </a:extLst>
          </p:cNvPr>
          <p:cNvSpPr/>
          <p:nvPr/>
        </p:nvSpPr>
        <p:spPr>
          <a:xfrm>
            <a:off x="6527409" y="225083"/>
            <a:ext cx="5303520" cy="6358597"/>
          </a:xfrm>
          <a:prstGeom prst="fram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8B2A22-E7BA-430F-83E4-9D87B25B2572}"/>
              </a:ext>
            </a:extLst>
          </p:cNvPr>
          <p:cNvSpPr/>
          <p:nvPr/>
        </p:nvSpPr>
        <p:spPr>
          <a:xfrm>
            <a:off x="7432209" y="2142824"/>
            <a:ext cx="3493920" cy="3339376"/>
          </a:xfrm>
          <a:prstGeom prst="rect">
            <a:avLst/>
          </a:prstGeom>
          <a:scene3d>
            <a:camera prst="perspectiveRelaxedModerately"/>
            <a:lightRig rig="threePt" dir="t"/>
          </a:scene3d>
          <a:sp3d>
            <a:bevelT w="0" h="514350" prst="convex"/>
          </a:sp3d>
        </p:spPr>
        <p:txBody>
          <a:bodyPr wrap="square">
            <a:spAutoFit/>
            <a:sp3d extrusionH="57150">
              <a:bevelT w="38100" h="38100" prst="convex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r>
              <a:rPr 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70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C1B73F-37C6-4B4C-9B0A-20FE7D4651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6885" y="306050"/>
            <a:ext cx="9011653" cy="6328538"/>
          </a:xfrm>
          <a:prstGeom prst="rect">
            <a:avLst/>
          </a:prstGeom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811D4292-0F70-4ED7-A529-64326A5EEEC1}"/>
              </a:ext>
            </a:extLst>
          </p:cNvPr>
          <p:cNvSpPr txBox="1"/>
          <p:nvPr/>
        </p:nvSpPr>
        <p:spPr>
          <a:xfrm>
            <a:off x="340732" y="4479560"/>
            <a:ext cx="2113709" cy="2062103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আমাদের আজকের পাঠের বিষয় কী হতে পারে?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220DE311-8E8F-449A-88D7-3B6BC665393D}"/>
              </a:ext>
            </a:extLst>
          </p:cNvPr>
          <p:cNvSpPr txBox="1"/>
          <p:nvPr/>
        </p:nvSpPr>
        <p:spPr>
          <a:xfrm>
            <a:off x="435703" y="316337"/>
            <a:ext cx="2209960" cy="1736646"/>
          </a:xfrm>
          <a:prstGeom prst="round2Diag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সোনা মনিরা চল একটি ভিডিও দেখি।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381E29C2-68A4-487B-9E9F-FA719E146689}"/>
              </a:ext>
            </a:extLst>
          </p:cNvPr>
          <p:cNvSpPr txBox="1"/>
          <p:nvPr/>
        </p:nvSpPr>
        <p:spPr>
          <a:xfrm>
            <a:off x="340732" y="2151062"/>
            <a:ext cx="2209961" cy="2261533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ভিডিও নিয়ে শিক্ষার্থীদের সাথে আলোচনা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আমার ভাইয়ের রক্তে রাঙানো একুশে ফেব্রুয়ারি(1)">
            <a:hlinkClick r:id="" action="ppaction://media"/>
            <a:extLst>
              <a:ext uri="{FF2B5EF4-FFF2-40B4-BE49-F238E27FC236}">
                <a16:creationId xmlns:a16="http://schemas.microsoft.com/office/drawing/2014/main" id="{8A877A01-03A1-4C32-808F-B5FCD26D30C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88368" y="716180"/>
            <a:ext cx="8265695" cy="448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5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6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27B787-6B9D-4869-AD1C-15EAC8179301}"/>
              </a:ext>
            </a:extLst>
          </p:cNvPr>
          <p:cNvSpPr/>
          <p:nvPr/>
        </p:nvSpPr>
        <p:spPr>
          <a:xfrm>
            <a:off x="721895" y="5342005"/>
            <a:ext cx="11168506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২১শে ফেব্রুয়ারি শহিদ মিনারে শহিদ</a:t>
            </a:r>
            <a:r>
              <a:rPr lang="bn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দের</a:t>
            </a: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স্বরণে ফুল অর্পন করে জাতীয় শোক দিবস পালন করি।   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91C7FB-B644-4AEE-9EB2-5F0EEE657AAE}"/>
              </a:ext>
            </a:extLst>
          </p:cNvPr>
          <p:cNvSpPr/>
          <p:nvPr/>
        </p:nvSpPr>
        <p:spPr>
          <a:xfrm>
            <a:off x="1177909" y="5572581"/>
            <a:ext cx="11014091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এঁরা হলেন ভাষা শহিদ।সালাম,বরকত,রফিক,জব্বার এবং শফিউর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28F026-FB92-4745-9767-B6910F12DD51}"/>
              </a:ext>
            </a:extLst>
          </p:cNvPr>
          <p:cNvSpPr/>
          <p:nvPr/>
        </p:nvSpPr>
        <p:spPr>
          <a:xfrm>
            <a:off x="2537478" y="223590"/>
            <a:ext cx="9352923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 বছর 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 শহিদদের স্বরণে</a:t>
            </a: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আমরা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কী করি?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28F026-FB92-4745-9767-B6910F12DD51}"/>
              </a:ext>
            </a:extLst>
          </p:cNvPr>
          <p:cNvSpPr/>
          <p:nvPr/>
        </p:nvSpPr>
        <p:spPr>
          <a:xfrm>
            <a:off x="2914843" y="206548"/>
            <a:ext cx="3645568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শহিদ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া?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E3D498-3272-40AC-AA5B-63E8D9AB80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7478" y="1162052"/>
            <a:ext cx="7213600" cy="39754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228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6">
            <a:extLst>
              <a:ext uri="{FF2B5EF4-FFF2-40B4-BE49-F238E27FC236}">
                <a16:creationId xmlns:a16="http://schemas.microsoft.com/office/drawing/2014/main" id="{9F110FC1-BDF6-49F7-89EC-D2F19C259717}"/>
              </a:ext>
            </a:extLst>
          </p:cNvPr>
          <p:cNvSpPr txBox="1"/>
          <p:nvPr/>
        </p:nvSpPr>
        <p:spPr>
          <a:xfrm>
            <a:off x="306885" y="317114"/>
            <a:ext cx="5669280" cy="1015663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B431F4-4708-40CA-8798-05C2C4898E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9242" y="641951"/>
            <a:ext cx="5315873" cy="56882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51BE51-5611-49C6-82E5-2F35976F5E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179" y="3255654"/>
            <a:ext cx="4670398" cy="301903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1150C2B-2B5E-46FD-8051-7539E0ED2E58}"/>
              </a:ext>
            </a:extLst>
          </p:cNvPr>
          <p:cNvSpPr/>
          <p:nvPr/>
        </p:nvSpPr>
        <p:spPr>
          <a:xfrm>
            <a:off x="6848502" y="930709"/>
            <a:ext cx="4757352" cy="280076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44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ফেব্রুয়ারির গান</a:t>
            </a:r>
          </a:p>
          <a:p>
            <a:pPr algn="ctr"/>
            <a:r>
              <a:rPr lang="bn-IN" sz="44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লিখেছেন</a:t>
            </a:r>
          </a:p>
          <a:p>
            <a:pPr algn="ctr"/>
            <a:r>
              <a:rPr lang="en-US" sz="4400" b="1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</a:t>
            </a:r>
            <a:r>
              <a:rPr lang="bn-IN" sz="44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4400" b="1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</a:t>
            </a:r>
            <a:r>
              <a:rPr lang="bn-IN" sz="44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রহমান রিটন</a:t>
            </a:r>
          </a:p>
          <a:p>
            <a:pPr algn="ctr"/>
            <a:r>
              <a:rPr lang="bn-IN" sz="44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পাঠ্যাংশঃ(</a:t>
            </a:r>
            <a:r>
              <a:rPr lang="en-US" sz="4400" b="1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দোয়েল</a:t>
            </a:r>
            <a:r>
              <a:rPr lang="bn-IN" sz="44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en-US" sz="4400" b="1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শীতে</a:t>
            </a:r>
            <a:r>
              <a:rPr lang="bn-IN" sz="44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44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4400" b="1" dirty="0">
              <a:ln/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DA7B6C-4185-4560-B342-8AB75539AEC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9515" y="1492307"/>
            <a:ext cx="1932970" cy="352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55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6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98" tmFilter="0, 0; 0.125,0.2665; 0.25,0.4; 0.375,0.465; 0.5,0.5;  0.625,0.535; 0.75,0.6; 0.875,0.7335; 1,1">
                                          <p:stCondLst>
                                            <p:cond delay="59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99" tmFilter="0, 0; 0.125,0.2665; 0.25,0.4; 0.375,0.465; 0.5,0.5;  0.625,0.535; 0.75,0.6; 0.875,0.7335; 1,1">
                                          <p:stCondLst>
                                            <p:cond delay="119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48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3">
                                          <p:stCondLst>
                                            <p:cond delay="5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49" decel="50000">
                                          <p:stCondLst>
                                            <p:cond delay="6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3">
                                          <p:stCondLst>
                                            <p:cond delay="118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49" decel="50000">
                                          <p:stCondLst>
                                            <p:cond delay="12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3">
                                          <p:stCondLst>
                                            <p:cond delay="147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49" decel="50000">
                                          <p:stCondLst>
                                            <p:cond delay="150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3">
                                          <p:stCondLst>
                                            <p:cond delay="162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49" decel="50000">
                                          <p:stCondLst>
                                            <p:cond delay="16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D07F3A0-285A-487B-86AE-42A4A4276A45}"/>
              </a:ext>
            </a:extLst>
          </p:cNvPr>
          <p:cNvGrpSpPr/>
          <p:nvPr/>
        </p:nvGrpSpPr>
        <p:grpSpPr>
          <a:xfrm>
            <a:off x="8520929" y="191288"/>
            <a:ext cx="3262184" cy="864634"/>
            <a:chOff x="3284621" y="830179"/>
            <a:chExt cx="5715000" cy="1094955"/>
          </a:xfrm>
        </p:grpSpPr>
        <p:sp>
          <p:nvSpPr>
            <p:cNvPr id="3" name="Scroll: Horizontal 2">
              <a:extLst>
                <a:ext uri="{FF2B5EF4-FFF2-40B4-BE49-F238E27FC236}">
                  <a16:creationId xmlns:a16="http://schemas.microsoft.com/office/drawing/2014/main" id="{57DF17A7-909A-4E59-BD66-2C0117D7716A}"/>
                </a:ext>
              </a:extLst>
            </p:cNvPr>
            <p:cNvSpPr/>
            <p:nvPr/>
          </p:nvSpPr>
          <p:spPr>
            <a:xfrm>
              <a:off x="3284621" y="830179"/>
              <a:ext cx="5715000" cy="1094955"/>
            </a:xfrm>
            <a:prstGeom prst="horizontalScroll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9E83263-629F-465A-B074-C55E1BF99F81}"/>
                </a:ext>
              </a:extLst>
            </p:cNvPr>
            <p:cNvSpPr/>
            <p:nvPr/>
          </p:nvSpPr>
          <p:spPr>
            <a:xfrm>
              <a:off x="5078688" y="962157"/>
              <a:ext cx="1914307" cy="83099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bn-IN" sz="4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48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CDFF61B-65FA-4068-AD71-43340AA37540}"/>
              </a:ext>
            </a:extLst>
          </p:cNvPr>
          <p:cNvGrpSpPr/>
          <p:nvPr/>
        </p:nvGrpSpPr>
        <p:grpSpPr>
          <a:xfrm rot="1800000">
            <a:off x="-103595" y="1052806"/>
            <a:ext cx="601404" cy="5005593"/>
            <a:chOff x="-92766" y="723153"/>
            <a:chExt cx="560260" cy="5024977"/>
          </a:xfrm>
        </p:grpSpPr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54E3D1D9-17D0-449E-B75C-BA402B7D1BBD}"/>
                </a:ext>
              </a:extLst>
            </p:cNvPr>
            <p:cNvSpPr/>
            <p:nvPr/>
          </p:nvSpPr>
          <p:spPr>
            <a:xfrm>
              <a:off x="96433" y="723153"/>
              <a:ext cx="371061" cy="2319131"/>
            </a:xfrm>
            <a:prstGeom prst="triangle">
              <a:avLst/>
            </a:prstGeom>
            <a:solidFill>
              <a:srgbClr val="990033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88" dirty="0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E84FF1AC-80A5-4F91-B7F0-C5564EF5C7F2}"/>
                </a:ext>
              </a:extLst>
            </p:cNvPr>
            <p:cNvSpPr/>
            <p:nvPr/>
          </p:nvSpPr>
          <p:spPr>
            <a:xfrm rot="10800000">
              <a:off x="-92766" y="3429000"/>
              <a:ext cx="371061" cy="2319130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88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271B01A7-501D-4DF7-96B9-367D763B3736}"/>
              </a:ext>
            </a:extLst>
          </p:cNvPr>
          <p:cNvSpPr/>
          <p:nvPr/>
        </p:nvSpPr>
        <p:spPr>
          <a:xfrm>
            <a:off x="110748" y="3266618"/>
            <a:ext cx="534228" cy="459685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88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53DFA8B4-B264-4A53-8452-FBF58E21F510}"/>
              </a:ext>
            </a:extLst>
          </p:cNvPr>
          <p:cNvSpPr/>
          <p:nvPr/>
        </p:nvSpPr>
        <p:spPr>
          <a:xfrm>
            <a:off x="-1381558" y="1387397"/>
            <a:ext cx="4053069" cy="3629931"/>
          </a:xfrm>
          <a:prstGeom prst="arc">
            <a:avLst>
              <a:gd name="adj1" fmla="val 15308484"/>
              <a:gd name="adj2" fmla="val 6253366"/>
            </a:avLst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88"/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0A061BF0-D499-4D9B-89D0-4EA6BBE3D5E1}"/>
              </a:ext>
            </a:extLst>
          </p:cNvPr>
          <p:cNvSpPr txBox="1"/>
          <p:nvPr/>
        </p:nvSpPr>
        <p:spPr>
          <a:xfrm>
            <a:off x="2671511" y="1148222"/>
            <a:ext cx="7518407" cy="64633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b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মূলভাব বুঝতে পারবে।(২.২.১)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0B194DD-E9BA-4402-B8BE-897FE54A6386}"/>
              </a:ext>
            </a:extLst>
          </p:cNvPr>
          <p:cNvSpPr/>
          <p:nvPr/>
        </p:nvSpPr>
        <p:spPr>
          <a:xfrm>
            <a:off x="1497714" y="1023593"/>
            <a:ext cx="1277387" cy="903648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শোনা </a:t>
            </a:r>
          </a:p>
        </p:txBody>
      </p:sp>
      <p:sp>
        <p:nvSpPr>
          <p:cNvPr id="19" name="TextBox 20">
            <a:extLst>
              <a:ext uri="{FF2B5EF4-FFF2-40B4-BE49-F238E27FC236}">
                <a16:creationId xmlns:a16="http://schemas.microsoft.com/office/drawing/2014/main" id="{37E7C8C1-E50A-4DD1-BB16-E978D6D6E023}"/>
              </a:ext>
            </a:extLst>
          </p:cNvPr>
          <p:cNvSpPr txBox="1"/>
          <p:nvPr/>
        </p:nvSpPr>
        <p:spPr>
          <a:xfrm>
            <a:off x="3511278" y="2319169"/>
            <a:ext cx="8087817" cy="64633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কবিতা সম্পর্কিত প্রশ্নের উত্তর বলতে পারবে।(২.২.২)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21ECA0D-9EF1-4DF4-ADD3-69489F4C16FE}"/>
              </a:ext>
            </a:extLst>
          </p:cNvPr>
          <p:cNvSpPr/>
          <p:nvPr/>
        </p:nvSpPr>
        <p:spPr>
          <a:xfrm>
            <a:off x="2338525" y="2194846"/>
            <a:ext cx="1243821" cy="894976"/>
          </a:xfrm>
          <a:prstGeom prst="ellipse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375" b="1" dirty="0">
                <a:latin typeface="NikoshBAN" panose="02000000000000000000" pitchFamily="2" charset="0"/>
                <a:cs typeface="NikoshBAN" panose="02000000000000000000" pitchFamily="2" charset="0"/>
              </a:rPr>
              <a:t>বলা 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CB928B8-7D36-42DD-92B6-EC1A48D62D0B}"/>
              </a:ext>
            </a:extLst>
          </p:cNvPr>
          <p:cNvGrpSpPr/>
          <p:nvPr/>
        </p:nvGrpSpPr>
        <p:grpSpPr>
          <a:xfrm>
            <a:off x="2365549" y="3429000"/>
            <a:ext cx="9417564" cy="1200329"/>
            <a:chOff x="2161748" y="3647104"/>
            <a:chExt cx="9669932" cy="1200329"/>
          </a:xfrm>
        </p:grpSpPr>
        <p:sp>
          <p:nvSpPr>
            <p:cNvPr id="10" name="TextBox 24">
              <a:extLst>
                <a:ext uri="{FF2B5EF4-FFF2-40B4-BE49-F238E27FC236}">
                  <a16:creationId xmlns:a16="http://schemas.microsoft.com/office/drawing/2014/main" id="{D10EE20B-9852-4314-A240-E56705395C98}"/>
                </a:ext>
              </a:extLst>
            </p:cNvPr>
            <p:cNvSpPr txBox="1"/>
            <p:nvPr/>
          </p:nvSpPr>
          <p:spPr>
            <a:xfrm>
              <a:off x="3236976" y="3647104"/>
              <a:ext cx="8594704" cy="1200329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BD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পাঠ্যবইয়ের কবিতা সাবলীলভাবে আবৃত্তি করতে পারবে।(২.২.২)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062AD4B-9B1A-413C-BDD2-7C0995B251A2}"/>
                </a:ext>
              </a:extLst>
            </p:cNvPr>
            <p:cNvSpPr/>
            <p:nvPr/>
          </p:nvSpPr>
          <p:spPr>
            <a:xfrm>
              <a:off x="2161748" y="3732729"/>
              <a:ext cx="1226706" cy="903648"/>
            </a:xfrm>
            <a:prstGeom prst="ellipse">
              <a:avLst/>
            </a:prstGeom>
            <a:blipFill dpi="0"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375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পড়া 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1AE06F9-40EF-45DB-A52A-C73027553E30}"/>
              </a:ext>
            </a:extLst>
          </p:cNvPr>
          <p:cNvGrpSpPr/>
          <p:nvPr/>
        </p:nvGrpSpPr>
        <p:grpSpPr>
          <a:xfrm>
            <a:off x="938312" y="4740215"/>
            <a:ext cx="10857326" cy="1460775"/>
            <a:chOff x="996045" y="4795646"/>
            <a:chExt cx="10857326" cy="1013529"/>
          </a:xfrm>
        </p:grpSpPr>
        <p:sp>
          <p:nvSpPr>
            <p:cNvPr id="18" name="TextBox 32">
              <a:extLst>
                <a:ext uri="{FF2B5EF4-FFF2-40B4-BE49-F238E27FC236}">
                  <a16:creationId xmlns:a16="http://schemas.microsoft.com/office/drawing/2014/main" id="{847DFA18-775B-4861-ACB9-482846B10525}"/>
                </a:ext>
              </a:extLst>
            </p:cNvPr>
            <p:cNvSpPr txBox="1"/>
            <p:nvPr/>
          </p:nvSpPr>
          <p:spPr>
            <a:xfrm>
              <a:off x="1702191" y="5162844"/>
              <a:ext cx="10151180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BD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পাঠ ও পাঠ বহির্ভূত শব্দ ব্যবহার করে নতুন বাক্য লিখতে পারবে।(১.১.৫)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2DD7F65-FEAB-449D-AB39-7582121B50EA}"/>
                </a:ext>
              </a:extLst>
            </p:cNvPr>
            <p:cNvSpPr/>
            <p:nvPr/>
          </p:nvSpPr>
          <p:spPr>
            <a:xfrm>
              <a:off x="996045" y="4795646"/>
              <a:ext cx="1161836" cy="63826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3375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লেখা</a:t>
              </a:r>
              <a:endParaRPr lang="en-US" sz="337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04829D1-5F6A-4B82-B9F3-31E66A8D35F2}"/>
              </a:ext>
            </a:extLst>
          </p:cNvPr>
          <p:cNvCxnSpPr>
            <a:cxnSpLocks/>
          </p:cNvCxnSpPr>
          <p:nvPr/>
        </p:nvCxnSpPr>
        <p:spPr>
          <a:xfrm>
            <a:off x="3412715" y="2319169"/>
            <a:ext cx="81863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F541801-77D0-4FEE-86DC-391B8750C9CE}"/>
              </a:ext>
            </a:extLst>
          </p:cNvPr>
          <p:cNvCxnSpPr/>
          <p:nvPr/>
        </p:nvCxnSpPr>
        <p:spPr>
          <a:xfrm>
            <a:off x="3412715" y="3429000"/>
            <a:ext cx="83703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0A77D4C-32D3-48F4-B56E-9B9A583F4E6B}"/>
              </a:ext>
            </a:extLst>
          </p:cNvPr>
          <p:cNvCxnSpPr/>
          <p:nvPr/>
        </p:nvCxnSpPr>
        <p:spPr>
          <a:xfrm>
            <a:off x="2100148" y="5269449"/>
            <a:ext cx="96954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110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898816-CCBC-4775-A029-634DDD8D4A4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13" b="100000" l="0" r="95292">
                        <a14:foregroundMark x1="21281" y1="21469" x2="24859" y2="32203"/>
                        <a14:foregroundMark x1="22034" y1="17326" x2="19021" y2="24670"/>
                        <a14:foregroundMark x1="27119" y1="12806" x2="20716" y2="16384"/>
                        <a14:foregroundMark x1="36535" y1="11111" x2="42750" y2="18456"/>
                        <a14:foregroundMark x1="29567" y1="9416" x2="39925" y2="17514"/>
                        <a14:foregroundMark x1="61959" y1="98682" x2="59887" y2="90960"/>
                        <a14:foregroundMark x1="51036" y1="55932" x2="58004" y2="65160"/>
                        <a14:foregroundMark x1="15066" y1="31450" x2="23164" y2="38418"/>
                        <a14:foregroundMark x1="18832" y1="47269" x2="22034" y2="50847"/>
                        <a14:foregroundMark x1="48211" y1="34463" x2="46516" y2="40866"/>
                        <a14:foregroundMark x1="58757" y1="57062" x2="60452" y2="57815"/>
                        <a14:foregroundMark x1="60452" y1="58380" x2="62335" y2="60452"/>
                        <a14:backgroundMark x1="87194" y1="73635" x2="83051" y2="49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773" y="1470592"/>
            <a:ext cx="2942634" cy="304854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0B296B8-E5BD-4682-AC21-817043E86403}"/>
              </a:ext>
            </a:extLst>
          </p:cNvPr>
          <p:cNvSpPr/>
          <p:nvPr/>
        </p:nvSpPr>
        <p:spPr>
          <a:xfrm>
            <a:off x="361341" y="365261"/>
            <a:ext cx="3451586" cy="830997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42B36F-3969-4010-9576-6A5889D4E44E}"/>
              </a:ext>
            </a:extLst>
          </p:cNvPr>
          <p:cNvSpPr/>
          <p:nvPr/>
        </p:nvSpPr>
        <p:spPr>
          <a:xfrm>
            <a:off x="572773" y="4770862"/>
            <a:ext cx="3773635" cy="1569660"/>
          </a:xfrm>
          <a:prstGeom prst="rect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  <a:scene3d>
            <a:camera prst="obliqueBottomLeft"/>
            <a:lightRig rig="threePt" dir="t"/>
          </a:scene3d>
          <a:sp3d>
            <a:bevelT w="0" h="514350" prst="convex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লুৎফর রহমান রিটন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9AC88D-5D6A-45F6-B39D-AE958B25C6C7}"/>
              </a:ext>
            </a:extLst>
          </p:cNvPr>
          <p:cNvSpPr/>
          <p:nvPr/>
        </p:nvSpPr>
        <p:spPr>
          <a:xfrm>
            <a:off x="4650765" y="657649"/>
            <a:ext cx="6453069" cy="1077218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wrap="square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bn-IN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জন্মঃ</a:t>
            </a:r>
            <a:r>
              <a:rPr lang="bn-BD" sz="32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লুৎফর রহমান রিটন ১৯৬১ সালের ১লা এপ্রিল  ঢাকায় জন্মগ্রহণ করেন।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87111A-0DAC-4F77-A66E-6A2F3DED9FA2}"/>
              </a:ext>
            </a:extLst>
          </p:cNvPr>
          <p:cNvSpPr/>
          <p:nvPr/>
        </p:nvSpPr>
        <p:spPr>
          <a:xfrm>
            <a:off x="4925978" y="4003380"/>
            <a:ext cx="6766992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bn-IN" sz="32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টেলিভিশনের</a:t>
            </a:r>
            <a:r>
              <a:rPr lang="bn-BD" sz="32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উপস্থাপক হিসেবেও তিনি খ্যাতিমান।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6EE3A6-F64E-4C8B-A9A1-A54880703357}"/>
              </a:ext>
            </a:extLst>
          </p:cNvPr>
          <p:cNvSpPr/>
          <p:nvPr/>
        </p:nvSpPr>
        <p:spPr>
          <a:xfrm>
            <a:off x="4650765" y="4816825"/>
            <a:ext cx="6923343" cy="1569660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bn-IN" sz="32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তাঁর উল্লেখযোগ্য শিশুতোষ গ্রন্থঃ </a:t>
            </a:r>
            <a:r>
              <a:rPr lang="bn-BD" sz="32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ধুত্তুরি, ঢাকা আমার ঢাকা, ছড়া ও ছবিতে মুক্তিযুদ্ধ,বাচ্চা হাতির কান্ডকারখানা ইত্যাদি তাঁর উল্লেখযোগ্য গ্রন্থ।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257388-F3C2-42F2-9D32-FBC18B42CA7E}"/>
              </a:ext>
            </a:extLst>
          </p:cNvPr>
          <p:cNvSpPr/>
          <p:nvPr/>
        </p:nvSpPr>
        <p:spPr>
          <a:xfrm>
            <a:off x="3934326" y="1791851"/>
            <a:ext cx="7758644" cy="2062103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bn-IN" sz="32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বিচিত্র বিষয়ে তিনি </a:t>
            </a:r>
            <a:r>
              <a:rPr lang="bn-BD" sz="32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ছড়া ও </a:t>
            </a:r>
            <a:r>
              <a:rPr lang="bn-IN" sz="32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 রচনা করে তরুণ বয়সেই তিনি পাঠকের দৃষ্টি আকর্ষণ করেছেন।ছড়া ছাড়া</a:t>
            </a:r>
            <a:r>
              <a:rPr lang="bn-BD" sz="32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ওতিনি গল্প উপন্যাস লেখেন।এরই স্বীকৃতিস্বরূপ ২০০৭ সালে বাংলা একাডেমি সাহিত্য পুরস্কার পান। </a:t>
            </a:r>
            <a:endParaRPr lang="bn-BD" sz="32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28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9F0B559-C295-4273-80C8-2DB5F68EB18F}"/>
              </a:ext>
            </a:extLst>
          </p:cNvPr>
          <p:cNvGrpSpPr/>
          <p:nvPr/>
        </p:nvGrpSpPr>
        <p:grpSpPr>
          <a:xfrm>
            <a:off x="435577" y="1235234"/>
            <a:ext cx="5161611" cy="3422458"/>
            <a:chOff x="370047" y="447166"/>
            <a:chExt cx="5152004" cy="371585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D8E7F00-4CDB-4AF3-8506-B1168872F5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22885" y="447166"/>
              <a:ext cx="2899166" cy="1847771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DE7C1EE-0E89-40FA-BE66-A51E8B0916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0047" y="447166"/>
              <a:ext cx="2252838" cy="1847771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44337D3-A387-43DF-89DD-3738932F23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0047" y="2294937"/>
              <a:ext cx="2682434" cy="1847771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016FED8-AD12-4F4A-9028-268AFF6EC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74670" y="2294937"/>
              <a:ext cx="2547381" cy="186808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5B0BBA9-B23E-4E89-BA6F-6C08AA2C7770}"/>
              </a:ext>
            </a:extLst>
          </p:cNvPr>
          <p:cNvSpPr txBox="1"/>
          <p:nvPr/>
        </p:nvSpPr>
        <p:spPr>
          <a:xfrm>
            <a:off x="3831768" y="351494"/>
            <a:ext cx="4317622" cy="76944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বিতা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endParaRPr lang="en-GB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A6A73E-1C3C-4D2E-B425-902639128467}"/>
              </a:ext>
            </a:extLst>
          </p:cNvPr>
          <p:cNvSpPr/>
          <p:nvPr/>
        </p:nvSpPr>
        <p:spPr>
          <a:xfrm>
            <a:off x="6810756" y="5231505"/>
            <a:ext cx="4895926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পাখির</a:t>
            </a:r>
            <a:r>
              <a:rPr lang="en-US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গানে পাখির সুরে</a:t>
            </a:r>
          </a:p>
          <a:p>
            <a:pPr algn="ctr"/>
            <a:r>
              <a:rPr lang="en-US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মুগ্ধ সবার প্রাণ। </a:t>
            </a:r>
            <a:r>
              <a:rPr lang="bn-BD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4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A6A73E-1C3C-4D2E-B425-902639128467}"/>
              </a:ext>
            </a:extLst>
          </p:cNvPr>
          <p:cNvSpPr/>
          <p:nvPr/>
        </p:nvSpPr>
        <p:spPr>
          <a:xfrm>
            <a:off x="276542" y="5200749"/>
            <a:ext cx="5479683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দোয়েল কোয়েল ময়না কোকিল</a:t>
            </a:r>
          </a:p>
          <a:p>
            <a:pPr algn="ctr"/>
            <a:r>
              <a:rPr lang="en-US" sz="40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সবার</a:t>
            </a:r>
            <a:r>
              <a:rPr lang="en-US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আ</a:t>
            </a:r>
            <a:r>
              <a:rPr lang="bn-IN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ছে গান</a:t>
            </a:r>
            <a:r>
              <a:rPr lang="bn-BD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FE1990F-923D-48CD-BAD8-833C0682EC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6668" y="1242814"/>
            <a:ext cx="3657600" cy="3414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D6CA7F8-5D96-4F52-A970-38BE4BFFA35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4429" y="1296120"/>
            <a:ext cx="1810693" cy="328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65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A47E02-6772-4748-AAAA-79C62F74D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215190"/>
            <a:ext cx="3067225" cy="34169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8DD58D-F1C9-4534-A711-243D2A58C6F8}"/>
              </a:ext>
            </a:extLst>
          </p:cNvPr>
          <p:cNvSpPr txBox="1"/>
          <p:nvPr/>
        </p:nvSpPr>
        <p:spPr>
          <a:xfrm>
            <a:off x="3831768" y="351494"/>
            <a:ext cx="4317622" cy="76944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বিতা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endParaRPr lang="en-GB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231882-36B7-4351-9369-C6F22304C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872" y="1215190"/>
            <a:ext cx="2574759" cy="34330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3EB013-CD81-40AB-835B-D8C30BDB03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7631" y="1215191"/>
            <a:ext cx="2695903" cy="34330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D8C68B8-11F0-47B6-A427-4635364A64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5873" y="1196474"/>
            <a:ext cx="2574759" cy="343301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BFA82DA-AB1F-4049-88C1-E56D1471081F}"/>
              </a:ext>
            </a:extLst>
          </p:cNvPr>
          <p:cNvSpPr/>
          <p:nvPr/>
        </p:nvSpPr>
        <p:spPr>
          <a:xfrm>
            <a:off x="835115" y="4919535"/>
            <a:ext cx="4358516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সাগর নদীর ঊর্মিমালার </a:t>
            </a:r>
          </a:p>
          <a:p>
            <a:pPr algn="ctr"/>
            <a:r>
              <a:rPr lang="bn-BD" sz="4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 </a:t>
            </a:r>
            <a:r>
              <a:rPr lang="bn-IN" sz="4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ভোলানো সুর</a:t>
            </a:r>
            <a:r>
              <a:rPr lang="en-US" sz="4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4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B8D5AE-8D3A-4413-934E-DA6E266CD537}"/>
              </a:ext>
            </a:extLst>
          </p:cNvPr>
          <p:cNvSpPr/>
          <p:nvPr/>
        </p:nvSpPr>
        <p:spPr>
          <a:xfrm>
            <a:off x="7629612" y="4938251"/>
            <a:ext cx="3664695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নদী হচ্ছে স্রোতস্বিনী</a:t>
            </a:r>
          </a:p>
          <a:p>
            <a:pPr algn="ctr"/>
            <a:r>
              <a:rPr lang="bn-BD" sz="4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সাগর সমুদ্দুর।</a:t>
            </a:r>
            <a:r>
              <a:rPr lang="en-US" sz="4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4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223164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Custom 1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962399"/>
      </a:accent1>
      <a:accent2>
        <a:srgbClr val="C830CC"/>
      </a:accent2>
      <a:accent3>
        <a:srgbClr val="4EA6DC"/>
      </a:accent3>
      <a:accent4>
        <a:srgbClr val="4775E7"/>
      </a:accent4>
      <a:accent5>
        <a:srgbClr val="1A4CC8"/>
      </a:accent5>
      <a:accent6>
        <a:srgbClr val="D54773"/>
      </a:accent6>
      <a:hlink>
        <a:srgbClr val="6B9F25"/>
      </a:hlink>
      <a:folHlink>
        <a:srgbClr val="8C8C8C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466</TotalTime>
  <Words>714</Words>
  <Application>Microsoft Office PowerPoint</Application>
  <PresentationFormat>Widescreen</PresentationFormat>
  <Paragraphs>134</Paragraphs>
  <Slides>26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Corbel</vt:lpstr>
      <vt:lpstr>NikoshBAN</vt:lpstr>
      <vt:lpstr>Times New Roman</vt:lpstr>
      <vt:lpstr>Wingdings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Ribon das</cp:lastModifiedBy>
  <cp:revision>30</cp:revision>
  <dcterms:created xsi:type="dcterms:W3CDTF">2021-05-03T05:20:47Z</dcterms:created>
  <dcterms:modified xsi:type="dcterms:W3CDTF">2021-05-15T15:28:58Z</dcterms:modified>
</cp:coreProperties>
</file>