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65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GcpPrmi4b/za/a3B91qbg==" hashData="9d9BVFUI/OEhVwUuLC96jQ9QeSx82KsSoGVqA6rU5F0nZW4JpOX+F9gnmPDejZTPb5Nzp2NHyg9uYpZHql+d7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32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992B-51A4-4D7E-94F0-EF54473D30DD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D19829-4839-4D51-8FD0-3F1F2FBC0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01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255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192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4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5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31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974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88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46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0851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7B1FA-4149-49D6-BA1B-CE57D321EFC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19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0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40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10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0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34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178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50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751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>
          <a:gsLst>
            <a:gs pos="0">
              <a:schemeClr val="bg1">
                <a:lumMod val="89000"/>
                <a:alpha val="86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16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1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79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59E8-C083-4855-8AB7-A254B9D648B2}" type="datetimeFigureOut">
              <a:rPr lang="en-US" smtClean="0"/>
              <a:t>16-May-21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5A9D86-258F-4990-8FFB-A27FCE4C9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99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7805">
              <a:srgbClr val="E3EFDB"/>
            </a:gs>
            <a:gs pos="0">
              <a:schemeClr val="accent6">
                <a:lumMod val="0"/>
                <a:lumOff val="100000"/>
              </a:schemeClr>
            </a:gs>
            <a:gs pos="13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 trans="70000" smoothness="7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930"/>
            <a:ext cx="9737766" cy="601907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7000"/>
                </a:schemeClr>
              </a:gs>
              <a:gs pos="32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</p:spPr>
      </p:pic>
      <p:grpSp>
        <p:nvGrpSpPr>
          <p:cNvPr id="21" name="Group 20"/>
          <p:cNvGrpSpPr/>
          <p:nvPr/>
        </p:nvGrpSpPr>
        <p:grpSpPr>
          <a:xfrm>
            <a:off x="-993422" y="156359"/>
            <a:ext cx="1442009" cy="4134226"/>
            <a:chOff x="6725725" y="534391"/>
            <a:chExt cx="1249680" cy="4100577"/>
          </a:xfrm>
        </p:grpSpPr>
        <p:grpSp>
          <p:nvGrpSpPr>
            <p:cNvPr id="20" name="Group 19"/>
            <p:cNvGrpSpPr/>
            <p:nvPr/>
          </p:nvGrpSpPr>
          <p:grpSpPr>
            <a:xfrm>
              <a:off x="6725725" y="534391"/>
              <a:ext cx="1249680" cy="4100577"/>
              <a:chOff x="7212613" y="213757"/>
              <a:chExt cx="1249680" cy="4100577"/>
            </a:xfrm>
          </p:grpSpPr>
          <p:sp>
            <p:nvSpPr>
              <p:cNvPr id="17" name="Rounded Rectangle 16"/>
              <p:cNvSpPr/>
              <p:nvPr/>
            </p:nvSpPr>
            <p:spPr>
              <a:xfrm rot="2909361">
                <a:off x="7267698" y="3158837"/>
                <a:ext cx="1116280" cy="1068780"/>
              </a:xfrm>
              <a:prstGeom prst="roundRect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7321627" y="213757"/>
                <a:ext cx="955474" cy="1045028"/>
              </a:xfrm>
              <a:custGeom>
                <a:avLst/>
                <a:gdLst>
                  <a:gd name="connsiteX0" fmla="*/ 474523 w 955474"/>
                  <a:gd name="connsiteY0" fmla="*/ 0 h 1045028"/>
                  <a:gd name="connsiteX1" fmla="*/ 955474 w 955474"/>
                  <a:gd name="connsiteY1" fmla="*/ 522514 h 1045028"/>
                  <a:gd name="connsiteX2" fmla="*/ 474523 w 955474"/>
                  <a:gd name="connsiteY2" fmla="*/ 1045028 h 1045028"/>
                  <a:gd name="connsiteX3" fmla="*/ 3343 w 955474"/>
                  <a:gd name="connsiteY3" fmla="*/ 627819 h 1045028"/>
                  <a:gd name="connsiteX4" fmla="*/ 0 w 955474"/>
                  <a:gd name="connsiteY4" fmla="*/ 591786 h 1045028"/>
                  <a:gd name="connsiteX5" fmla="*/ 245972 w 955474"/>
                  <a:gd name="connsiteY5" fmla="*/ 591786 h 1045028"/>
                  <a:gd name="connsiteX6" fmla="*/ 252945 w 955474"/>
                  <a:gd name="connsiteY6" fmla="*/ 632296 h 1045028"/>
                  <a:gd name="connsiteX7" fmla="*/ 474522 w 955474"/>
                  <a:gd name="connsiteY7" fmla="*/ 804553 h 1045028"/>
                  <a:gd name="connsiteX8" fmla="*/ 714997 w 955474"/>
                  <a:gd name="connsiteY8" fmla="*/ 522514 h 1045028"/>
                  <a:gd name="connsiteX9" fmla="*/ 474522 w 955474"/>
                  <a:gd name="connsiteY9" fmla="*/ 240475 h 1045028"/>
                  <a:gd name="connsiteX10" fmla="*/ 252945 w 955474"/>
                  <a:gd name="connsiteY10" fmla="*/ 412732 h 1045028"/>
                  <a:gd name="connsiteX11" fmla="*/ 252445 w 955474"/>
                  <a:gd name="connsiteY11" fmla="*/ 415635 h 1045028"/>
                  <a:gd name="connsiteX12" fmla="*/ 3793 w 955474"/>
                  <a:gd name="connsiteY12" fmla="*/ 415635 h 1045028"/>
                  <a:gd name="connsiteX13" fmla="*/ 31368 w 955474"/>
                  <a:gd name="connsiteY13" fmla="*/ 319128 h 1045028"/>
                  <a:gd name="connsiteX14" fmla="*/ 474523 w 955474"/>
                  <a:gd name="connsiteY14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474" h="1045028">
                    <a:moveTo>
                      <a:pt x="474523" y="0"/>
                    </a:moveTo>
                    <a:cubicBezTo>
                      <a:pt x="740145" y="0"/>
                      <a:pt x="955474" y="233937"/>
                      <a:pt x="955474" y="522514"/>
                    </a:cubicBezTo>
                    <a:cubicBezTo>
                      <a:pt x="955474" y="811091"/>
                      <a:pt x="740145" y="1045028"/>
                      <a:pt x="474523" y="1045028"/>
                    </a:cubicBezTo>
                    <a:cubicBezTo>
                      <a:pt x="242104" y="1045028"/>
                      <a:pt x="48190" y="865920"/>
                      <a:pt x="3343" y="627819"/>
                    </a:cubicBezTo>
                    <a:lnTo>
                      <a:pt x="0" y="591786"/>
                    </a:lnTo>
                    <a:lnTo>
                      <a:pt x="245972" y="591786"/>
                    </a:lnTo>
                    <a:lnTo>
                      <a:pt x="252945" y="632296"/>
                    </a:lnTo>
                    <a:cubicBezTo>
                      <a:pt x="289451" y="733525"/>
                      <a:pt x="374914" y="804553"/>
                      <a:pt x="474522" y="804553"/>
                    </a:cubicBezTo>
                    <a:cubicBezTo>
                      <a:pt x="607333" y="804553"/>
                      <a:pt x="714997" y="678280"/>
                      <a:pt x="714997" y="522514"/>
                    </a:cubicBezTo>
                    <a:cubicBezTo>
                      <a:pt x="714997" y="366748"/>
                      <a:pt x="607333" y="240475"/>
                      <a:pt x="474522" y="240475"/>
                    </a:cubicBezTo>
                    <a:cubicBezTo>
                      <a:pt x="374914" y="240475"/>
                      <a:pt x="289451" y="311504"/>
                      <a:pt x="252945" y="412732"/>
                    </a:cubicBezTo>
                    <a:lnTo>
                      <a:pt x="252445" y="415635"/>
                    </a:lnTo>
                    <a:lnTo>
                      <a:pt x="3793" y="415635"/>
                    </a:lnTo>
                    <a:lnTo>
                      <a:pt x="31368" y="319128"/>
                    </a:lnTo>
                    <a:cubicBezTo>
                      <a:pt x="104380" y="131590"/>
                      <a:pt x="275307" y="0"/>
                      <a:pt x="47452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 rot="2679014">
                <a:off x="7212613" y="1512232"/>
                <a:ext cx="1249680" cy="1249680"/>
                <a:chOff x="6495803" y="1615044"/>
                <a:chExt cx="1249680" cy="1249680"/>
              </a:xfrm>
              <a:solidFill>
                <a:srgbClr val="00B050"/>
              </a:solidFill>
            </p:grpSpPr>
            <p:sp>
              <p:nvSpPr>
                <p:cNvPr id="7" name="Oval 6"/>
                <p:cNvSpPr/>
                <p:nvPr/>
              </p:nvSpPr>
              <p:spPr>
                <a:xfrm>
                  <a:off x="6495803" y="1615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6648203" y="1767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800603" y="1919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Oval 9"/>
                <p:cNvSpPr/>
                <p:nvPr/>
              </p:nvSpPr>
              <p:spPr>
                <a:xfrm>
                  <a:off x="6953003" y="20722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Oval 10"/>
                <p:cNvSpPr/>
                <p:nvPr/>
              </p:nvSpPr>
              <p:spPr>
                <a:xfrm>
                  <a:off x="7105403" y="22246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Oval 11"/>
                <p:cNvSpPr/>
                <p:nvPr/>
              </p:nvSpPr>
              <p:spPr>
                <a:xfrm>
                  <a:off x="7257803" y="2377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" name="Oval 12"/>
                <p:cNvSpPr/>
                <p:nvPr/>
              </p:nvSpPr>
              <p:spPr>
                <a:xfrm>
                  <a:off x="7410203" y="2529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Oval 13"/>
                <p:cNvSpPr/>
                <p:nvPr/>
              </p:nvSpPr>
              <p:spPr>
                <a:xfrm>
                  <a:off x="7562603" y="2681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TextBox 18"/>
              <p:cNvSpPr txBox="1"/>
              <p:nvPr/>
            </p:nvSpPr>
            <p:spPr>
              <a:xfrm rot="19006334">
                <a:off x="7505204" y="3206338"/>
                <a:ext cx="6887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</a:t>
                </a:r>
                <a:endParaRPr lang="en-US" sz="6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Oval 17"/>
            <p:cNvSpPr/>
            <p:nvPr/>
          </p:nvSpPr>
          <p:spPr>
            <a:xfrm rot="2679014">
              <a:off x="7272308" y="3389978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/>
          <p:cNvSpPr/>
          <p:nvPr/>
        </p:nvSpPr>
        <p:spPr>
          <a:xfrm>
            <a:off x="0" y="614649"/>
            <a:ext cx="9710997" cy="203893"/>
          </a:xfrm>
          <a:prstGeom prst="rect">
            <a:avLst/>
          </a:prstGeom>
          <a:gradFill flip="none" rotWithShape="1">
            <a:gsLst>
              <a:gs pos="1000">
                <a:schemeClr val="accent2">
                  <a:lumMod val="67000"/>
                </a:schemeClr>
              </a:gs>
              <a:gs pos="60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/>
          <p:cNvGrpSpPr/>
          <p:nvPr/>
        </p:nvGrpSpPr>
        <p:grpSpPr>
          <a:xfrm>
            <a:off x="-1826667" y="178131"/>
            <a:ext cx="1442009" cy="4134226"/>
            <a:chOff x="6725725" y="534391"/>
            <a:chExt cx="1249680" cy="4100577"/>
          </a:xfrm>
          <a:solidFill>
            <a:schemeClr val="accent2">
              <a:lumMod val="75000"/>
            </a:schemeClr>
          </a:solidFill>
        </p:grpSpPr>
        <p:grpSp>
          <p:nvGrpSpPr>
            <p:cNvPr id="23" name="Group 22"/>
            <p:cNvGrpSpPr/>
            <p:nvPr/>
          </p:nvGrpSpPr>
          <p:grpSpPr>
            <a:xfrm>
              <a:off x="6725725" y="534391"/>
              <a:ext cx="1249680" cy="4100577"/>
              <a:chOff x="7212613" y="213757"/>
              <a:chExt cx="1249680" cy="4100577"/>
            </a:xfrm>
            <a:grpFill/>
          </p:grpSpPr>
          <p:sp>
            <p:nvSpPr>
              <p:cNvPr id="25" name="Rounded Rectangle 24"/>
              <p:cNvSpPr/>
              <p:nvPr/>
            </p:nvSpPr>
            <p:spPr>
              <a:xfrm rot="2909361">
                <a:off x="7267698" y="3158837"/>
                <a:ext cx="1116280" cy="106878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7321627" y="213757"/>
                <a:ext cx="955474" cy="1045028"/>
              </a:xfrm>
              <a:custGeom>
                <a:avLst/>
                <a:gdLst>
                  <a:gd name="connsiteX0" fmla="*/ 474523 w 955474"/>
                  <a:gd name="connsiteY0" fmla="*/ 0 h 1045028"/>
                  <a:gd name="connsiteX1" fmla="*/ 955474 w 955474"/>
                  <a:gd name="connsiteY1" fmla="*/ 522514 h 1045028"/>
                  <a:gd name="connsiteX2" fmla="*/ 474523 w 955474"/>
                  <a:gd name="connsiteY2" fmla="*/ 1045028 h 1045028"/>
                  <a:gd name="connsiteX3" fmla="*/ 3343 w 955474"/>
                  <a:gd name="connsiteY3" fmla="*/ 627819 h 1045028"/>
                  <a:gd name="connsiteX4" fmla="*/ 0 w 955474"/>
                  <a:gd name="connsiteY4" fmla="*/ 591786 h 1045028"/>
                  <a:gd name="connsiteX5" fmla="*/ 245972 w 955474"/>
                  <a:gd name="connsiteY5" fmla="*/ 591786 h 1045028"/>
                  <a:gd name="connsiteX6" fmla="*/ 252945 w 955474"/>
                  <a:gd name="connsiteY6" fmla="*/ 632296 h 1045028"/>
                  <a:gd name="connsiteX7" fmla="*/ 474522 w 955474"/>
                  <a:gd name="connsiteY7" fmla="*/ 804553 h 1045028"/>
                  <a:gd name="connsiteX8" fmla="*/ 714997 w 955474"/>
                  <a:gd name="connsiteY8" fmla="*/ 522514 h 1045028"/>
                  <a:gd name="connsiteX9" fmla="*/ 474522 w 955474"/>
                  <a:gd name="connsiteY9" fmla="*/ 240475 h 1045028"/>
                  <a:gd name="connsiteX10" fmla="*/ 252945 w 955474"/>
                  <a:gd name="connsiteY10" fmla="*/ 412732 h 1045028"/>
                  <a:gd name="connsiteX11" fmla="*/ 252445 w 955474"/>
                  <a:gd name="connsiteY11" fmla="*/ 415635 h 1045028"/>
                  <a:gd name="connsiteX12" fmla="*/ 3793 w 955474"/>
                  <a:gd name="connsiteY12" fmla="*/ 415635 h 1045028"/>
                  <a:gd name="connsiteX13" fmla="*/ 31368 w 955474"/>
                  <a:gd name="connsiteY13" fmla="*/ 319128 h 1045028"/>
                  <a:gd name="connsiteX14" fmla="*/ 474523 w 955474"/>
                  <a:gd name="connsiteY14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474" h="1045028">
                    <a:moveTo>
                      <a:pt x="474523" y="0"/>
                    </a:moveTo>
                    <a:cubicBezTo>
                      <a:pt x="740145" y="0"/>
                      <a:pt x="955474" y="233937"/>
                      <a:pt x="955474" y="522514"/>
                    </a:cubicBezTo>
                    <a:cubicBezTo>
                      <a:pt x="955474" y="811091"/>
                      <a:pt x="740145" y="1045028"/>
                      <a:pt x="474523" y="1045028"/>
                    </a:cubicBezTo>
                    <a:cubicBezTo>
                      <a:pt x="242104" y="1045028"/>
                      <a:pt x="48190" y="865920"/>
                      <a:pt x="3343" y="627819"/>
                    </a:cubicBezTo>
                    <a:lnTo>
                      <a:pt x="0" y="591786"/>
                    </a:lnTo>
                    <a:lnTo>
                      <a:pt x="245972" y="591786"/>
                    </a:lnTo>
                    <a:lnTo>
                      <a:pt x="252945" y="632296"/>
                    </a:lnTo>
                    <a:cubicBezTo>
                      <a:pt x="289451" y="733525"/>
                      <a:pt x="374914" y="804553"/>
                      <a:pt x="474522" y="804553"/>
                    </a:cubicBezTo>
                    <a:cubicBezTo>
                      <a:pt x="607333" y="804553"/>
                      <a:pt x="714997" y="678280"/>
                      <a:pt x="714997" y="522514"/>
                    </a:cubicBezTo>
                    <a:cubicBezTo>
                      <a:pt x="714997" y="366748"/>
                      <a:pt x="607333" y="240475"/>
                      <a:pt x="474522" y="240475"/>
                    </a:cubicBezTo>
                    <a:cubicBezTo>
                      <a:pt x="374914" y="240475"/>
                      <a:pt x="289451" y="311504"/>
                      <a:pt x="252945" y="412732"/>
                    </a:cubicBezTo>
                    <a:lnTo>
                      <a:pt x="252445" y="415635"/>
                    </a:lnTo>
                    <a:lnTo>
                      <a:pt x="3793" y="415635"/>
                    </a:lnTo>
                    <a:lnTo>
                      <a:pt x="31368" y="319128"/>
                    </a:lnTo>
                    <a:cubicBezTo>
                      <a:pt x="104380" y="131590"/>
                      <a:pt x="275307" y="0"/>
                      <a:pt x="4745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27" name="Group 26"/>
              <p:cNvGrpSpPr/>
              <p:nvPr/>
            </p:nvGrpSpPr>
            <p:grpSpPr>
              <a:xfrm rot="2679014">
                <a:off x="7212613" y="1512232"/>
                <a:ext cx="1249680" cy="1249680"/>
                <a:chOff x="6495803" y="1615044"/>
                <a:chExt cx="1249680" cy="1249680"/>
              </a:xfrm>
              <a:grpFill/>
            </p:grpSpPr>
            <p:sp>
              <p:nvSpPr>
                <p:cNvPr id="29" name="Oval 28"/>
                <p:cNvSpPr/>
                <p:nvPr/>
              </p:nvSpPr>
              <p:spPr>
                <a:xfrm>
                  <a:off x="6495803" y="1615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0" name="Oval 29"/>
                <p:cNvSpPr/>
                <p:nvPr/>
              </p:nvSpPr>
              <p:spPr>
                <a:xfrm>
                  <a:off x="6648203" y="1767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Oval 30"/>
                <p:cNvSpPr/>
                <p:nvPr/>
              </p:nvSpPr>
              <p:spPr>
                <a:xfrm>
                  <a:off x="6800603" y="1919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/>
                <p:cNvSpPr/>
                <p:nvPr/>
              </p:nvSpPr>
              <p:spPr>
                <a:xfrm>
                  <a:off x="6953003" y="20722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/>
                <p:cNvSpPr/>
                <p:nvPr/>
              </p:nvSpPr>
              <p:spPr>
                <a:xfrm>
                  <a:off x="7105403" y="22246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/>
                <p:cNvSpPr/>
                <p:nvPr/>
              </p:nvSpPr>
              <p:spPr>
                <a:xfrm>
                  <a:off x="7257803" y="2377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Oval 34"/>
                <p:cNvSpPr/>
                <p:nvPr/>
              </p:nvSpPr>
              <p:spPr>
                <a:xfrm>
                  <a:off x="7410203" y="2529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Oval 35"/>
                <p:cNvSpPr/>
                <p:nvPr/>
              </p:nvSpPr>
              <p:spPr>
                <a:xfrm>
                  <a:off x="7562603" y="2681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8" name="TextBox 27"/>
              <p:cNvSpPr txBox="1"/>
              <p:nvPr/>
            </p:nvSpPr>
            <p:spPr>
              <a:xfrm rot="19006334">
                <a:off x="7505204" y="3206338"/>
                <a:ext cx="6887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6600" b="1" dirty="0">
                    <a:solidFill>
                      <a:schemeClr val="bg1">
                        <a:lumMod val="9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</a:t>
                </a:r>
                <a:endParaRPr lang="en-US" sz="6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Oval 23"/>
            <p:cNvSpPr/>
            <p:nvPr/>
          </p:nvSpPr>
          <p:spPr>
            <a:xfrm rot="2679014">
              <a:off x="7272308" y="3389978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-2705439" y="142505"/>
            <a:ext cx="1442009" cy="4134226"/>
            <a:chOff x="6725725" y="534391"/>
            <a:chExt cx="1249680" cy="4100577"/>
          </a:xfrm>
          <a:solidFill>
            <a:srgbClr val="FF0000"/>
          </a:solidFill>
        </p:grpSpPr>
        <p:grpSp>
          <p:nvGrpSpPr>
            <p:cNvPr id="38" name="Group 37"/>
            <p:cNvGrpSpPr/>
            <p:nvPr/>
          </p:nvGrpSpPr>
          <p:grpSpPr>
            <a:xfrm>
              <a:off x="6725725" y="534391"/>
              <a:ext cx="1249680" cy="4100577"/>
              <a:chOff x="7212613" y="213757"/>
              <a:chExt cx="1249680" cy="4100577"/>
            </a:xfrm>
            <a:grpFill/>
          </p:grpSpPr>
          <p:sp>
            <p:nvSpPr>
              <p:cNvPr id="40" name="Rounded Rectangle 39"/>
              <p:cNvSpPr/>
              <p:nvPr/>
            </p:nvSpPr>
            <p:spPr>
              <a:xfrm rot="2909361">
                <a:off x="7267698" y="3158837"/>
                <a:ext cx="1116280" cy="106878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7321627" y="213757"/>
                <a:ext cx="955474" cy="1045028"/>
              </a:xfrm>
              <a:custGeom>
                <a:avLst/>
                <a:gdLst>
                  <a:gd name="connsiteX0" fmla="*/ 474523 w 955474"/>
                  <a:gd name="connsiteY0" fmla="*/ 0 h 1045028"/>
                  <a:gd name="connsiteX1" fmla="*/ 955474 w 955474"/>
                  <a:gd name="connsiteY1" fmla="*/ 522514 h 1045028"/>
                  <a:gd name="connsiteX2" fmla="*/ 474523 w 955474"/>
                  <a:gd name="connsiteY2" fmla="*/ 1045028 h 1045028"/>
                  <a:gd name="connsiteX3" fmla="*/ 3343 w 955474"/>
                  <a:gd name="connsiteY3" fmla="*/ 627819 h 1045028"/>
                  <a:gd name="connsiteX4" fmla="*/ 0 w 955474"/>
                  <a:gd name="connsiteY4" fmla="*/ 591786 h 1045028"/>
                  <a:gd name="connsiteX5" fmla="*/ 245972 w 955474"/>
                  <a:gd name="connsiteY5" fmla="*/ 591786 h 1045028"/>
                  <a:gd name="connsiteX6" fmla="*/ 252945 w 955474"/>
                  <a:gd name="connsiteY6" fmla="*/ 632296 h 1045028"/>
                  <a:gd name="connsiteX7" fmla="*/ 474522 w 955474"/>
                  <a:gd name="connsiteY7" fmla="*/ 804553 h 1045028"/>
                  <a:gd name="connsiteX8" fmla="*/ 714997 w 955474"/>
                  <a:gd name="connsiteY8" fmla="*/ 522514 h 1045028"/>
                  <a:gd name="connsiteX9" fmla="*/ 474522 w 955474"/>
                  <a:gd name="connsiteY9" fmla="*/ 240475 h 1045028"/>
                  <a:gd name="connsiteX10" fmla="*/ 252945 w 955474"/>
                  <a:gd name="connsiteY10" fmla="*/ 412732 h 1045028"/>
                  <a:gd name="connsiteX11" fmla="*/ 252445 w 955474"/>
                  <a:gd name="connsiteY11" fmla="*/ 415635 h 1045028"/>
                  <a:gd name="connsiteX12" fmla="*/ 3793 w 955474"/>
                  <a:gd name="connsiteY12" fmla="*/ 415635 h 1045028"/>
                  <a:gd name="connsiteX13" fmla="*/ 31368 w 955474"/>
                  <a:gd name="connsiteY13" fmla="*/ 319128 h 1045028"/>
                  <a:gd name="connsiteX14" fmla="*/ 474523 w 955474"/>
                  <a:gd name="connsiteY14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474" h="1045028">
                    <a:moveTo>
                      <a:pt x="474523" y="0"/>
                    </a:moveTo>
                    <a:cubicBezTo>
                      <a:pt x="740145" y="0"/>
                      <a:pt x="955474" y="233937"/>
                      <a:pt x="955474" y="522514"/>
                    </a:cubicBezTo>
                    <a:cubicBezTo>
                      <a:pt x="955474" y="811091"/>
                      <a:pt x="740145" y="1045028"/>
                      <a:pt x="474523" y="1045028"/>
                    </a:cubicBezTo>
                    <a:cubicBezTo>
                      <a:pt x="242104" y="1045028"/>
                      <a:pt x="48190" y="865920"/>
                      <a:pt x="3343" y="627819"/>
                    </a:cubicBezTo>
                    <a:lnTo>
                      <a:pt x="0" y="591786"/>
                    </a:lnTo>
                    <a:lnTo>
                      <a:pt x="245972" y="591786"/>
                    </a:lnTo>
                    <a:lnTo>
                      <a:pt x="252945" y="632296"/>
                    </a:lnTo>
                    <a:cubicBezTo>
                      <a:pt x="289451" y="733525"/>
                      <a:pt x="374914" y="804553"/>
                      <a:pt x="474522" y="804553"/>
                    </a:cubicBezTo>
                    <a:cubicBezTo>
                      <a:pt x="607333" y="804553"/>
                      <a:pt x="714997" y="678280"/>
                      <a:pt x="714997" y="522514"/>
                    </a:cubicBezTo>
                    <a:cubicBezTo>
                      <a:pt x="714997" y="366748"/>
                      <a:pt x="607333" y="240475"/>
                      <a:pt x="474522" y="240475"/>
                    </a:cubicBezTo>
                    <a:cubicBezTo>
                      <a:pt x="374914" y="240475"/>
                      <a:pt x="289451" y="311504"/>
                      <a:pt x="252945" y="412732"/>
                    </a:cubicBezTo>
                    <a:lnTo>
                      <a:pt x="252445" y="415635"/>
                    </a:lnTo>
                    <a:lnTo>
                      <a:pt x="3793" y="415635"/>
                    </a:lnTo>
                    <a:lnTo>
                      <a:pt x="31368" y="319128"/>
                    </a:lnTo>
                    <a:cubicBezTo>
                      <a:pt x="104380" y="131590"/>
                      <a:pt x="275307" y="0"/>
                      <a:pt x="4745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2" name="Group 41"/>
              <p:cNvGrpSpPr/>
              <p:nvPr/>
            </p:nvGrpSpPr>
            <p:grpSpPr>
              <a:xfrm rot="2679014">
                <a:off x="7212613" y="1512232"/>
                <a:ext cx="1249680" cy="1249680"/>
                <a:chOff x="6495803" y="1615044"/>
                <a:chExt cx="1249680" cy="1249680"/>
              </a:xfrm>
              <a:grpFill/>
            </p:grpSpPr>
            <p:sp>
              <p:nvSpPr>
                <p:cNvPr id="44" name="Oval 43"/>
                <p:cNvSpPr/>
                <p:nvPr/>
              </p:nvSpPr>
              <p:spPr>
                <a:xfrm>
                  <a:off x="6495803" y="1615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Oval 44"/>
                <p:cNvSpPr/>
                <p:nvPr/>
              </p:nvSpPr>
              <p:spPr>
                <a:xfrm>
                  <a:off x="6648203" y="1767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Oval 45"/>
                <p:cNvSpPr/>
                <p:nvPr/>
              </p:nvSpPr>
              <p:spPr>
                <a:xfrm>
                  <a:off x="6800603" y="1919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Oval 46"/>
                <p:cNvSpPr/>
                <p:nvPr/>
              </p:nvSpPr>
              <p:spPr>
                <a:xfrm>
                  <a:off x="6953003" y="20722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/>
                <p:cNvSpPr/>
                <p:nvPr/>
              </p:nvSpPr>
              <p:spPr>
                <a:xfrm>
                  <a:off x="7105403" y="22246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257803" y="2377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/>
                <p:cNvSpPr/>
                <p:nvPr/>
              </p:nvSpPr>
              <p:spPr>
                <a:xfrm>
                  <a:off x="7410203" y="2529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Oval 50"/>
                <p:cNvSpPr/>
                <p:nvPr/>
              </p:nvSpPr>
              <p:spPr>
                <a:xfrm>
                  <a:off x="7562603" y="2681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 rot="19006334">
                <a:off x="7505204" y="3206338"/>
                <a:ext cx="6887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6600" b="1" dirty="0">
                    <a:solidFill>
                      <a:schemeClr val="bg1">
                        <a:lumMod val="9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</a:t>
                </a:r>
                <a:endParaRPr lang="en-US" sz="6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39" name="Oval 38"/>
            <p:cNvSpPr/>
            <p:nvPr/>
          </p:nvSpPr>
          <p:spPr>
            <a:xfrm rot="2679014">
              <a:off x="7272308" y="3389978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-3584213" y="190006"/>
            <a:ext cx="1442009" cy="4134226"/>
            <a:chOff x="6725725" y="534391"/>
            <a:chExt cx="1249680" cy="4100577"/>
          </a:xfrm>
          <a:solidFill>
            <a:schemeClr val="accent4">
              <a:lumMod val="75000"/>
            </a:schemeClr>
          </a:solidFill>
        </p:grpSpPr>
        <p:grpSp>
          <p:nvGrpSpPr>
            <p:cNvPr id="53" name="Group 52"/>
            <p:cNvGrpSpPr/>
            <p:nvPr/>
          </p:nvGrpSpPr>
          <p:grpSpPr>
            <a:xfrm>
              <a:off x="6725725" y="534391"/>
              <a:ext cx="1249680" cy="4100577"/>
              <a:chOff x="7212613" y="213757"/>
              <a:chExt cx="1249680" cy="4100577"/>
            </a:xfrm>
            <a:grpFill/>
          </p:grpSpPr>
          <p:sp>
            <p:nvSpPr>
              <p:cNvPr id="55" name="Rounded Rectangle 54"/>
              <p:cNvSpPr/>
              <p:nvPr/>
            </p:nvSpPr>
            <p:spPr>
              <a:xfrm rot="2909361">
                <a:off x="7267698" y="3158837"/>
                <a:ext cx="1116280" cy="1068780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Freeform 55"/>
              <p:cNvSpPr/>
              <p:nvPr/>
            </p:nvSpPr>
            <p:spPr>
              <a:xfrm>
                <a:off x="7321627" y="213757"/>
                <a:ext cx="955474" cy="1045028"/>
              </a:xfrm>
              <a:custGeom>
                <a:avLst/>
                <a:gdLst>
                  <a:gd name="connsiteX0" fmla="*/ 474523 w 955474"/>
                  <a:gd name="connsiteY0" fmla="*/ 0 h 1045028"/>
                  <a:gd name="connsiteX1" fmla="*/ 955474 w 955474"/>
                  <a:gd name="connsiteY1" fmla="*/ 522514 h 1045028"/>
                  <a:gd name="connsiteX2" fmla="*/ 474523 w 955474"/>
                  <a:gd name="connsiteY2" fmla="*/ 1045028 h 1045028"/>
                  <a:gd name="connsiteX3" fmla="*/ 3343 w 955474"/>
                  <a:gd name="connsiteY3" fmla="*/ 627819 h 1045028"/>
                  <a:gd name="connsiteX4" fmla="*/ 0 w 955474"/>
                  <a:gd name="connsiteY4" fmla="*/ 591786 h 1045028"/>
                  <a:gd name="connsiteX5" fmla="*/ 245972 w 955474"/>
                  <a:gd name="connsiteY5" fmla="*/ 591786 h 1045028"/>
                  <a:gd name="connsiteX6" fmla="*/ 252945 w 955474"/>
                  <a:gd name="connsiteY6" fmla="*/ 632296 h 1045028"/>
                  <a:gd name="connsiteX7" fmla="*/ 474522 w 955474"/>
                  <a:gd name="connsiteY7" fmla="*/ 804553 h 1045028"/>
                  <a:gd name="connsiteX8" fmla="*/ 714997 w 955474"/>
                  <a:gd name="connsiteY8" fmla="*/ 522514 h 1045028"/>
                  <a:gd name="connsiteX9" fmla="*/ 474522 w 955474"/>
                  <a:gd name="connsiteY9" fmla="*/ 240475 h 1045028"/>
                  <a:gd name="connsiteX10" fmla="*/ 252945 w 955474"/>
                  <a:gd name="connsiteY10" fmla="*/ 412732 h 1045028"/>
                  <a:gd name="connsiteX11" fmla="*/ 252445 w 955474"/>
                  <a:gd name="connsiteY11" fmla="*/ 415635 h 1045028"/>
                  <a:gd name="connsiteX12" fmla="*/ 3793 w 955474"/>
                  <a:gd name="connsiteY12" fmla="*/ 415635 h 1045028"/>
                  <a:gd name="connsiteX13" fmla="*/ 31368 w 955474"/>
                  <a:gd name="connsiteY13" fmla="*/ 319128 h 1045028"/>
                  <a:gd name="connsiteX14" fmla="*/ 474523 w 955474"/>
                  <a:gd name="connsiteY14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474" h="1045028">
                    <a:moveTo>
                      <a:pt x="474523" y="0"/>
                    </a:moveTo>
                    <a:cubicBezTo>
                      <a:pt x="740145" y="0"/>
                      <a:pt x="955474" y="233937"/>
                      <a:pt x="955474" y="522514"/>
                    </a:cubicBezTo>
                    <a:cubicBezTo>
                      <a:pt x="955474" y="811091"/>
                      <a:pt x="740145" y="1045028"/>
                      <a:pt x="474523" y="1045028"/>
                    </a:cubicBezTo>
                    <a:cubicBezTo>
                      <a:pt x="242104" y="1045028"/>
                      <a:pt x="48190" y="865920"/>
                      <a:pt x="3343" y="627819"/>
                    </a:cubicBezTo>
                    <a:lnTo>
                      <a:pt x="0" y="591786"/>
                    </a:lnTo>
                    <a:lnTo>
                      <a:pt x="245972" y="591786"/>
                    </a:lnTo>
                    <a:lnTo>
                      <a:pt x="252945" y="632296"/>
                    </a:lnTo>
                    <a:cubicBezTo>
                      <a:pt x="289451" y="733525"/>
                      <a:pt x="374914" y="804553"/>
                      <a:pt x="474522" y="804553"/>
                    </a:cubicBezTo>
                    <a:cubicBezTo>
                      <a:pt x="607333" y="804553"/>
                      <a:pt x="714997" y="678280"/>
                      <a:pt x="714997" y="522514"/>
                    </a:cubicBezTo>
                    <a:cubicBezTo>
                      <a:pt x="714997" y="366748"/>
                      <a:pt x="607333" y="240475"/>
                      <a:pt x="474522" y="240475"/>
                    </a:cubicBezTo>
                    <a:cubicBezTo>
                      <a:pt x="374914" y="240475"/>
                      <a:pt x="289451" y="311504"/>
                      <a:pt x="252945" y="412732"/>
                    </a:cubicBezTo>
                    <a:lnTo>
                      <a:pt x="252445" y="415635"/>
                    </a:lnTo>
                    <a:lnTo>
                      <a:pt x="3793" y="415635"/>
                    </a:lnTo>
                    <a:lnTo>
                      <a:pt x="31368" y="319128"/>
                    </a:lnTo>
                    <a:cubicBezTo>
                      <a:pt x="104380" y="131590"/>
                      <a:pt x="275307" y="0"/>
                      <a:pt x="47452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7" name="Group 56"/>
              <p:cNvGrpSpPr/>
              <p:nvPr/>
            </p:nvGrpSpPr>
            <p:grpSpPr>
              <a:xfrm rot="2679014">
                <a:off x="7212613" y="1512232"/>
                <a:ext cx="1249680" cy="1249680"/>
                <a:chOff x="6495803" y="1615044"/>
                <a:chExt cx="1249680" cy="1249680"/>
              </a:xfrm>
              <a:grpFill/>
            </p:grpSpPr>
            <p:sp>
              <p:nvSpPr>
                <p:cNvPr id="59" name="Oval 58"/>
                <p:cNvSpPr/>
                <p:nvPr/>
              </p:nvSpPr>
              <p:spPr>
                <a:xfrm>
                  <a:off x="6495803" y="1615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6648203" y="1767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Oval 60"/>
                <p:cNvSpPr/>
                <p:nvPr/>
              </p:nvSpPr>
              <p:spPr>
                <a:xfrm>
                  <a:off x="6800603" y="1919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Oval 61"/>
                <p:cNvSpPr/>
                <p:nvPr/>
              </p:nvSpPr>
              <p:spPr>
                <a:xfrm>
                  <a:off x="6953003" y="20722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Oval 62"/>
                <p:cNvSpPr/>
                <p:nvPr/>
              </p:nvSpPr>
              <p:spPr>
                <a:xfrm>
                  <a:off x="7105403" y="22246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/>
                <p:cNvSpPr/>
                <p:nvPr/>
              </p:nvSpPr>
              <p:spPr>
                <a:xfrm>
                  <a:off x="7257803" y="2377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Oval 64"/>
                <p:cNvSpPr/>
                <p:nvPr/>
              </p:nvSpPr>
              <p:spPr>
                <a:xfrm>
                  <a:off x="7410203" y="2529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/>
                <p:cNvSpPr/>
                <p:nvPr/>
              </p:nvSpPr>
              <p:spPr>
                <a:xfrm>
                  <a:off x="7562603" y="2681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58" name="TextBox 57"/>
              <p:cNvSpPr txBox="1"/>
              <p:nvPr/>
            </p:nvSpPr>
            <p:spPr>
              <a:xfrm rot="19006334">
                <a:off x="7505204" y="3206338"/>
                <a:ext cx="688770" cy="110799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6600" b="1" dirty="0" smtClean="0">
                    <a:solidFill>
                      <a:schemeClr val="bg1">
                        <a:lumMod val="95000"/>
                      </a:schemeClr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স্বা</a:t>
                </a:r>
                <a:endParaRPr lang="en-US" sz="6600" b="1" dirty="0">
                  <a:solidFill>
                    <a:schemeClr val="bg1">
                      <a:lumMod val="95000"/>
                    </a:schemeClr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4" name="Oval 53"/>
            <p:cNvSpPr/>
            <p:nvPr/>
          </p:nvSpPr>
          <p:spPr>
            <a:xfrm rot="2679014">
              <a:off x="7272308" y="3389978"/>
              <a:ext cx="182880" cy="1828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-4474877" y="237895"/>
            <a:ext cx="1442009" cy="4233270"/>
            <a:chOff x="6725725" y="534391"/>
            <a:chExt cx="1249680" cy="4198815"/>
          </a:xfrm>
        </p:grpSpPr>
        <p:grpSp>
          <p:nvGrpSpPr>
            <p:cNvPr id="69" name="Group 68"/>
            <p:cNvGrpSpPr/>
            <p:nvPr/>
          </p:nvGrpSpPr>
          <p:grpSpPr>
            <a:xfrm>
              <a:off x="6725725" y="534391"/>
              <a:ext cx="1249680" cy="4198815"/>
              <a:chOff x="7212613" y="213757"/>
              <a:chExt cx="1249680" cy="4198815"/>
            </a:xfrm>
          </p:grpSpPr>
          <p:sp>
            <p:nvSpPr>
              <p:cNvPr id="71" name="Rounded Rectangle 70"/>
              <p:cNvSpPr/>
              <p:nvPr/>
            </p:nvSpPr>
            <p:spPr>
              <a:xfrm rot="19223303">
                <a:off x="7350572" y="3189342"/>
                <a:ext cx="975334" cy="122323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Freeform 71"/>
              <p:cNvSpPr/>
              <p:nvPr/>
            </p:nvSpPr>
            <p:spPr>
              <a:xfrm>
                <a:off x="7321627" y="213757"/>
                <a:ext cx="955474" cy="1045028"/>
              </a:xfrm>
              <a:custGeom>
                <a:avLst/>
                <a:gdLst>
                  <a:gd name="connsiteX0" fmla="*/ 474523 w 955474"/>
                  <a:gd name="connsiteY0" fmla="*/ 0 h 1045028"/>
                  <a:gd name="connsiteX1" fmla="*/ 955474 w 955474"/>
                  <a:gd name="connsiteY1" fmla="*/ 522514 h 1045028"/>
                  <a:gd name="connsiteX2" fmla="*/ 474523 w 955474"/>
                  <a:gd name="connsiteY2" fmla="*/ 1045028 h 1045028"/>
                  <a:gd name="connsiteX3" fmla="*/ 3343 w 955474"/>
                  <a:gd name="connsiteY3" fmla="*/ 627819 h 1045028"/>
                  <a:gd name="connsiteX4" fmla="*/ 0 w 955474"/>
                  <a:gd name="connsiteY4" fmla="*/ 591786 h 1045028"/>
                  <a:gd name="connsiteX5" fmla="*/ 245972 w 955474"/>
                  <a:gd name="connsiteY5" fmla="*/ 591786 h 1045028"/>
                  <a:gd name="connsiteX6" fmla="*/ 252945 w 955474"/>
                  <a:gd name="connsiteY6" fmla="*/ 632296 h 1045028"/>
                  <a:gd name="connsiteX7" fmla="*/ 474522 w 955474"/>
                  <a:gd name="connsiteY7" fmla="*/ 804553 h 1045028"/>
                  <a:gd name="connsiteX8" fmla="*/ 714997 w 955474"/>
                  <a:gd name="connsiteY8" fmla="*/ 522514 h 1045028"/>
                  <a:gd name="connsiteX9" fmla="*/ 474522 w 955474"/>
                  <a:gd name="connsiteY9" fmla="*/ 240475 h 1045028"/>
                  <a:gd name="connsiteX10" fmla="*/ 252945 w 955474"/>
                  <a:gd name="connsiteY10" fmla="*/ 412732 h 1045028"/>
                  <a:gd name="connsiteX11" fmla="*/ 252445 w 955474"/>
                  <a:gd name="connsiteY11" fmla="*/ 415635 h 1045028"/>
                  <a:gd name="connsiteX12" fmla="*/ 3793 w 955474"/>
                  <a:gd name="connsiteY12" fmla="*/ 415635 h 1045028"/>
                  <a:gd name="connsiteX13" fmla="*/ 31368 w 955474"/>
                  <a:gd name="connsiteY13" fmla="*/ 319128 h 1045028"/>
                  <a:gd name="connsiteX14" fmla="*/ 474523 w 955474"/>
                  <a:gd name="connsiteY14" fmla="*/ 0 h 10450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55474" h="1045028">
                    <a:moveTo>
                      <a:pt x="474523" y="0"/>
                    </a:moveTo>
                    <a:cubicBezTo>
                      <a:pt x="740145" y="0"/>
                      <a:pt x="955474" y="233937"/>
                      <a:pt x="955474" y="522514"/>
                    </a:cubicBezTo>
                    <a:cubicBezTo>
                      <a:pt x="955474" y="811091"/>
                      <a:pt x="740145" y="1045028"/>
                      <a:pt x="474523" y="1045028"/>
                    </a:cubicBezTo>
                    <a:cubicBezTo>
                      <a:pt x="242104" y="1045028"/>
                      <a:pt x="48190" y="865920"/>
                      <a:pt x="3343" y="627819"/>
                    </a:cubicBezTo>
                    <a:lnTo>
                      <a:pt x="0" y="591786"/>
                    </a:lnTo>
                    <a:lnTo>
                      <a:pt x="245972" y="591786"/>
                    </a:lnTo>
                    <a:lnTo>
                      <a:pt x="252945" y="632296"/>
                    </a:lnTo>
                    <a:cubicBezTo>
                      <a:pt x="289451" y="733525"/>
                      <a:pt x="374914" y="804553"/>
                      <a:pt x="474522" y="804553"/>
                    </a:cubicBezTo>
                    <a:cubicBezTo>
                      <a:pt x="607333" y="804553"/>
                      <a:pt x="714997" y="678280"/>
                      <a:pt x="714997" y="522514"/>
                    </a:cubicBezTo>
                    <a:cubicBezTo>
                      <a:pt x="714997" y="366748"/>
                      <a:pt x="607333" y="240475"/>
                      <a:pt x="474522" y="240475"/>
                    </a:cubicBezTo>
                    <a:cubicBezTo>
                      <a:pt x="374914" y="240475"/>
                      <a:pt x="289451" y="311504"/>
                      <a:pt x="252945" y="412732"/>
                    </a:cubicBezTo>
                    <a:lnTo>
                      <a:pt x="252445" y="415635"/>
                    </a:lnTo>
                    <a:lnTo>
                      <a:pt x="3793" y="415635"/>
                    </a:lnTo>
                    <a:lnTo>
                      <a:pt x="31368" y="319128"/>
                    </a:lnTo>
                    <a:cubicBezTo>
                      <a:pt x="104380" y="131590"/>
                      <a:pt x="275307" y="0"/>
                      <a:pt x="474523" y="0"/>
                    </a:cubicBezTo>
                    <a:close/>
                  </a:path>
                </a:pathLst>
              </a:cu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3" name="Group 72"/>
              <p:cNvGrpSpPr/>
              <p:nvPr/>
            </p:nvGrpSpPr>
            <p:grpSpPr>
              <a:xfrm rot="2679014">
                <a:off x="7212613" y="1512232"/>
                <a:ext cx="1249680" cy="1249680"/>
                <a:chOff x="6495803" y="1615044"/>
                <a:chExt cx="1249680" cy="1249680"/>
              </a:xfrm>
              <a:solidFill>
                <a:srgbClr val="00B050"/>
              </a:solidFill>
            </p:grpSpPr>
            <p:sp>
              <p:nvSpPr>
                <p:cNvPr id="75" name="Oval 74"/>
                <p:cNvSpPr/>
                <p:nvPr/>
              </p:nvSpPr>
              <p:spPr>
                <a:xfrm>
                  <a:off x="6495803" y="1615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648203" y="1767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800603" y="1919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953003" y="20722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7105403" y="22246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257803" y="23770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Oval 80"/>
                <p:cNvSpPr/>
                <p:nvPr/>
              </p:nvSpPr>
              <p:spPr>
                <a:xfrm>
                  <a:off x="7410203" y="25294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7562603" y="2681844"/>
                  <a:ext cx="182880" cy="18288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0" name="Oval 69"/>
            <p:cNvSpPr/>
            <p:nvPr/>
          </p:nvSpPr>
          <p:spPr>
            <a:xfrm rot="2679014">
              <a:off x="7272308" y="3389978"/>
              <a:ext cx="182880" cy="18288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8135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73359 0.0122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80" y="60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08333E-7 -4.81481E-6 L 0.64167 0.0060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30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4.375E-6 -2.22222E-6 L 0.57227 0.0141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07" y="6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8.33333E-7 3.33333E-6 L 0.51979 0.0041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90" y="20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3" presetClass="path" presetSubtype="0" accel="50000" decel="5000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Motion origin="layout" path="M -2.08333E-6 1.11111E-6 L 0.45326 0.0006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 1"/>
          <p:cNvSpPr/>
          <p:nvPr/>
        </p:nvSpPr>
        <p:spPr>
          <a:xfrm>
            <a:off x="5410199" y="1528924"/>
            <a:ext cx="1807029" cy="3413191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an 2"/>
          <p:cNvSpPr/>
          <p:nvPr/>
        </p:nvSpPr>
        <p:spPr>
          <a:xfrm>
            <a:off x="5410199" y="3836695"/>
            <a:ext cx="1807029" cy="1083648"/>
          </a:xfrm>
          <a:prstGeom prst="can">
            <a:avLst>
              <a:gd name="adj" fmla="val 31401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2667001" y="1539810"/>
            <a:ext cx="1807029" cy="3413191"/>
          </a:xfrm>
          <a:prstGeom prst="can">
            <a:avLst/>
          </a:prstGeom>
          <a:noFill/>
          <a:ln w="76200">
            <a:solidFill>
              <a:schemeClr val="tx1"/>
            </a:solidFill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an 7"/>
          <p:cNvSpPr/>
          <p:nvPr/>
        </p:nvSpPr>
        <p:spPr>
          <a:xfrm>
            <a:off x="2683328" y="2214723"/>
            <a:ext cx="1774372" cy="2267209"/>
          </a:xfrm>
          <a:prstGeom prst="can">
            <a:avLst/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n 6"/>
          <p:cNvSpPr/>
          <p:nvPr/>
        </p:nvSpPr>
        <p:spPr>
          <a:xfrm>
            <a:off x="2667001" y="4043524"/>
            <a:ext cx="1807029" cy="876819"/>
          </a:xfrm>
          <a:prstGeom prst="can">
            <a:avLst>
              <a:gd name="adj" fmla="val 50000"/>
            </a:avLst>
          </a:prstGeom>
          <a:solidFill>
            <a:srgbClr val="00FF00"/>
          </a:solidFill>
          <a:ln w="76200">
            <a:noFill/>
          </a:ln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7543800" y="1757524"/>
            <a:ext cx="2286000" cy="1332981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 : 3</a:t>
            </a:r>
          </a:p>
        </p:txBody>
      </p:sp>
      <p:sp>
        <p:nvSpPr>
          <p:cNvPr id="11" name="Cube 10"/>
          <p:cNvSpPr/>
          <p:nvPr/>
        </p:nvSpPr>
        <p:spPr>
          <a:xfrm>
            <a:off x="7543800" y="3357724"/>
            <a:ext cx="2286000" cy="1332981"/>
          </a:xfrm>
          <a:prstGeom prst="cube">
            <a:avLst/>
          </a:prstGeom>
          <a:solidFill>
            <a:srgbClr val="CCFF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 : 1</a:t>
            </a:r>
          </a:p>
        </p:txBody>
      </p:sp>
      <p:sp>
        <p:nvSpPr>
          <p:cNvPr id="12" name="Right Brace 11"/>
          <p:cNvSpPr/>
          <p:nvPr/>
        </p:nvSpPr>
        <p:spPr>
          <a:xfrm rot="16200000">
            <a:off x="4531441" y="-188039"/>
            <a:ext cx="843123" cy="3048000"/>
          </a:xfrm>
          <a:prstGeom prst="rightBrace">
            <a:avLst>
              <a:gd name="adj1" fmla="val 33215"/>
              <a:gd name="adj2" fmla="val 50000"/>
            </a:avLst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496357" y="420470"/>
            <a:ext cx="837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পানি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5181601"/>
            <a:ext cx="7543800" cy="954107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/>
              <a:buChar char="l"/>
            </a:pP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3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অনুপাতের পূর্বরাশির সাথে কত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 লিটার পানি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যোগ করলে</a:t>
            </a:r>
            <a:endParaRPr lang="bn-IN" sz="2800" dirty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অনুপাতটি</a:t>
            </a:r>
            <a:r>
              <a:rPr lang="bn-IN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5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Wingdings"/>
              </a:rPr>
              <a:t>: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হবে?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07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8" grpId="0" animBg="1"/>
      <p:bldP spid="7" grpId="0" animBg="1"/>
      <p:bldP spid="10" grpId="0" animBg="1"/>
      <p:bldP spid="11" grpId="0" animBg="1"/>
      <p:bldP spid="12" grpId="0" animBg="1"/>
      <p:bldP spid="13" grpId="0"/>
      <p:bldP spid="14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5455921" y="1066801"/>
            <a:ext cx="1546858" cy="1433195"/>
            <a:chOff x="5762623" y="3919855"/>
            <a:chExt cx="1546858" cy="1433195"/>
          </a:xfrm>
        </p:grpSpPr>
        <p:grpSp>
          <p:nvGrpSpPr>
            <p:cNvPr id="17" name="Group 16"/>
            <p:cNvGrpSpPr/>
            <p:nvPr/>
          </p:nvGrpSpPr>
          <p:grpSpPr>
            <a:xfrm>
              <a:off x="6166481" y="3919855"/>
              <a:ext cx="762000" cy="762000"/>
              <a:chOff x="5048250" y="4591050"/>
              <a:chExt cx="762000" cy="7620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5762623" y="4591050"/>
              <a:ext cx="762000" cy="762000"/>
              <a:chOff x="5048250" y="4591050"/>
              <a:chExt cx="762000" cy="762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6547481" y="4591050"/>
              <a:ext cx="762000" cy="762000"/>
              <a:chOff x="5048250" y="4591050"/>
              <a:chExt cx="762000" cy="762000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5048250" y="4591050"/>
                <a:ext cx="762000" cy="762000"/>
              </a:xfrm>
              <a:prstGeom prst="ellipse">
                <a:avLst/>
              </a:prstGeom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5410200" y="4681855"/>
                <a:ext cx="114300" cy="762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41020"/>
            <a:ext cx="2466975" cy="268005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5753100" y="1500045"/>
            <a:ext cx="762000" cy="762000"/>
            <a:chOff x="5048250" y="4591050"/>
            <a:chExt cx="762000" cy="762000"/>
          </a:xfrm>
        </p:grpSpPr>
        <p:sp>
          <p:nvSpPr>
            <p:cNvPr id="8" name="Oval 7"/>
            <p:cNvSpPr/>
            <p:nvPr/>
          </p:nvSpPr>
          <p:spPr>
            <a:xfrm>
              <a:off x="5048250" y="4591050"/>
              <a:ext cx="762000" cy="762000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5410200" y="4681855"/>
              <a:ext cx="114300" cy="762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2667000" cy="268767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16" y="525780"/>
            <a:ext cx="2914649" cy="26952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2076451" y="4840069"/>
            <a:ext cx="1322070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x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984925" y="4840070"/>
            <a:ext cx="114967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3x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cxnSp>
        <p:nvCxnSpPr>
          <p:cNvPr id="2052" name="Straight Arrow Connector 2051"/>
          <p:cNvCxnSpPr/>
          <p:nvPr/>
        </p:nvCxnSpPr>
        <p:spPr>
          <a:xfrm flipV="1">
            <a:off x="3398520" y="3221070"/>
            <a:ext cx="2707004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H="1" flipV="1">
            <a:off x="6105525" y="3221070"/>
            <a:ext cx="2879400" cy="161899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9" name="Up Arrow Callout 2058"/>
          <p:cNvSpPr/>
          <p:nvPr/>
        </p:nvSpPr>
        <p:spPr>
          <a:xfrm>
            <a:off x="4768216" y="2895600"/>
            <a:ext cx="2899409" cy="914400"/>
          </a:xfrm>
          <a:prstGeom prst="upArrowCallout">
            <a:avLst/>
          </a:prstGeom>
          <a:solidFill>
            <a:srgbClr val="00FFCC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36 </a:t>
            </a:r>
            <a:r>
              <a:rPr lang="bn-BD" sz="32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63" name="TextBox 2062"/>
          <p:cNvSpPr txBox="1"/>
          <p:nvPr/>
        </p:nvSpPr>
        <p:spPr>
          <a:xfrm>
            <a:off x="5105401" y="3916740"/>
            <a:ext cx="2082621" cy="1569660"/>
          </a:xfrm>
          <a:prstGeom prst="rect">
            <a:avLst/>
          </a:prstGeom>
          <a:solidFill>
            <a:srgbClr val="FFDD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 + 3x = 36</a:t>
            </a:r>
          </a:p>
          <a:p>
            <a:pPr algn="ctr"/>
            <a:r>
              <a:rPr lang="en-US" sz="3200">
                <a:latin typeface="Times New Roman" pitchFamily="18" charset="0"/>
                <a:cs typeface="Times New Roman" pitchFamily="18" charset="0"/>
              </a:rPr>
              <a:t>or,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4x = 36</a:t>
            </a:r>
          </a:p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  x = 9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076451" y="3246328"/>
            <a:ext cx="8058149" cy="1554272"/>
          </a:xfrm>
          <a:prstGeom prst="rect">
            <a:avLst/>
          </a:prstGeom>
          <a:gradFill flip="none" rotWithShape="1">
            <a:gsLst>
              <a:gs pos="0">
                <a:srgbClr val="00FFCC">
                  <a:tint val="66000"/>
                  <a:satMod val="160000"/>
                </a:srgbClr>
              </a:gs>
              <a:gs pos="50000">
                <a:srgbClr val="00FFCC">
                  <a:tint val="44500"/>
                  <a:satMod val="160000"/>
                </a:srgbClr>
              </a:gs>
              <a:gs pos="100000">
                <a:srgbClr val="00FF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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মানিকের কাছে যতগুলো কমলা আছে, নয়নের কাছে তার তিনগুণ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কমলা আছে। দুজনের মোট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কমলা আছে।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তাদের প্রত্যেকের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নিকট কয়টি কমলা আছে?</a:t>
            </a:r>
            <a:endParaRPr lang="bn-BD" sz="14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067" name="TextBox 2066"/>
          <p:cNvSpPr txBox="1"/>
          <p:nvPr/>
        </p:nvSpPr>
        <p:spPr>
          <a:xfrm>
            <a:off x="2076452" y="5696933"/>
            <a:ext cx="8058147" cy="584775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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মানিক =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9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টি এবং নয়ন =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r>
              <a:rPr lang="en-US" sz="3200" b="1" dirty="0">
                <a:latin typeface="Times New Roman"/>
                <a:cs typeface="Times New Roman"/>
                <a:sym typeface="Symbol"/>
              </a:rPr>
              <a:t>×</a:t>
            </a:r>
            <a:r>
              <a:rPr lang="en-US" sz="3200" dirty="0">
                <a:latin typeface="Times New Roman"/>
                <a:cs typeface="Times New Roman"/>
                <a:sym typeface="Symbol"/>
              </a:rPr>
              <a:t>9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 =</a:t>
            </a:r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27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টি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197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4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47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1000"/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000"/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-0.32917 0.2812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14051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31875 0.3289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1000"/>
                                        <p:tgtEl>
                                          <p:spTgt spid="20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2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1000"/>
                                        <p:tgtEl>
                                          <p:spTgt spid="2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1000"/>
                                        <p:tgtEl>
                                          <p:spTgt spid="2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" grpId="0" animBg="1"/>
      <p:bldP spid="36" grpId="0" animBg="1"/>
      <p:bldP spid="2059" grpId="0" animBg="1"/>
      <p:bldP spid="2063" grpId="0" build="p" animBg="1"/>
      <p:bldP spid="34" grpId="0" build="p" animBg="1"/>
      <p:bldP spid="34" grpId="1" build="allAtOnce" animBg="1"/>
      <p:bldP spid="206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609600"/>
            <a:ext cx="7924798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bn-BD" sz="4000" dirty="0" smtClean="0">
                <a:latin typeface="Times New Roman"/>
                <a:cs typeface="NikoshBAN" pitchFamily="2" charset="0"/>
              </a:rPr>
              <a:t>ঃ সময়ঃ      ৫মিনিট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710222"/>
            <a:ext cx="12192000" cy="3970318"/>
          </a:xfrm>
          <a:prstGeom prst="rect">
            <a:avLst/>
          </a:prstGeom>
          <a:solidFill>
            <a:srgbClr val="ECFFD9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/>
              <a:buChar char="¯"/>
            </a:pPr>
            <a:r>
              <a:rPr lang="bn-BD" sz="2800" dirty="0">
                <a:latin typeface="NikoshBAN" pitchFamily="2" charset="0"/>
                <a:cs typeface="NikoshBAN" pitchFamily="2" charset="0"/>
              </a:rPr>
              <a:t>কোন সংখ্যার চারগুণ থেকে ঐ সংখ্যার দ্বিগুণ বিয়োগ করলে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বিয়োগফল 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24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হবে?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সমস্যা থেকে কী নির্ণয় করতে হবে?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অজ্ঞাত সংখ্যাটি কী দ্বারা প্রকাশ করা হয়?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৩। সংখ্যাটির চারগুণ চলকের মাধ্যমে লেখ।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৪। প্রয়োজনীয় সমীকরণটি গঠন কর।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৫। প্রকৃত সংখ্যাটি নির্ণয় কর।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 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8773" b="-21526"/>
          <a:stretch/>
        </p:blipFill>
        <p:spPr>
          <a:xfrm>
            <a:off x="7124700" y="1748672"/>
            <a:ext cx="2857500" cy="42711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232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2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1600200"/>
            <a:ext cx="7772400" cy="4572000"/>
          </a:xfrm>
          <a:prstGeom prst="rect">
            <a:avLst/>
          </a:prstGeom>
          <a:solidFill>
            <a:srgbClr val="ECFF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33600" y="609600"/>
            <a:ext cx="7924798" cy="707886"/>
          </a:xfrm>
          <a:prstGeom prst="rect">
            <a:avLst/>
          </a:prstGeom>
          <a:solidFill>
            <a:srgbClr val="C5FFF4"/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r>
              <a:rPr lang="bn-BD" sz="4000" dirty="0" smtClean="0">
                <a:latin typeface="Times New Roman"/>
                <a:cs typeface="NikoshBAN" pitchFamily="2" charset="0"/>
              </a:rPr>
              <a:t>ঃ ১০ মিনিট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133600" y="1447800"/>
            <a:ext cx="7924798" cy="4876800"/>
          </a:xfrm>
          <a:prstGeom prst="frame">
            <a:avLst>
              <a:gd name="adj1" fmla="val 1893"/>
            </a:avLst>
          </a:prstGeom>
          <a:solidFill>
            <a:srgbClr val="00B050"/>
          </a:solidFill>
          <a:ln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2200" y="1600200"/>
            <a:ext cx="7467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NikoshBAN" pitchFamily="2" charset="0"/>
                <a:cs typeface="NikoshBAN" pitchFamily="2" charset="0"/>
                <a:sym typeface="Symbol"/>
              </a:rPr>
              <a:t>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2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টি কলমের দাম যত টাকা তা থেকে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টাকা কম হলে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 দাম হত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টাকার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গুণ। এরূপ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টি কলমের দাম কত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4038600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loud Callout 6"/>
          <p:cNvSpPr/>
          <p:nvPr/>
        </p:nvSpPr>
        <p:spPr>
          <a:xfrm>
            <a:off x="4953000" y="2663952"/>
            <a:ext cx="914400" cy="612648"/>
          </a:xfrm>
          <a:prstGeom prst="cloudCallout">
            <a:avLst>
              <a:gd name="adj1" fmla="val -105572"/>
              <a:gd name="adj2" fmla="val 54677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চিন্তা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1" y="2677419"/>
            <a:ext cx="712683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951" y="4572000"/>
            <a:ext cx="1297518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 flipH="1" flipV="1">
            <a:off x="5867400" y="2970276"/>
            <a:ext cx="3124200" cy="777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5867400" y="2970276"/>
            <a:ext cx="2819400" cy="18318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7079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4" grpId="0" animBg="1"/>
      <p:bldP spid="6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1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6580" y="5029200"/>
            <a:ext cx="796562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দুই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 ক্রমিক স্বাভাবিক বিজোড়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সংখ্যার যোগফল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হলে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দুইটি নির্ণয়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র।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ube 2"/>
          <p:cNvSpPr/>
          <p:nvPr/>
        </p:nvSpPr>
        <p:spPr>
          <a:xfrm>
            <a:off x="5129894" y="2820924"/>
            <a:ext cx="1435390" cy="1293876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</a:t>
            </a:r>
          </a:p>
        </p:txBody>
      </p:sp>
      <p:sp>
        <p:nvSpPr>
          <p:cNvPr id="5" name="Cube 4"/>
          <p:cNvSpPr/>
          <p:nvPr/>
        </p:nvSpPr>
        <p:spPr>
          <a:xfrm>
            <a:off x="3550703" y="2794472"/>
            <a:ext cx="1435390" cy="129387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59</a:t>
            </a:r>
          </a:p>
        </p:txBody>
      </p:sp>
      <p:sp>
        <p:nvSpPr>
          <p:cNvPr id="6" name="Cube 5"/>
          <p:cNvSpPr/>
          <p:nvPr/>
        </p:nvSpPr>
        <p:spPr>
          <a:xfrm>
            <a:off x="2005694" y="2820924"/>
            <a:ext cx="1435390" cy="1293876"/>
          </a:xfrm>
          <a:prstGeom prst="cub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47</a:t>
            </a:r>
          </a:p>
        </p:txBody>
      </p:sp>
      <p:sp>
        <p:nvSpPr>
          <p:cNvPr id="7" name="Cube 6"/>
          <p:cNvSpPr/>
          <p:nvPr/>
        </p:nvSpPr>
        <p:spPr>
          <a:xfrm>
            <a:off x="8535924" y="2810038"/>
            <a:ext cx="1435390" cy="1293876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96</a:t>
            </a:r>
          </a:p>
        </p:txBody>
      </p:sp>
      <p:sp>
        <p:nvSpPr>
          <p:cNvPr id="8" name="Cube 7"/>
          <p:cNvSpPr/>
          <p:nvPr/>
        </p:nvSpPr>
        <p:spPr>
          <a:xfrm>
            <a:off x="6806294" y="2820924"/>
            <a:ext cx="1435390" cy="129387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84</a:t>
            </a:r>
          </a:p>
        </p:txBody>
      </p:sp>
      <p:sp>
        <p:nvSpPr>
          <p:cNvPr id="11" name="Cube 10"/>
          <p:cNvSpPr/>
          <p:nvPr/>
        </p:nvSpPr>
        <p:spPr>
          <a:xfrm>
            <a:off x="5140780" y="971985"/>
            <a:ext cx="1435390" cy="1293876"/>
          </a:xfrm>
          <a:prstGeom prst="cube">
            <a:avLst/>
          </a:prstGeom>
          <a:solidFill>
            <a:srgbClr val="00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2" name="Cube 11"/>
          <p:cNvSpPr/>
          <p:nvPr/>
        </p:nvSpPr>
        <p:spPr>
          <a:xfrm>
            <a:off x="3561589" y="945533"/>
            <a:ext cx="1435390" cy="1293876"/>
          </a:xfrm>
          <a:prstGeom prst="cub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Cube 12"/>
          <p:cNvSpPr/>
          <p:nvPr/>
        </p:nvSpPr>
        <p:spPr>
          <a:xfrm>
            <a:off x="2016580" y="971985"/>
            <a:ext cx="1435390" cy="1293876"/>
          </a:xfrm>
          <a:prstGeom prst="cube">
            <a:avLst/>
          </a:prstGeom>
          <a:solidFill>
            <a:srgbClr val="66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Cube 13"/>
          <p:cNvSpPr/>
          <p:nvPr/>
        </p:nvSpPr>
        <p:spPr>
          <a:xfrm>
            <a:off x="8546810" y="961099"/>
            <a:ext cx="1435390" cy="1293876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Cube 14"/>
          <p:cNvSpPr/>
          <p:nvPr/>
        </p:nvSpPr>
        <p:spPr>
          <a:xfrm>
            <a:off x="6817180" y="971985"/>
            <a:ext cx="1435390" cy="1293876"/>
          </a:xfrm>
          <a:prstGeom prst="cub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72313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3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4"/>
          <a:stretch/>
        </p:blipFill>
        <p:spPr bwMode="auto">
          <a:xfrm>
            <a:off x="6206572" y="609600"/>
            <a:ext cx="3623228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31"/>
          <a:stretch/>
        </p:blipFill>
        <p:spPr bwMode="auto">
          <a:xfrm>
            <a:off x="2362200" y="614362"/>
            <a:ext cx="3878604" cy="5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659" t="1745" r="-25392" b="33333"/>
          <a:stretch/>
        </p:blipFill>
        <p:spPr>
          <a:xfrm>
            <a:off x="2362200" y="609600"/>
            <a:ext cx="7467600" cy="3960656"/>
          </a:xfrm>
          <a:prstGeom prst="rect">
            <a:avLst/>
          </a:prstGeom>
          <a:solidFill>
            <a:srgbClr val="FFDDFF"/>
          </a:solidFill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2362201" y="4602540"/>
            <a:ext cx="7503208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দুই অঙ্ক বিশিষ্ট একটি সংখ্যার দশকের অঙ্ক এককের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অঙ্কের দ্বিগুণ অপেক্ষা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বেশি । সংখ্যাটির অঙ্কদ্বয়ের </a:t>
            </a:r>
          </a:p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যোগফল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হলে সংখ্যাটি কত?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1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7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67" r="-16667"/>
          <a:stretch/>
        </p:blipFill>
        <p:spPr>
          <a:xfrm>
            <a:off x="2133601" y="945754"/>
            <a:ext cx="7924797" cy="3648579"/>
          </a:xfrm>
          <a:prstGeom prst="rect">
            <a:avLst/>
          </a:prstGeom>
          <a:solidFill>
            <a:srgbClr val="00FFCC"/>
          </a:solidFill>
          <a:ln w="19050">
            <a:solidFill>
              <a:schemeClr val="bg1">
                <a:lumMod val="9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4412671" y="0"/>
            <a:ext cx="4850081" cy="646331"/>
          </a:xfrm>
          <a:prstGeom prst="rect">
            <a:avLst/>
          </a:prstGeom>
          <a:solidFill>
            <a:srgbClr val="CCFF99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দলীয় কাজঃ ১৫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21726" y="4611231"/>
            <a:ext cx="7924797" cy="2246769"/>
          </a:xfrm>
          <a:prstGeom prst="rect">
            <a:avLst/>
          </a:prstGeom>
          <a:solidFill>
            <a:srgbClr val="FFDDFF"/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একটি শ্রেণিতে ছাত্রীসংখ্যা যত, ছাত্রসংখ্যা তার দ্বিগুণ</a:t>
            </a: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 অপেক্ষা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জন বেশি। ঐ শ্রেণির মোট শিক্ষার্থীর সংখ্যা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জন।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ক. ছাত্রী সংখ্যা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ধরে ছাত্র সংখ্যা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এর মাধ্যমে প্রকাশ কর।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খ. উপরোক্ত তথ্য দ্বারা সমীকরণ গঠন কর।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গ. উক্ত শ্রেণিতে ছাত্র ও ছাত্রী সংখ্যার অনুপাত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6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533401"/>
            <a:ext cx="8153400" cy="769441"/>
          </a:xfrm>
          <a:prstGeom prst="rect">
            <a:avLst/>
          </a:prstGeom>
          <a:solidFill>
            <a:srgbClr val="D9FFCD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1466196"/>
            <a:ext cx="8153400" cy="4893647"/>
          </a:xfrm>
          <a:prstGeom prst="rect">
            <a:avLst/>
          </a:prstGeom>
          <a:solidFill>
            <a:srgbClr val="ECE7F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খাতার দাম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টাকা এবং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কলমের দাম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খাতার দামের দ্বিগুণ।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খাতার দাম কত? 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ক.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টাকা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গ.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ঘ. 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টাকা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টি কলমের দাম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  ক.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খ.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টাকা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গ.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8x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টাকা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ঘ.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10x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টাকা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  <a:sym typeface="Symbol"/>
              </a:rPr>
              <a:t>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দুইটি স্বাভাবিক সংখ্যার যোগফল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24.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3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। একটি সংখ্যা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9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হলে, অপর সংখ্যাটি কত?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  ক.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12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   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খ.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15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গ.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18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          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ঘ.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21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৪। কোন সংখ্যা থেকে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বিয়োগ করলে বিয়োগফল উক্ত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24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এর অর্ধেক হবে?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  ক.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11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    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খ.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13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      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গ.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17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         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"/>
              </a:rPr>
              <a:t>ঘ.</a:t>
            </a:r>
            <a:r>
              <a:rPr lang="en-US" sz="2800" dirty="0">
                <a:latin typeface="NikoshBAN" pitchFamily="2" charset="0"/>
                <a:cs typeface="NikoshBAN" pitchFamily="2" charset="0"/>
                <a:sym typeface="Wingdings"/>
              </a:rPr>
              <a:t>    </a:t>
            </a:r>
            <a:r>
              <a:rPr lang="en-US" sz="2800" dirty="0">
                <a:latin typeface="Times New Roman" pitchFamily="18" charset="0"/>
                <a:cs typeface="Times New Roman" pitchFamily="18" charset="0"/>
                <a:sym typeface="Wingdings"/>
              </a:rPr>
              <a:t>22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7391400" y="5707380"/>
            <a:ext cx="685800" cy="61722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077200" y="5715000"/>
            <a:ext cx="685800" cy="617220"/>
          </a:xfrm>
          <a:prstGeom prst="ellipse">
            <a:avLst/>
          </a:prstGeom>
          <a:solidFill>
            <a:srgbClr val="D5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8763000" y="5715000"/>
            <a:ext cx="685800" cy="617220"/>
          </a:xfrm>
          <a:prstGeom prst="ellipse">
            <a:avLst/>
          </a:prstGeom>
          <a:solidFill>
            <a:srgbClr val="E2FFA7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9448800" y="5715000"/>
            <a:ext cx="685800" cy="617220"/>
          </a:xfrm>
          <a:prstGeom prst="ellipse">
            <a:avLst/>
          </a:prstGeom>
          <a:solidFill>
            <a:srgbClr val="ECE7F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Callout 8"/>
          <p:cNvSpPr/>
          <p:nvPr/>
        </p:nvSpPr>
        <p:spPr>
          <a:xfrm>
            <a:off x="1981200" y="5773982"/>
            <a:ext cx="5383530" cy="550619"/>
          </a:xfrm>
          <a:prstGeom prst="rightArrowCallout">
            <a:avLst>
              <a:gd name="adj1" fmla="val 35758"/>
              <a:gd name="adj2" fmla="val 37454"/>
              <a:gd name="adj3" fmla="val 44486"/>
              <a:gd name="adj4" fmla="val 58819"/>
            </a:avLst>
          </a:prstGeom>
          <a:solidFill>
            <a:srgbClr val="FFFF00"/>
          </a:solidFill>
          <a:ln w="1905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সঠিক উত্তর পেতে ক্লিক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57900" y="23622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14800" y="32004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912870" y="449580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688330" y="5307330"/>
            <a:ext cx="1676400" cy="457200"/>
          </a:xfrm>
          <a:prstGeom prst="rect">
            <a:avLst/>
          </a:pr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3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9" grpId="0" animBg="1"/>
      <p:bldP spid="11" grpId="0" animBg="1"/>
      <p:bldP spid="12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71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673021">
            <a:off x="412916" y="578622"/>
            <a:ext cx="2398223" cy="769441"/>
          </a:xfrm>
          <a:prstGeom prst="rect">
            <a:avLst/>
          </a:prstGeom>
          <a:solidFill>
            <a:srgbClr val="E2FFA7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93026" y="3318570"/>
            <a:ext cx="8001000" cy="5016758"/>
          </a:xfrm>
          <a:prstGeom prst="rect">
            <a:avLst/>
          </a:prstGeom>
          <a:solidFill>
            <a:srgbClr val="FAE7FF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/>
              <a:buChar char="]"/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একটি আয়তকার ফুলবাগানের প্রস্থ অপেক্ষা দৈর্ঘ্য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latin typeface="NikoshBAN" pitchFamily="2" charset="0"/>
                <a:cs typeface="NikoshBAN" pitchFamily="2" charset="0"/>
              </a:rPr>
              <a:t>মিটার বেশি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বাগানটির পরিসীমা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36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মিটার এবং বাগানটি পরিস্কার করতে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320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 টাকা খরচ হল।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ক.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বাগানটির প্রস্থ 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মিটার ধরে এর পরিসীমা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x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এর মাধ্যমে লেখ।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খ. বাগানটির দৈর্ঘ্য ও প্রস্থ নির্ণয়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গ. বাগানটির প্রতি বর্গমিটার পরিস্কার করতে কত খরচ হল?</a:t>
            </a:r>
            <a:endParaRPr lang="bn-IN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79" y="0"/>
            <a:ext cx="7196447" cy="331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9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93870" y="914400"/>
            <a:ext cx="2137559" cy="830997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7030A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4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7030A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665" y="1644875"/>
            <a:ext cx="8763989" cy="492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120766" y="63216"/>
            <a:ext cx="2636495" cy="769441"/>
            <a:chOff x="4512625" y="148525"/>
            <a:chExt cx="3087584" cy="769441"/>
          </a:xfrm>
        </p:grpSpPr>
        <p:sp>
          <p:nvSpPr>
            <p:cNvPr id="3" name="Oval 2"/>
            <p:cNvSpPr/>
            <p:nvPr/>
          </p:nvSpPr>
          <p:spPr>
            <a:xfrm>
              <a:off x="4512625" y="201881"/>
              <a:ext cx="3087584" cy="700644"/>
            </a:xfrm>
            <a:prstGeom prst="ellipse">
              <a:avLst/>
            </a:prstGeom>
            <a:pattFill prst="pct70">
              <a:fgClr>
                <a:schemeClr val="accent1"/>
              </a:fgClr>
              <a:bgClr>
                <a:schemeClr val="bg1"/>
              </a:bgClr>
            </a:pattFill>
            <a:scene3d>
              <a:camera prst="isometricTopUp">
                <a:rot lat="19200000" lon="17400000" rev="3600000"/>
              </a:camera>
              <a:lightRig rig="threePt" dir="t"/>
            </a:scene3d>
            <a:sp3d extrusionH="304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rot="244386">
              <a:off x="4964391" y="148525"/>
              <a:ext cx="211658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4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976393"/>
            <a:ext cx="8039595" cy="3703869"/>
            <a:chOff x="0" y="976393"/>
            <a:chExt cx="8136611" cy="37038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976393"/>
              <a:ext cx="3006670" cy="370386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3022171" y="1410346"/>
              <a:ext cx="5114440" cy="2923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600" b="1" dirty="0" smtClean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মোঃ মাহাবুর রশিদ</a:t>
              </a:r>
              <a:endParaRPr lang="en-US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সহঃ শিক্ষক</a:t>
              </a:r>
              <a:r>
                <a:rPr lang="en-US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(গণিত)</a:t>
              </a:r>
              <a:endParaRPr lang="en-US" sz="28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3600" b="1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বরেন্দ্র একাডেমী মাধ্যমিক বিদ্যালয়</a:t>
              </a:r>
              <a:endPara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নিয়ামতপুর,</a:t>
              </a:r>
              <a:r>
                <a:rPr lang="en-US" sz="2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800" b="1" dirty="0" smtClean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নওগাঁ</a:t>
              </a:r>
              <a:endParaRPr lang="en-US" sz="28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 নং ০১৭৪১</a:t>
              </a:r>
              <a:r>
                <a:rPr lang="en-US" sz="2800" b="1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-</a:t>
              </a:r>
              <a:r>
                <a:rPr lang="bn-BD" sz="2800" b="1" dirty="0" smtClean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১৯৮৪৮০ </a:t>
              </a:r>
              <a:r>
                <a:rPr lang="en-US" sz="2800" b="1" dirty="0" smtClean="0">
                  <a:solidFill>
                    <a:srgbClr val="0000CC"/>
                  </a:solidFill>
                  <a:latin typeface="Informal Roman" panose="030604020304060B0204" pitchFamily="66" charset="0"/>
                  <a:cs typeface="NikoshBAN" panose="02000000000000000000" pitchFamily="2" charset="0"/>
                </a:rPr>
                <a:t>mahaburrashidict</a:t>
              </a:r>
              <a:r>
                <a:rPr lang="en-US" sz="2000" b="1" dirty="0" smtClean="0">
                  <a:solidFill>
                    <a:srgbClr val="0000CC"/>
                  </a:solidFill>
                  <a:latin typeface="Informal Roman" panose="030604020304060B0204" pitchFamily="66" charset="0"/>
                  <a:cs typeface="NikoshBAN" panose="02000000000000000000" pitchFamily="2" charset="0"/>
                </a:rPr>
                <a:t>56@</a:t>
              </a:r>
              <a:r>
                <a:rPr lang="en-US" sz="2800" b="1" dirty="0" smtClean="0">
                  <a:solidFill>
                    <a:srgbClr val="0000CC"/>
                  </a:solidFill>
                  <a:latin typeface="Informal Roman" panose="030604020304060B0204" pitchFamily="66" charset="0"/>
                  <a:cs typeface="NikoshBAN" panose="02000000000000000000" pitchFamily="2" charset="0"/>
                </a:rPr>
                <a:t>gmail.com</a:t>
              </a:r>
              <a:endParaRPr lang="bn-BD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8136610" y="108488"/>
            <a:ext cx="382291" cy="6455045"/>
            <a:chOff x="8136610" y="108488"/>
            <a:chExt cx="382291" cy="6455045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8136610" y="108488"/>
              <a:ext cx="30996" cy="60443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8320007" y="307383"/>
              <a:ext cx="30996" cy="60443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8487905" y="519194"/>
              <a:ext cx="30996" cy="6044339"/>
            </a:xfrm>
            <a:prstGeom prst="line">
              <a:avLst/>
            </a:prstGeom>
            <a:ln w="762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1175" y="760022"/>
            <a:ext cx="3485823" cy="4542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2000">
              <a:schemeClr val="accent5">
                <a:lumMod val="0"/>
                <a:lumOff val="100000"/>
              </a:schemeClr>
            </a:gs>
            <a:gs pos="38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086" y="967226"/>
            <a:ext cx="5207990" cy="523220"/>
          </a:xfrm>
          <a:prstGeom prst="rect">
            <a:avLst/>
          </a:prstGeom>
          <a:solidFill>
            <a:srgbClr val="ECE7F1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দামপুরা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বাজারে চকলেট ও লজেন্স বিক্রয় হয়।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3" y="3016332"/>
            <a:ext cx="5754754" cy="3562598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27085" y="2272806"/>
            <a:ext cx="5374243" cy="523220"/>
          </a:xfrm>
          <a:prstGeom prst="rect">
            <a:avLst/>
          </a:prstGeom>
          <a:solidFill>
            <a:srgbClr val="D5FFFF"/>
          </a:solidFill>
          <a:ln w="1270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চকলেট 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টি লজেন্স অবিক্রিত থাকল।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085" y="1614140"/>
            <a:ext cx="5357091" cy="584775"/>
          </a:xfrm>
          <a:prstGeom prst="rect">
            <a:avLst/>
          </a:prstGeom>
          <a:solidFill>
            <a:srgbClr val="FAE7FF"/>
          </a:solidFill>
          <a:ln w="19050"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চারটি চকলেট ও ছয়টি লজেন্স বিক্রয় হল।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00" b="12800"/>
          <a:stretch/>
        </p:blipFill>
        <p:spPr>
          <a:xfrm>
            <a:off x="6222669" y="3028208"/>
            <a:ext cx="5842661" cy="3526973"/>
          </a:xfrm>
          <a:prstGeom prst="rect">
            <a:avLst/>
          </a:prstGeom>
          <a:ln w="28575">
            <a:solidFill>
              <a:schemeClr val="bg1">
                <a:lumMod val="95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61310" y="154379"/>
            <a:ext cx="5913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দেখি ও মন্তব্য করি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44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5">
                <a:lumMod val="6000"/>
                <a:lumOff val="94000"/>
              </a:schemeClr>
            </a:gs>
            <a:gs pos="67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28" y="0"/>
            <a:ext cx="11194472" cy="3240660"/>
          </a:xfrm>
          <a:prstGeom prst="rect">
            <a:avLst/>
          </a:prstGeom>
          <a:ln w="19050">
            <a:solidFill>
              <a:schemeClr val="bg1"/>
            </a:solidFill>
          </a:ln>
          <a:effectLst>
            <a:reflection stA="98000" endPos="65000" dist="508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2022818" y="5169012"/>
            <a:ext cx="1402080" cy="1066803"/>
          </a:xfrm>
          <a:prstGeom prst="roundRect">
            <a:avLst/>
          </a:prstGeom>
          <a:solidFill>
            <a:srgbClr val="FFDDFF"/>
          </a:solidFill>
          <a:ln w="63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 আম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টি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436775" y="5163343"/>
            <a:ext cx="392653" cy="10668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NikoshBAN" pitchFamily="2" charset="0"/>
              </a:rPr>
              <a:t>–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870143" y="5192762"/>
            <a:ext cx="1588547" cy="1066802"/>
          </a:xfrm>
          <a:prstGeom prst="roundRect">
            <a:avLst/>
          </a:prstGeom>
          <a:solidFill>
            <a:srgbClr val="FFDD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 আম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পচে গেলো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529942" y="5175661"/>
            <a:ext cx="378550" cy="106680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NikoshBAN" pitchFamily="2" charset="0"/>
              </a:rPr>
              <a:t>–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946568" y="5175661"/>
            <a:ext cx="1602650" cy="1072026"/>
          </a:xfrm>
          <a:prstGeom prst="roundRect">
            <a:avLst/>
          </a:prstGeom>
          <a:solidFill>
            <a:srgbClr val="FFDD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9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 আম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পড়ে গেলো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632346" y="5189518"/>
            <a:ext cx="419266" cy="105294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 cap="flat" cmpd="sng" algn="ctr">
            <a:solidFill>
              <a:schemeClr val="bg1">
                <a:lumMod val="9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NikoshBAN" pitchFamily="2" charset="0"/>
              </a:rPr>
              <a:t>=</a:t>
            </a:r>
            <a:endParaRPr kumimoji="0" lang="bn-BD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099113" y="5163788"/>
            <a:ext cx="2208668" cy="1072024"/>
          </a:xfrm>
          <a:prstGeom prst="roundRect">
            <a:avLst/>
          </a:prstGeom>
          <a:solidFill>
            <a:srgbClr val="FFDDFF"/>
          </a:solidFill>
          <a:ln w="28575" cap="flat" cmpd="sng" algn="ctr">
            <a:solidFill>
              <a:schemeClr val="accent4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kern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টি আম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গাছে থেকে গেলো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124694" y="6273225"/>
            <a:ext cx="8117915" cy="584775"/>
          </a:xfrm>
          <a:prstGeom prst="rect">
            <a:avLst/>
          </a:prstGeom>
          <a:solidFill>
            <a:srgbClr val="D5FFF7"/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x 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/>
                <a:cs typeface="Times New Roman"/>
              </a:rPr>
              <a:t>– 5 – 9 = 14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21278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চিন্তা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যাকঃ</a:t>
            </a:r>
            <a:r>
              <a:rPr lang="en-US" sz="28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94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2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4434" y="1531916"/>
            <a:ext cx="7505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আলোচ্য বিষয়...</a:t>
            </a:r>
          </a:p>
          <a:p>
            <a:endParaRPr lang="bn-BD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600" b="1" u="sng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সমাস্যার ভিত্তিতে সমীকরণ গঠন ও সমাধান । </a:t>
            </a:r>
            <a:endParaRPr lang="en-US" sz="3600" b="1" u="sng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199777" y="957078"/>
            <a:ext cx="10917133" cy="4889417"/>
            <a:chOff x="-199777" y="957078"/>
            <a:chExt cx="10917133" cy="48894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583570">
              <a:off x="9288606" y="1123332"/>
              <a:ext cx="1428750" cy="142875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4984" y="4265345"/>
              <a:ext cx="1714500" cy="15811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777658">
              <a:off x="-199777" y="957078"/>
              <a:ext cx="1428750" cy="1428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1297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49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280954" y="0"/>
            <a:ext cx="2660073" cy="1306286"/>
            <a:chOff x="4405745" y="0"/>
            <a:chExt cx="2660073" cy="1306286"/>
          </a:xfrm>
        </p:grpSpPr>
        <p:sp>
          <p:nvSpPr>
            <p:cNvPr id="6" name="Heart 5"/>
            <p:cNvSpPr/>
            <p:nvPr/>
          </p:nvSpPr>
          <p:spPr>
            <a:xfrm>
              <a:off x="4405745" y="0"/>
              <a:ext cx="2660073" cy="1306286"/>
            </a:xfrm>
            <a:prstGeom prst="hear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678878" y="285007"/>
              <a:ext cx="19713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3600" b="1" dirty="0" smtClean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3600" b="1" dirty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90793" y="1565329"/>
            <a:ext cx="809635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শিক্ষার্থীরা...</a:t>
            </a:r>
          </a:p>
          <a:p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ভিত্তিক সমস্যার ব্যাখ্যা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600" b="1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সমস্যা দ্বারা সমীকরণ গঠন করতে পারবে;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bn-BD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36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 সমাস্যার সমীকরণের সমাধান করতে পারবে</a:t>
            </a:r>
            <a:r>
              <a:rPr lang="bn-BD" sz="2800" b="1" dirty="0" smtClean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bn-BD" sz="28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6909"/>
            <a:ext cx="11958451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85800" y="914400"/>
            <a:ext cx="1937658" cy="2645229"/>
            <a:chOff x="685800" y="914400"/>
            <a:chExt cx="1937658" cy="264522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57" t="7786" r="26571" b="37142"/>
            <a:stretch/>
          </p:blipFill>
          <p:spPr>
            <a:xfrm>
              <a:off x="685800" y="914400"/>
              <a:ext cx="1937658" cy="2645229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762000" y="2895600"/>
              <a:ext cx="7505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মীনা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800" y="3581400"/>
            <a:ext cx="1937658" cy="2667000"/>
            <a:chOff x="685800" y="3581400"/>
            <a:chExt cx="1937658" cy="2667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43" r="7858"/>
            <a:stretch/>
          </p:blipFill>
          <p:spPr>
            <a:xfrm>
              <a:off x="685800" y="3581400"/>
              <a:ext cx="1937658" cy="2667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762000" y="5638800"/>
              <a:ext cx="8643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200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কনক</a:t>
              </a:r>
              <a:endPara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2786743" y="781803"/>
            <a:ext cx="1839692" cy="26974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4724400" y="781803"/>
            <a:ext cx="1839692" cy="26974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36"/>
          <a:stretch/>
        </p:blipFill>
        <p:spPr>
          <a:xfrm>
            <a:off x="6629400" y="767864"/>
            <a:ext cx="1839692" cy="26974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30131" y="3825527"/>
            <a:ext cx="19191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(18 – x)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93648" y="4585206"/>
            <a:ext cx="2291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18 – x = 12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22475" y="5365572"/>
            <a:ext cx="1252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x = 6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743200" y="3581400"/>
            <a:ext cx="1937657" cy="2697486"/>
            <a:chOff x="2743200" y="3581400"/>
            <a:chExt cx="1937657" cy="2697486"/>
          </a:xfrm>
        </p:grpSpPr>
        <p:sp>
          <p:nvSpPr>
            <p:cNvPr id="9" name="Rectangle 8"/>
            <p:cNvSpPr/>
            <p:nvPr/>
          </p:nvSpPr>
          <p:spPr>
            <a:xfrm>
              <a:off x="2743200" y="3581400"/>
              <a:ext cx="1937657" cy="2697486"/>
            </a:xfrm>
            <a:prstGeom prst="rect">
              <a:avLst/>
            </a:prstGeom>
            <a:solidFill>
              <a:srgbClr val="00FFCC"/>
            </a:solidFill>
            <a:ln w="42500" cap="flat" cmpd="sng" algn="ctr">
              <a:solidFill>
                <a:schemeClr val="accent1">
                  <a:lumMod val="20000"/>
                  <a:lumOff val="8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3206338" y="4453247"/>
              <a:ext cx="902525" cy="878774"/>
            </a:xfrm>
            <a:prstGeom prst="ellipse">
              <a:avLst/>
            </a:prstGeom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600" b="1" dirty="0" smtClean="0">
                  <a:solidFill>
                    <a:schemeClr val="tx1"/>
                  </a:solidFill>
                </a:rPr>
                <a:t>x</a:t>
              </a:r>
              <a:endParaRPr lang="en-US" sz="6600" b="1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9103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1999" cy="7694414"/>
          </a:xfrm>
          <a:prstGeom prst="rect">
            <a:avLst/>
          </a:prstGeom>
          <a:gradFill>
            <a:gsLst>
              <a:gs pos="0">
                <a:schemeClr val="accent5">
                  <a:lumMod val="0"/>
                  <a:lumOff val="100000"/>
                </a:schemeClr>
              </a:gs>
              <a:gs pos="7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  <a:ln w="1905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u="sng" dirty="0" smtClean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বাস্তব সমস্যার ভিত্তিতে সমীকরণ গঠনের নিয়ম</a:t>
            </a:r>
            <a:endParaRPr lang="bn-BD" sz="5400" b="1" u="sng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সমস্যার শর্ত মোতাবেক চাহিদা নিরূপণ করা হয়।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প্রয়োজনীয় সংখ্যা বোঝানোর জন্য চলক ধরে নিতে হয়।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সম্ভব হলে প্রতিটি উক্তিতে সংশ্লিস্ট চলক যুক্ত করতে হয়।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 প্রশ্নের বিভিন্ন অংশ সংযোগ করে সমীকরণ তৈরি করতে হয়।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৫। সমীকরণের সমাধান করে সঠিক উত্তর নির্ণয় করা হয়।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pPr marL="457200" indent="-457200">
              <a:buFont typeface="Wingdings"/>
              <a:buChar char="]"/>
            </a:pP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সমীকরণে যে চলক ব্যবহার করা হয় তা শুধুমাত্র সংখ্যার</a:t>
            </a:r>
            <a:endParaRPr lang="en-US" sz="4400" dirty="0" smtClean="0"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en-US" sz="4400" dirty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  <a:sym typeface="Wingdings"/>
              </a:rPr>
              <a:t>   </a:t>
            </a:r>
            <a:r>
              <a:rPr lang="bn-BD" sz="4400" dirty="0" smtClean="0">
                <a:latin typeface="NikoshBAN" pitchFamily="2" charset="0"/>
                <a:cs typeface="NikoshBAN" pitchFamily="2" charset="0"/>
                <a:sym typeface="Wingdings"/>
              </a:rPr>
              <a:t> জন্য, রাশির জন্য নয়।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4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6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133" t="-2173" r="-44401" b="-51210"/>
          <a:stretch/>
        </p:blipFill>
        <p:spPr>
          <a:xfrm>
            <a:off x="2061211" y="449580"/>
            <a:ext cx="8081009" cy="59169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97283" y="525781"/>
            <a:ext cx="355738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প্রথমটি থেকে দ্বিতীয়টি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টাকা,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তৃতীয়টি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টাকা এবং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চতুর্থটি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টাকা বেশি।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কলমগুলোর মোট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মূল্য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55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টাকা।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125980" y="4495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125980" y="114300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তৃতীয়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118360" y="18973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125980" y="2659380"/>
            <a:ext cx="1226820" cy="617220"/>
          </a:xfrm>
          <a:prstGeom prst="roundRect">
            <a:avLst/>
          </a:prstGeom>
          <a:solidFill>
            <a:srgbClr val="FFDD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3352800" y="762000"/>
            <a:ext cx="25908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3352801" y="1447800"/>
            <a:ext cx="1971675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352800" y="2209800"/>
            <a:ext cx="142875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352800" y="2971800"/>
            <a:ext cx="838200" cy="0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1138" y="2743200"/>
            <a:ext cx="1947612" cy="1905000"/>
          </a:xfrm>
          <a:prstGeom prst="rect">
            <a:avLst/>
          </a:prstGeom>
          <a:ln w="19050">
            <a:noFill/>
          </a:ln>
        </p:spPr>
      </p:pic>
      <p:cxnSp>
        <p:nvCxnSpPr>
          <p:cNvPr id="37" name="Straight Arrow Connector 36"/>
          <p:cNvCxnSpPr/>
          <p:nvPr/>
        </p:nvCxnSpPr>
        <p:spPr>
          <a:xfrm flipH="1">
            <a:off x="3924300" y="2971800"/>
            <a:ext cx="190500" cy="83820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ounded Rectangle 38"/>
          <p:cNvSpPr/>
          <p:nvPr/>
        </p:nvSpPr>
        <p:spPr>
          <a:xfrm>
            <a:off x="2129790" y="3718560"/>
            <a:ext cx="17945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 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4781550" y="762000"/>
            <a:ext cx="1085850" cy="502920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2129790" y="4389120"/>
            <a:ext cx="22898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+ 4)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2129790" y="5059680"/>
            <a:ext cx="2480310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+ 5)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118360" y="5749290"/>
            <a:ext cx="2663191" cy="617220"/>
          </a:xfrm>
          <a:prstGeom prst="roundRect">
            <a:avLst/>
          </a:prstGeom>
          <a:solidFill>
            <a:srgbClr val="CCFF9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(X + 6)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H="1">
            <a:off x="4191000" y="2209800"/>
            <a:ext cx="457200" cy="2179320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H="1">
            <a:off x="4495800" y="1495276"/>
            <a:ext cx="762000" cy="3564404"/>
          </a:xfrm>
          <a:prstGeom prst="straightConnector1">
            <a:avLst/>
          </a:prstGeom>
          <a:ln w="57150">
            <a:solidFill>
              <a:schemeClr val="tx1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5" name="TextBox 1054"/>
          <p:cNvSpPr txBox="1"/>
          <p:nvPr/>
        </p:nvSpPr>
        <p:spPr>
          <a:xfrm>
            <a:off x="5105401" y="4648201"/>
            <a:ext cx="5036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প্রদত্ত তথ্য দ্বারা সমীকরণ গঠন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105400" y="5267980"/>
            <a:ext cx="5046138" cy="1077218"/>
          </a:xfrm>
          <a:prstGeom prst="rect">
            <a:avLst/>
          </a:prstGeom>
          <a:solidFill>
            <a:srgbClr val="C1FFF3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x + x +4 + x + 5 + x + 6 = 55</a:t>
            </a:r>
          </a:p>
          <a:p>
            <a:pPr algn="ctr"/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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4x + 15 = 55</a:t>
            </a:r>
          </a:p>
        </p:txBody>
      </p:sp>
    </p:spTree>
    <p:extLst>
      <p:ext uri="{BB962C8B-B14F-4D97-AF65-F5344CB8AC3E}">
        <p14:creationId xmlns:p14="http://schemas.microsoft.com/office/powerpoint/2010/main" val="93677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7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10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animBg="1"/>
      <p:bldP spid="13" grpId="0" animBg="1"/>
      <p:bldP spid="14" grpId="0" animBg="1"/>
      <p:bldP spid="17" grpId="0" animBg="1"/>
      <p:bldP spid="39" grpId="0" animBg="1"/>
      <p:bldP spid="42" grpId="0" animBg="1"/>
      <p:bldP spid="43" grpId="0" animBg="1"/>
      <p:bldP spid="44" grpId="0" animBg="1"/>
      <p:bldP spid="1055" grpId="0"/>
      <p:bldP spid="74" grpId="0" build="p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</TotalTime>
  <Words>810</Words>
  <Application>Microsoft Office PowerPoint</Application>
  <PresentationFormat>Widescreen</PresentationFormat>
  <Paragraphs>157</Paragraphs>
  <Slides>19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Informal Roman</vt:lpstr>
      <vt:lpstr>NikoshBAN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Mahabur Rashid</dc:creator>
  <cp:lastModifiedBy>Md. Mahabur Rashid</cp:lastModifiedBy>
  <cp:revision>69</cp:revision>
  <dcterms:created xsi:type="dcterms:W3CDTF">2021-05-04T00:10:32Z</dcterms:created>
  <dcterms:modified xsi:type="dcterms:W3CDTF">2021-05-17T05:18:25Z</dcterms:modified>
</cp:coreProperties>
</file>