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72" r:id="rId3"/>
    <p:sldId id="514" r:id="rId4"/>
    <p:sldId id="261" r:id="rId5"/>
    <p:sldId id="258" r:id="rId6"/>
    <p:sldId id="262" r:id="rId7"/>
    <p:sldId id="513" r:id="rId8"/>
    <p:sldId id="259" r:id="rId9"/>
    <p:sldId id="263" r:id="rId10"/>
    <p:sldId id="264" r:id="rId11"/>
    <p:sldId id="265" r:id="rId12"/>
    <p:sldId id="266" r:id="rId13"/>
    <p:sldId id="25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0" r:id="rId29"/>
    <p:sldId id="301" r:id="rId30"/>
    <p:sldId id="302" r:id="rId31"/>
    <p:sldId id="303" r:id="rId32"/>
    <p:sldId id="51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1273-F1C1-42EA-BA25-6F1FA7462ADB}" type="datetimeFigureOut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hrafcomputer.wordpress.com/%E0%A6%95%E0%A7%80-%E0%A6%AC%E0%A7%8B%E0%A6%B0%E0%A7%8D%E0%A6%A1-%E0%A6%B6%E0%A6%B0%E0%A7%8D%E0%A6%9F%E0%A6%95%E0%A6%BE%E0%A6%9F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se-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521677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3195F-7A3C-43C4-AE9C-5B1852FB3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90" y="1194622"/>
            <a:ext cx="7517019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5065" y="2902149"/>
            <a:ext cx="5979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ধাপ-২: </a:t>
            </a:r>
            <a:r>
              <a:rPr lang="en-US" sz="32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ইনপুট</a:t>
            </a:r>
            <a:r>
              <a:rPr lang="en-US" sz="32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হিসেবে</a:t>
            </a:r>
            <a:r>
              <a:rPr lang="en-US" sz="32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</a:p>
          <a:p>
            <a:r>
              <a:rPr lang="en-US" sz="32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        </a:t>
            </a:r>
            <a:r>
              <a:rPr lang="en-US" sz="32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2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গ্রহণ</a:t>
            </a:r>
            <a:r>
              <a:rPr lang="en-US" sz="32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করি</a:t>
            </a:r>
            <a:r>
              <a:rPr lang="en-US" sz="32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9818" y="3878670"/>
            <a:ext cx="7407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ধাপ-৩: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area=pi*r*r </a:t>
            </a:r>
            <a:r>
              <a:rPr lang="en-US" sz="3200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         </a:t>
            </a:r>
            <a:r>
              <a:rPr lang="en-US" sz="3200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32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2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নির্ণয়</a:t>
            </a:r>
            <a:r>
              <a:rPr lang="en-US" sz="32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করি</a:t>
            </a:r>
            <a:r>
              <a:rPr lang="en-US" sz="32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4842" y="4908477"/>
            <a:ext cx="4388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ধাপ-৪: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ছাপাই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5064" y="5858237"/>
            <a:ext cx="4388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ধাপ-৫: প্রোগ্রাম শেষ করি।</a:t>
            </a:r>
            <a:endParaRPr lang="en-US" sz="32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9148" y="1410914"/>
            <a:ext cx="1991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অ্যালগরিদম</a:t>
            </a:r>
            <a:endParaRPr lang="en-US" sz="28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36264" y="2079011"/>
            <a:ext cx="7300274" cy="646780"/>
            <a:chOff x="449436" y="2066271"/>
            <a:chExt cx="6236978" cy="646780"/>
          </a:xfrm>
        </p:grpSpPr>
        <p:sp>
          <p:nvSpPr>
            <p:cNvPr id="8" name="Rectangle 7"/>
            <p:cNvSpPr/>
            <p:nvPr/>
          </p:nvSpPr>
          <p:spPr>
            <a:xfrm>
              <a:off x="449436" y="2128276"/>
              <a:ext cx="32752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SolaimanLipi" pitchFamily="2" charset="0"/>
                  <a:cs typeface="SolaimanLipi" pitchFamily="2" charset="0"/>
                </a:rPr>
                <a:t>ধাপ-১: </a:t>
              </a:r>
              <a:r>
                <a:rPr lang="en-US" sz="3200" dirty="0" err="1">
                  <a:solidFill>
                    <a:schemeClr val="accent4">
                      <a:lumMod val="75000"/>
                    </a:schemeClr>
                  </a:solidFill>
                  <a:latin typeface="SolaimanLipi" pitchFamily="2" charset="0"/>
                  <a:cs typeface="SolaimanLipi" pitchFamily="2" charset="0"/>
                </a:rPr>
                <a:t>প্রোগ্রাম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chemeClr val="accent4">
                      <a:lumMod val="75000"/>
                    </a:schemeClr>
                  </a:solidFill>
                  <a:latin typeface="SolaimanLipi" pitchFamily="2" charset="0"/>
                  <a:cs typeface="SolaimanLipi" pitchFamily="2" charset="0"/>
                </a:rPr>
                <a:t>শুরু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chemeClr val="accent4">
                      <a:lumMod val="75000"/>
                    </a:schemeClr>
                  </a:solidFill>
                  <a:latin typeface="SolaimanLipi" pitchFamily="2" charset="0"/>
                  <a:cs typeface="SolaimanLipi" pitchFamily="2" charset="0"/>
                </a:rPr>
                <a:t>করি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SolaimanLipi" pitchFamily="2" charset="0"/>
                  <a:cs typeface="SolaimanLipi" pitchFamily="2" charset="0"/>
                </a:rPr>
                <a:t>।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607791" y="2066271"/>
              <a:ext cx="2078623" cy="58610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as-IN" sz="3200" dirty="0">
                  <a:solidFill>
                    <a:schemeClr val="accent4">
                      <a:lumMod val="75000"/>
                    </a:schemeClr>
                  </a:solidFill>
                  <a:latin typeface="SolaimanLipi" pitchFamily="2" charset="0"/>
                  <a:ea typeface="Times New Roman" panose="02020603050405020304" pitchFamily="18" charset="0"/>
                  <a:cs typeface="SolaimanLipi" pitchFamily="2" charset="0"/>
                </a:rPr>
                <a:t>প্রোগ্রাম শুরু</a:t>
              </a:r>
              <a:endPara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endParaRPr>
            </a:p>
          </p:txBody>
        </p:sp>
      </p:grpSp>
      <p:cxnSp>
        <p:nvCxnSpPr>
          <p:cNvPr id="26" name="AutoShape 23"/>
          <p:cNvCxnSpPr>
            <a:cxnSpLocks noChangeShapeType="1"/>
          </p:cNvCxnSpPr>
          <p:nvPr/>
        </p:nvCxnSpPr>
        <p:spPr bwMode="auto">
          <a:xfrm>
            <a:off x="6096000" y="2650273"/>
            <a:ext cx="0" cy="2955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4351266" y="2932486"/>
            <a:ext cx="4196886" cy="584200"/>
          </a:xfrm>
          <a:prstGeom prst="parallelogram">
            <a:avLst>
              <a:gd name="adj" fmla="val 30053"/>
            </a:avLst>
          </a:prstGeom>
          <a:solidFill>
            <a:srgbClr val="FFFFFF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as-IN" sz="28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ইনপুট হিসেবে</a:t>
            </a:r>
            <a:r>
              <a:rPr lang="en-US" sz="28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এর মান</a:t>
            </a:r>
            <a:r>
              <a:rPr lang="en-US" sz="28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গ্রহণ</a:t>
            </a:r>
            <a:endParaRPr lang="en-US" sz="2800" dirty="0">
              <a:solidFill>
                <a:srgbClr val="00B050"/>
              </a:solidFill>
              <a:latin typeface="SolaimanLipi" pitchFamily="2" charset="0"/>
              <a:ea typeface="Times New Roman" panose="02020603050405020304" pitchFamily="18" charset="0"/>
              <a:cs typeface="SolaimanLipi" pitchFamily="2" charset="0"/>
            </a:endParaRPr>
          </a:p>
        </p:txBody>
      </p:sp>
      <p:cxnSp>
        <p:nvCxnSpPr>
          <p:cNvPr id="28" name="AutoShape 25"/>
          <p:cNvCxnSpPr>
            <a:cxnSpLocks noChangeShapeType="1"/>
          </p:cNvCxnSpPr>
          <p:nvPr/>
        </p:nvCxnSpPr>
        <p:spPr bwMode="auto">
          <a:xfrm>
            <a:off x="6090046" y="3519280"/>
            <a:ext cx="5080" cy="23114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5306292" y="4750151"/>
            <a:ext cx="1736065" cy="548225"/>
          </a:xfrm>
          <a:prstGeom prst="parallelogram">
            <a:avLst>
              <a:gd name="adj" fmla="val 428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</a:p>
        </p:txBody>
      </p:sp>
      <p:cxnSp>
        <p:nvCxnSpPr>
          <p:cNvPr id="31" name="AutoShape 28"/>
          <p:cNvCxnSpPr>
            <a:cxnSpLocks noChangeShapeType="1"/>
          </p:cNvCxnSpPr>
          <p:nvPr/>
        </p:nvCxnSpPr>
        <p:spPr bwMode="auto">
          <a:xfrm>
            <a:off x="6098051" y="5308512"/>
            <a:ext cx="5080" cy="23114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937564" y="5547847"/>
            <a:ext cx="2498974" cy="7920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as-IN" sz="3200" dirty="0">
                <a:solidFill>
                  <a:srgbClr val="FF000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প্রোগ্রাম শেষ</a:t>
            </a:r>
            <a:endParaRPr lang="en-US" sz="3200" dirty="0">
              <a:solidFill>
                <a:srgbClr val="FF0000"/>
              </a:solidFill>
              <a:effectLst/>
              <a:latin typeface="SolaimanLipi" pitchFamily="2" charset="0"/>
              <a:ea typeface="Times New Roman" panose="02020603050405020304" pitchFamily="18" charset="0"/>
              <a:cs typeface="SolaimanLipi" pitchFamily="2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778780" y="3849972"/>
            <a:ext cx="3273839" cy="6384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=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pi*r*r</a:t>
            </a:r>
            <a:r>
              <a:rPr lang="as-IN" sz="3200" dirty="0">
                <a:solidFill>
                  <a:srgbClr val="0070C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 নির্ণয়</a:t>
            </a:r>
            <a:endParaRPr lang="en-US" sz="3200" dirty="0">
              <a:solidFill>
                <a:srgbClr val="0070C0"/>
              </a:solidFill>
              <a:effectLst/>
              <a:latin typeface="SolaimanLipi" pitchFamily="2" charset="0"/>
              <a:ea typeface="Times New Roman" panose="02020603050405020304" pitchFamily="18" charset="0"/>
              <a:cs typeface="SolaimanLipi" pitchFamily="2" charset="0"/>
            </a:endParaRPr>
          </a:p>
        </p:txBody>
      </p:sp>
      <p:cxnSp>
        <p:nvCxnSpPr>
          <p:cNvPr id="41" name="AutoShape 28"/>
          <p:cNvCxnSpPr>
            <a:cxnSpLocks noChangeShapeType="1"/>
          </p:cNvCxnSpPr>
          <p:nvPr/>
        </p:nvCxnSpPr>
        <p:spPr bwMode="auto">
          <a:xfrm>
            <a:off x="6095511" y="4489896"/>
            <a:ext cx="5080" cy="23114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5102182" y="1405626"/>
            <a:ext cx="1623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ফ্লোচার্ট</a:t>
            </a:r>
            <a:endParaRPr lang="en-US" sz="28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47587" y="1383947"/>
            <a:ext cx="3614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ভাষায়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কীওয়ার্ড</a:t>
            </a:r>
            <a:endParaRPr lang="en-US" sz="28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10548" y="4679252"/>
            <a:ext cx="2515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4000" dirty="0">
                <a:solidFill>
                  <a:srgbClr val="92D050"/>
                </a:solidFill>
                <a:latin typeface="SolaimanLipi" pitchFamily="2" charset="0"/>
                <a:cs typeface="SolaimanLipi" pitchFamily="2" charset="0"/>
              </a:rPr>
              <a:t>()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993428" y="2932851"/>
            <a:ext cx="2515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4000" dirty="0">
                <a:solidFill>
                  <a:srgbClr val="92D050"/>
                </a:solidFill>
                <a:latin typeface="SolaimanLipi" pitchFamily="2" charset="0"/>
                <a:cs typeface="SolaimanLipi" pitchFamily="2" charset="0"/>
              </a:rPr>
              <a:t>()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007306" y="3824822"/>
            <a:ext cx="3184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= pi*r*r</a:t>
            </a:r>
            <a:r>
              <a:rPr lang="as-IN" sz="4000" dirty="0">
                <a:solidFill>
                  <a:srgbClr val="00B0F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 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272" y="326286"/>
            <a:ext cx="10886237" cy="70788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4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latin typeface="SolaimanLipi" pitchFamily="2" charset="0"/>
                <a:cs typeface="SolaimanLipi" pitchFamily="2" charset="0"/>
              </a:rPr>
              <a:t>ক্ষেত্রফল</a:t>
            </a:r>
            <a:r>
              <a:rPr lang="en-US" sz="4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latin typeface="SolaimanLipi" pitchFamily="2" charset="0"/>
                <a:cs typeface="SolaimanLipi" pitchFamily="2" charset="0"/>
              </a:rPr>
              <a:t>নির্ণয়ের</a:t>
            </a:r>
            <a:r>
              <a:rPr lang="en-US" sz="4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latin typeface="SolaimanLipi" pitchFamily="2" charset="0"/>
                <a:cs typeface="SolaimanLipi" pitchFamily="2" charset="0"/>
              </a:rPr>
              <a:t>অ্যালগরিদম</a:t>
            </a:r>
            <a:r>
              <a:rPr lang="en-US" sz="4000" dirty="0"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4000" dirty="0" err="1">
                <a:latin typeface="SolaimanLipi" pitchFamily="2" charset="0"/>
                <a:cs typeface="SolaimanLipi" pitchFamily="2" charset="0"/>
              </a:rPr>
              <a:t>ফ্লোচার্ট</a:t>
            </a:r>
            <a:r>
              <a:rPr lang="en-US" sz="4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latin typeface="SolaimanLipi" pitchFamily="2" charset="0"/>
                <a:cs typeface="SolaimanLipi" pitchFamily="2" charset="0"/>
              </a:rPr>
              <a:t>অংকন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7" grpId="0" animBg="1"/>
      <p:bldP spid="30" grpId="0" animBg="1"/>
      <p:bldP spid="32" grpId="0" animBg="1"/>
      <p:bldP spid="33" grpId="0" animBg="1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22067" y="1687999"/>
            <a:ext cx="2358531" cy="58610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as-IN" sz="3200" dirty="0">
                <a:solidFill>
                  <a:schemeClr val="accent4">
                    <a:lumMod val="75000"/>
                  </a:schemeClr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প্রোগ্রাম শুরু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/>
              <a:latin typeface="SolaimanLipi" pitchFamily="2" charset="0"/>
              <a:ea typeface="Times New Roman" panose="02020603050405020304" pitchFamily="18" charset="0"/>
              <a:cs typeface="SolaimanLipi" pitchFamily="2" charset="0"/>
            </a:endParaRPr>
          </a:p>
        </p:txBody>
      </p:sp>
      <p:cxnSp>
        <p:nvCxnSpPr>
          <p:cNvPr id="26" name="AutoShape 23"/>
          <p:cNvCxnSpPr>
            <a:cxnSpLocks noChangeShapeType="1"/>
          </p:cNvCxnSpPr>
          <p:nvPr/>
        </p:nvCxnSpPr>
        <p:spPr bwMode="auto">
          <a:xfrm>
            <a:off x="1987950" y="2306288"/>
            <a:ext cx="5080" cy="23114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32084" y="2566378"/>
            <a:ext cx="4652684" cy="584200"/>
          </a:xfrm>
          <a:prstGeom prst="parallelogram">
            <a:avLst>
              <a:gd name="adj" fmla="val 30053"/>
            </a:avLst>
          </a:prstGeom>
          <a:solidFill>
            <a:srgbClr val="FFFFFF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as-IN" sz="32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ইনপুট হিসেবে</a:t>
            </a:r>
            <a:r>
              <a:rPr lang="en-US" sz="32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এর মান গ্রহণ</a:t>
            </a:r>
            <a:endParaRPr lang="en-US" sz="3200" dirty="0">
              <a:solidFill>
                <a:srgbClr val="00B050"/>
              </a:solidFill>
              <a:effectLst/>
              <a:latin typeface="SolaimanLipi" pitchFamily="2" charset="0"/>
              <a:ea typeface="Times New Roman" panose="02020603050405020304" pitchFamily="18" charset="0"/>
              <a:cs typeface="SolaimanLipi" pitchFamily="2" charset="0"/>
            </a:endParaRPr>
          </a:p>
        </p:txBody>
      </p:sp>
      <p:cxnSp>
        <p:nvCxnSpPr>
          <p:cNvPr id="28" name="AutoShape 25"/>
          <p:cNvCxnSpPr>
            <a:cxnSpLocks noChangeShapeType="1"/>
          </p:cNvCxnSpPr>
          <p:nvPr/>
        </p:nvCxnSpPr>
        <p:spPr bwMode="auto">
          <a:xfrm>
            <a:off x="1990870" y="3201008"/>
            <a:ext cx="5080" cy="23114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1122352" y="4342711"/>
            <a:ext cx="1736065" cy="548225"/>
          </a:xfrm>
          <a:prstGeom prst="parallelogram">
            <a:avLst>
              <a:gd name="adj" fmla="val 428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</a:p>
        </p:txBody>
      </p:sp>
      <p:cxnSp>
        <p:nvCxnSpPr>
          <p:cNvPr id="31" name="AutoShape 28"/>
          <p:cNvCxnSpPr>
            <a:cxnSpLocks noChangeShapeType="1"/>
          </p:cNvCxnSpPr>
          <p:nvPr/>
        </p:nvCxnSpPr>
        <p:spPr bwMode="auto">
          <a:xfrm>
            <a:off x="1998793" y="4900401"/>
            <a:ext cx="5080" cy="23114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95365" y="5170001"/>
            <a:ext cx="2411933" cy="564414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as-IN" sz="3200" dirty="0">
                <a:solidFill>
                  <a:srgbClr val="FF000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প্রোগ্রাম শেষ</a:t>
            </a:r>
            <a:endParaRPr lang="en-US" sz="3200" dirty="0">
              <a:solidFill>
                <a:srgbClr val="FF0000"/>
              </a:solidFill>
              <a:effectLst/>
              <a:latin typeface="SolaimanLipi" pitchFamily="2" charset="0"/>
              <a:ea typeface="Times New Roman" panose="02020603050405020304" pitchFamily="18" charset="0"/>
              <a:cs typeface="SolaimanLipi" pitchFamily="2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68713" y="3411990"/>
            <a:ext cx="3637375" cy="6384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=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pi*r*r</a:t>
            </a:r>
            <a:r>
              <a:rPr lang="as-IN" sz="3200" dirty="0">
                <a:solidFill>
                  <a:srgbClr val="0070C0"/>
                </a:solidFill>
                <a:latin typeface="SolaimanLipi" pitchFamily="2" charset="0"/>
                <a:ea typeface="Times New Roman" panose="02020603050405020304" pitchFamily="18" charset="0"/>
                <a:cs typeface="SolaimanLipi" pitchFamily="2" charset="0"/>
              </a:rPr>
              <a:t> নির্ণয়</a:t>
            </a:r>
            <a:endParaRPr lang="en-US" sz="3200" dirty="0">
              <a:solidFill>
                <a:srgbClr val="0070C0"/>
              </a:solidFill>
              <a:effectLst/>
              <a:latin typeface="SolaimanLipi" pitchFamily="2" charset="0"/>
              <a:ea typeface="Times New Roman" panose="02020603050405020304" pitchFamily="18" charset="0"/>
              <a:cs typeface="SolaimanLipi" pitchFamily="2" charset="0"/>
            </a:endParaRPr>
          </a:p>
        </p:txBody>
      </p:sp>
      <p:cxnSp>
        <p:nvCxnSpPr>
          <p:cNvPr id="41" name="AutoShape 28"/>
          <p:cNvCxnSpPr>
            <a:cxnSpLocks noChangeShapeType="1"/>
          </p:cNvCxnSpPr>
          <p:nvPr/>
        </p:nvCxnSpPr>
        <p:spPr bwMode="auto">
          <a:xfrm>
            <a:off x="1985730" y="4055438"/>
            <a:ext cx="5080" cy="23114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1122353" y="368866"/>
            <a:ext cx="1706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ফ্লোচার্ট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2174" y="368866"/>
            <a:ext cx="4948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ভাষার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প্রোগ্রামিং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কোড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2361" y="1284464"/>
            <a:ext cx="1685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3435" y="2135262"/>
            <a:ext cx="404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 pi=3.1416, area, r;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3436" y="2732107"/>
            <a:ext cx="2810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f",&amp;r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4" name="Rectangle 3"/>
          <p:cNvSpPr/>
          <p:nvPr/>
        </p:nvSpPr>
        <p:spPr>
          <a:xfrm>
            <a:off x="5671097" y="3504108"/>
            <a:ext cx="2215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area=pi*r*r;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3083" y="4358151"/>
            <a:ext cx="3493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("%.2f", area);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0914" y="4798058"/>
            <a:ext cx="168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}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82361" y="927435"/>
            <a:ext cx="3561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9704" y="5409595"/>
            <a:ext cx="8000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উক্ত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প্রোগ্রামে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()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()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ফাংশনের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হেডার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()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ফাংশনের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উপরে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যোগ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225236" y="1117710"/>
            <a:ext cx="2631295" cy="5029312"/>
            <a:chOff x="7852108" y="1284464"/>
            <a:chExt cx="2631295" cy="485803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890904" y="6142495"/>
              <a:ext cx="5924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0444766" y="1284464"/>
              <a:ext cx="0" cy="4858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7852108" y="1297343"/>
              <a:ext cx="26184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60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2" grpId="0" animBg="1"/>
      <p:bldP spid="33" grpId="0" animBg="1"/>
      <p:bldP spid="24" grpId="0"/>
      <p:bldP spid="34" grpId="0"/>
      <p:bldP spid="3" grpId="0"/>
      <p:bldP spid="4" grpId="0"/>
      <p:bldP spid="5" grpId="0"/>
      <p:bldP spid="35" grpId="0"/>
      <p:bldP spid="3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10361" y="851295"/>
            <a:ext cx="1685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41435" y="1702093"/>
            <a:ext cx="404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 pi=3.1416, area, r;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36" y="2298938"/>
            <a:ext cx="2912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("%f", &amp;r);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9097" y="3070939"/>
            <a:ext cx="2215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area=pi*r*r;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1083" y="3924982"/>
            <a:ext cx="3493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("%.2f", area);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5772" y="4682727"/>
            <a:ext cx="168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0361" y="494266"/>
            <a:ext cx="3561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440107"/>
            <a:ext cx="6053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উক্ত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নির্বাহ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করলে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সাদা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স্ক্রীন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সামনে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পাব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ইউজার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বুঝতে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তাই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উক্ত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প্রোগ্রামকে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পাশের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মত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লিখতে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ইন্টারঅ্যাকটিভ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0589" y="934362"/>
            <a:ext cx="1685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3890" y="1747654"/>
            <a:ext cx="404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 pi=3.1416,area, r;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2959" y="2602551"/>
            <a:ext cx="2912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("%f", &amp;r);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56171" y="3156272"/>
            <a:ext cx="2215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area=pi*r*r;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32576" y="4154615"/>
            <a:ext cx="5981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("Area of circle=%.2f", area);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57750" y="4960187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60589" y="577333"/>
            <a:ext cx="3561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35759" y="442153"/>
            <a:ext cx="0" cy="587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492487" y="2230175"/>
            <a:ext cx="512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(“Enter the radius of the circle: ");</a:t>
            </a:r>
          </a:p>
        </p:txBody>
      </p:sp>
    </p:spTree>
    <p:extLst>
      <p:ext uri="{BB962C8B-B14F-4D97-AF65-F5344CB8AC3E}">
        <p14:creationId xmlns:p14="http://schemas.microsoft.com/office/powerpoint/2010/main" val="33104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2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58287"/>
              </p:ext>
            </p:extLst>
          </p:nvPr>
        </p:nvGraphicFramePr>
        <p:xfrm>
          <a:off x="7333679" y="784830"/>
          <a:ext cx="30179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68486" y="1510841"/>
            <a:ext cx="55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75291" y="1883633"/>
            <a:ext cx="83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3998" y="2310356"/>
            <a:ext cx="55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7175" y="328443"/>
            <a:ext cx="29844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307175" y="5287649"/>
            <a:ext cx="384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radius of the circle: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63801" y="1534865"/>
            <a:ext cx="91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06294" y="4854854"/>
            <a:ext cx="140991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307175" y="5679825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circle=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363800" y="1917211"/>
            <a:ext cx="77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28.26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363801" y="2280651"/>
            <a:ext cx="91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3614" y="1412840"/>
            <a:ext cx="168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216915" y="2226132"/>
            <a:ext cx="757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65984" y="3081029"/>
            <a:ext cx="2228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("%f", &amp;r);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265984" y="420374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area=pi*r*r;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189339" y="4590372"/>
            <a:ext cx="4371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("Area of circle=%f ", area);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0775" y="5438665"/>
            <a:ext cx="16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laimanLipi" pitchFamily="2" charset="0"/>
                <a:cs typeface="SolaimanLipi" pitchFamily="2" charset="0"/>
              </a:rPr>
              <a:t>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3614" y="1055811"/>
            <a:ext cx="356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32350" y="2630465"/>
            <a:ext cx="512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(“Enter the radius of the circle: 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5984" y="3627612"/>
            <a:ext cx="1547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pi=3.1416;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05845" y="2223654"/>
            <a:ext cx="603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72555" y="2212460"/>
            <a:ext cx="47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4051" y="2212461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area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322181" y="1673819"/>
            <a:ext cx="5194207" cy="745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5" idx="1"/>
          </p:cNvCxnSpPr>
          <p:nvPr/>
        </p:nvCxnSpPr>
        <p:spPr>
          <a:xfrm flipV="1">
            <a:off x="2709007" y="2082770"/>
            <a:ext cx="4624672" cy="382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367777" y="2460463"/>
            <a:ext cx="4035430" cy="5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8" idx="1"/>
          </p:cNvCxnSpPr>
          <p:nvPr/>
        </p:nvCxnSpPr>
        <p:spPr>
          <a:xfrm rot="16200000" flipH="1">
            <a:off x="5154334" y="3365640"/>
            <a:ext cx="2657185" cy="164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1" idx="3"/>
          </p:cNvCxnSpPr>
          <p:nvPr/>
        </p:nvCxnSpPr>
        <p:spPr>
          <a:xfrm>
            <a:off x="3494479" y="3311862"/>
            <a:ext cx="3812696" cy="546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0084904" y="2495022"/>
            <a:ext cx="981633" cy="1488647"/>
            <a:chOff x="10084904" y="2495022"/>
            <a:chExt cx="981633" cy="1488647"/>
          </a:xfrm>
        </p:grpSpPr>
        <p:cxnSp>
          <p:nvCxnSpPr>
            <p:cNvPr id="61" name="Straight Arrow Connector 60"/>
            <p:cNvCxnSpPr>
              <a:cxnSpLocks/>
            </p:cNvCxnSpPr>
            <p:nvPr/>
          </p:nvCxnSpPr>
          <p:spPr>
            <a:xfrm flipV="1">
              <a:off x="10291640" y="3983668"/>
              <a:ext cx="77489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1066537" y="2495022"/>
              <a:ext cx="0" cy="1488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10084904" y="2495022"/>
              <a:ext cx="9816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>
            <a:stCxn id="2" idx="3"/>
          </p:cNvCxnSpPr>
          <p:nvPr/>
        </p:nvCxnSpPr>
        <p:spPr>
          <a:xfrm flipV="1">
            <a:off x="2813202" y="1719533"/>
            <a:ext cx="6541328" cy="2138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2" idx="3"/>
          </p:cNvCxnSpPr>
          <p:nvPr/>
        </p:nvCxnSpPr>
        <p:spPr>
          <a:xfrm flipV="1">
            <a:off x="3011975" y="2082771"/>
            <a:ext cx="6342555" cy="235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159092" y="4850766"/>
            <a:ext cx="2174587" cy="1049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9594574" y="2101877"/>
            <a:ext cx="156184" cy="3798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363800" y="5749314"/>
            <a:ext cx="12119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28.26</a:t>
            </a: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688311" y="11247"/>
            <a:ext cx="5977960" cy="760867"/>
          </a:xfrm>
          <a:prstGeom prst="chevron">
            <a:avLst>
              <a:gd name="adj" fmla="val 396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প্রোগ্রামটির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মুড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অফ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অ্যাকসন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B8FFB33-8FCB-4994-A121-0E4FE0EBE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6213" y="3594816"/>
            <a:ext cx="3037136" cy="10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33" grpId="0"/>
      <p:bldP spid="68" grpId="0"/>
      <p:bldP spid="47" grpId="0"/>
      <p:bldP spid="57" grpId="0"/>
      <p:bldP spid="95" grpId="0"/>
      <p:bldP spid="112" grpId="0"/>
      <p:bldP spid="67" grpId="0"/>
      <p:bldP spid="69" grpId="0"/>
      <p:bldP spid="71" grpId="0"/>
      <p:bldP spid="72" grpId="0"/>
      <p:bldP spid="73" grpId="0"/>
      <p:bldP spid="77" grpId="0"/>
      <p:bldP spid="80" grpId="0"/>
      <p:bldP spid="2" grpId="0"/>
      <p:bldP spid="27" grpId="0"/>
      <p:bldP spid="31" grpId="0"/>
      <p:bldP spid="36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94" y="1575588"/>
            <a:ext cx="6146787" cy="43960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38" y="1066051"/>
            <a:ext cx="6485821" cy="433565"/>
          </a:xfrm>
        </p:spPr>
        <p:txBody>
          <a:bodyPr>
            <a:noAutofit/>
          </a:bodyPr>
          <a:lstStyle/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bn-BD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প্রথমে </a:t>
            </a:r>
            <a:r>
              <a:rPr lang="en-US" sz="32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bn-BD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প্রোগ্রামটি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চালু করতে হবে-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5343" y="886369"/>
            <a:ext cx="5420139" cy="1139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২. </a:t>
            </a:r>
            <a:r>
              <a:rPr lang="bn-BD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এরপর </a:t>
            </a:r>
            <a:r>
              <a:rPr lang="en-US" sz="32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বাটনে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ক্লিক কর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লে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আমরা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পাব</a:t>
            </a:r>
            <a:endParaRPr lang="bn-BD" sz="3200" dirty="0">
              <a:ln w="0"/>
              <a:solidFill>
                <a:srgbClr val="000066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275822" y="5682602"/>
            <a:ext cx="552536" cy="5525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t="32782" r="70032"/>
          <a:stretch/>
        </p:blipFill>
        <p:spPr bwMode="auto">
          <a:xfrm>
            <a:off x="8190963" y="1575588"/>
            <a:ext cx="4001037" cy="5274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16517" y="125502"/>
            <a:ext cx="7836101" cy="760867"/>
          </a:xfrm>
          <a:prstGeom prst="chevron">
            <a:avLst>
              <a:gd name="adj" fmla="val 39600"/>
            </a:avLst>
          </a:prstGeom>
          <a:ln w="762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/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ভাষায়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bn-BD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তৈরি করার পদ্ধতি</a:t>
            </a:r>
            <a:endParaRPr lang="en-US" sz="4000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8" r="70338"/>
          <a:stretch/>
        </p:blipFill>
        <p:spPr bwMode="auto">
          <a:xfrm>
            <a:off x="7582617" y="866920"/>
            <a:ext cx="3999781" cy="494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44272" y="5859611"/>
            <a:ext cx="6724360" cy="9983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৩. </a:t>
            </a:r>
            <a:r>
              <a:rPr lang="bn-BD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এরপর </a:t>
            </a:r>
            <a:r>
              <a:rPr lang="en-US" sz="32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Programs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ক্লিক করতে হবে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তাহলে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পাশের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পাবো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।</a:t>
            </a:r>
            <a:endParaRPr lang="bn-BD" sz="3200" dirty="0">
              <a:ln w="0"/>
              <a:solidFill>
                <a:srgbClr val="000066"/>
              </a:solidFill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bn-BD" sz="3200" dirty="0">
              <a:ln w="0"/>
              <a:solidFill>
                <a:srgbClr val="0033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123471" y="5823037"/>
            <a:ext cx="4907419" cy="9090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৪. </a:t>
            </a:r>
            <a:r>
              <a:rPr lang="en-US" sz="3200" dirty="0" err="1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এবারে</a:t>
            </a:r>
            <a:r>
              <a:rPr lang="en-US" sz="3200" dirty="0">
                <a:ln w="0"/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Turbo C++4.5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ক্লিক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endParaRPr lang="en-US" sz="3200" dirty="0">
              <a:ln w="0"/>
              <a:solidFill>
                <a:srgbClr val="00330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32782" r="70032"/>
          <a:stretch/>
        </p:blipFill>
        <p:spPr bwMode="auto">
          <a:xfrm>
            <a:off x="0" y="744268"/>
            <a:ext cx="3967881" cy="494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921001" y="4474262"/>
            <a:ext cx="846110" cy="846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8335592" y="3750502"/>
            <a:ext cx="846110" cy="8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9" r="69846"/>
          <a:stretch/>
        </p:blipFill>
        <p:spPr bwMode="auto">
          <a:xfrm>
            <a:off x="11325" y="2021454"/>
            <a:ext cx="4116538" cy="483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08" y="385648"/>
            <a:ext cx="5664684" cy="1057016"/>
          </a:xfrm>
        </p:spPr>
        <p:txBody>
          <a:bodyPr>
            <a:noAutofit/>
          </a:bodyPr>
          <a:lstStyle/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৫.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তাহ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লে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আমাদের সামনে </a:t>
            </a:r>
            <a:r>
              <a:rPr lang="en-US" sz="32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Turbo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C++4.5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মেনুর অধীনস্ত সকল প্রোগ্রাম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প্রদর্শিত হবে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38192" y="392821"/>
            <a:ext cx="6252247" cy="104984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৬.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এখন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Turbo C++</a:t>
            </a:r>
            <a:r>
              <a:rPr lang="en-US" sz="3200" dirty="0">
                <a:ln w="0"/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প্রোগ্রামটি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র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ক্লিক করতে হবে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নিম্নরুপ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ওপেন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1054005" y="5053847"/>
            <a:ext cx="803732" cy="80373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5620329" y="1870395"/>
            <a:ext cx="5805184" cy="4987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39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653168" y="1121497"/>
            <a:ext cx="5805184" cy="4987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3873" y="451792"/>
            <a:ext cx="11680308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৭.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এখন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আমরা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এডিটর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পেয়ে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গেছি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তাই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এখানে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নিম্নের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মত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কোড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লিখি</a:t>
            </a:r>
            <a:r>
              <a:rPr lang="en-US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168" y="2046181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float pi, area, r;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("Enter radius of circle: ");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("%f", &amp;r);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pi=3.1416;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area=pi*r*r;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("Area of circle=%f", area);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23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8" t="27147" r="21354" b="22055"/>
          <a:stretch/>
        </p:blipFill>
        <p:spPr bwMode="auto">
          <a:xfrm>
            <a:off x="3156148" y="2049472"/>
            <a:ext cx="6389049" cy="470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3398763" y="2252898"/>
            <a:ext cx="921673" cy="92167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0289" y="1299418"/>
            <a:ext cx="11077727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৮.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প্রথমে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মেনুর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ক্লিক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মেনু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প্রদর্শিত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495368" y="58182"/>
            <a:ext cx="5220929" cy="882654"/>
          </a:xfrm>
          <a:prstGeom prst="chevron">
            <a:avLst>
              <a:gd name="adj" fmla="val 396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ফাইল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0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6305741" y="2131583"/>
            <a:ext cx="5363957" cy="420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8976" y="2803827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pi,area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r;</a:t>
            </a:r>
          </a:p>
          <a:p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("Enter radius of circle: ");</a:t>
            </a:r>
          </a:p>
          <a:p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f",&amp;r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pi=3.1416;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area=pi*r*r;</a:t>
            </a:r>
          </a:p>
          <a:p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("Area of circle=%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f",area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4900" y="175236"/>
            <a:ext cx="5145025" cy="3646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640080" indent="-457200" algn="just">
              <a:lnSpc>
                <a:spcPct val="90000"/>
              </a:lnSpc>
              <a:spcBef>
                <a:spcPts val="0"/>
              </a:spcBef>
              <a:defRPr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৯.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এবারে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মেনুর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অপশনে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করব-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432" y="2818663"/>
            <a:ext cx="2468880" cy="28315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76402" y="3601897"/>
            <a:ext cx="2468880" cy="219456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6458541" y="2611919"/>
            <a:ext cx="438912" cy="43891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" y="1161288"/>
            <a:ext cx="6827522" cy="1190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srgbClr val="E7E6E6">
                  <a:lumMod val="10000"/>
                </a:srgbClr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6601 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37" y="857921"/>
            <a:ext cx="11530235" cy="1015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99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435" y="1757933"/>
            <a:ext cx="11530236" cy="4307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539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799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799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01818606446</a:t>
            </a:r>
            <a:endParaRPr lang="en-US" sz="43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9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39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999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bn-IN" sz="3999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39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amdnurulla</a:t>
            </a:r>
            <a:r>
              <a:rPr lang="en-US" sz="399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3199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4" y="926334"/>
            <a:ext cx="856714" cy="854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29" y="1917684"/>
            <a:ext cx="3168997" cy="4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6163303" y="2292955"/>
            <a:ext cx="5363957" cy="420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8976" y="2803827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float 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pi,area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("Enter radius of circle: ");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f",&amp;r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pi=3.1416;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area=pi*r*r;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("Area of circle=%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f",area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437" y="1473189"/>
            <a:ext cx="6635828" cy="91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১০. </a:t>
            </a:r>
            <a:r>
              <a:rPr lang="bn-BD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তাহলে আমাদের সামনে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bn-BD" dirty="0">
                <a:solidFill>
                  <a:srgbClr val="000066"/>
                </a:solidFill>
                <a:latin typeface="Times New Roman" panose="02020603050405020304" pitchFamily="18" charset="0"/>
                <a:cs typeface="SolaimanLipi" pitchFamily="2" charset="0"/>
              </a:rPr>
              <a:t>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ডায়লগ বক্স </a:t>
            </a:r>
            <a:r>
              <a:rPr lang="bn-BD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প্রদর্শিত হ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বে</a:t>
            </a:r>
            <a:endParaRPr lang="en-US" dirty="0">
              <a:solidFill>
                <a:srgbClr val="000066"/>
              </a:solidFill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dirty="0">
              <a:solidFill>
                <a:srgbClr val="0033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306" y="2624545"/>
            <a:ext cx="6096000" cy="9910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১১. </a:t>
            </a:r>
            <a:r>
              <a:rPr lang="bn-BD" sz="32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এখন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name</a:t>
            </a:r>
            <a:r>
              <a:rPr lang="en-US" sz="32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ঘরে</a:t>
            </a:r>
            <a:r>
              <a:rPr lang="en-US" sz="32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টেক্সবক্সে</a:t>
            </a:r>
            <a:r>
              <a:rPr lang="en-US" sz="32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আমরা </a:t>
            </a:r>
            <a:r>
              <a:rPr lang="en-US" sz="32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কাংঙ্খিত</a:t>
            </a:r>
            <a:r>
              <a:rPr lang="en-US" sz="32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ফাইলের</a:t>
            </a:r>
            <a:r>
              <a:rPr lang="en-US" sz="32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320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bn-BD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দি</a:t>
            </a:r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বো</a:t>
            </a: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bn-BD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rgbClr val="00330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5" t="26271" r="27016" b="32564"/>
          <a:stretch/>
        </p:blipFill>
        <p:spPr bwMode="auto">
          <a:xfrm>
            <a:off x="6343027" y="2803569"/>
            <a:ext cx="4859203" cy="322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99585" y="3375598"/>
            <a:ext cx="1589072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areaofcircle</a:t>
            </a:r>
            <a:endParaRPr lang="en-US" sz="1050" b="1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715" y="2354522"/>
            <a:ext cx="5708295" cy="2291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হওয়ার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জা</a:t>
            </a:r>
            <a:r>
              <a:rPr lang="bn-BD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য়গা নির্দ্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ধারণ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দিতে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পারি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। 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: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ড্রাইভ</a:t>
            </a:r>
            <a:endParaRPr lang="en-US" dirty="0">
              <a:solidFill>
                <a:srgbClr val="000066"/>
              </a:solidFill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dirty="0">
              <a:solidFill>
                <a:srgbClr val="003300"/>
              </a:solidFill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এবারে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ডায়লগ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বক্সের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বাটনে</a:t>
            </a:r>
            <a:r>
              <a:rPr lang="en-US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ক্লিক</a:t>
            </a:r>
            <a:r>
              <a:rPr lang="en-US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করি</a:t>
            </a:r>
            <a:r>
              <a:rPr lang="bn-BD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en-US" dirty="0">
              <a:solidFill>
                <a:srgbClr val="0033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46148" y="3733634"/>
            <a:ext cx="1097280" cy="182880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6163303" y="2292955"/>
            <a:ext cx="5363957" cy="420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5" t="26271" r="27016" b="32564"/>
          <a:stretch/>
        </p:blipFill>
        <p:spPr bwMode="auto">
          <a:xfrm>
            <a:off x="6236170" y="2852709"/>
            <a:ext cx="4859203" cy="322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35808" y="3452884"/>
            <a:ext cx="1643667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 err="1">
                <a:solidFill>
                  <a:prstClr val="black"/>
                </a:solidFill>
              </a:rPr>
              <a:t>areaofcircle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9707909" y="5662085"/>
            <a:ext cx="43891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5352 -0.3541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0685" y="729442"/>
            <a:ext cx="10019443" cy="374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ফাইলটি</a:t>
            </a:r>
            <a:r>
              <a:rPr lang="en-US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কম্পিউটারের 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ড্রাইভে</a:t>
            </a:r>
            <a:r>
              <a:rPr lang="en-US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bn-BD" dirty="0">
              <a:solidFill>
                <a:srgbClr val="00330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653168" y="1668260"/>
            <a:ext cx="5805184" cy="4987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3168" y="2797660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float pi, area, r;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("Enter radius of circle: ");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("%f", &amp;r);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pi=3.1416;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area=pi*r*r;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("Area of circle=%f", area);</a:t>
            </a:r>
          </a:p>
          <a:p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301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/>
          <a:srcRect l="38894" t="26052" r="21354" b="20965"/>
          <a:stretch/>
        </p:blipFill>
        <p:spPr bwMode="auto">
          <a:xfrm>
            <a:off x="4362450" y="2130107"/>
            <a:ext cx="5399736" cy="3609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6842862" y="2403296"/>
            <a:ext cx="438912" cy="4389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426" y="1272694"/>
            <a:ext cx="10332379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3200" dirty="0">
                <a:latin typeface="SolaimanLipi" pitchFamily="2" charset="0"/>
                <a:cs typeface="SolaimanLipi" pitchFamily="2" charset="0"/>
              </a:rPr>
              <a:t>১৬.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এবার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নির্বাহ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চাইলে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debug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মেনুর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অপশনে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ক্লিক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করি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89166" y="80469"/>
            <a:ext cx="7073518" cy="882654"/>
          </a:xfrm>
          <a:prstGeom prst="chevron">
            <a:avLst>
              <a:gd name="adj" fmla="val 39600"/>
            </a:avLst>
          </a:prstGeom>
          <a:ln w="762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8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ফাইলটি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নির্বাহ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দেখা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751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/>
          <a:srcRect l="38894" t="26052" r="21354" b="20965"/>
          <a:stretch/>
        </p:blipFill>
        <p:spPr bwMode="auto">
          <a:xfrm>
            <a:off x="3082046" y="1462907"/>
            <a:ext cx="6348555" cy="478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3"/>
          <a:srcRect l="55638" t="30030" r="28738" b="31908"/>
          <a:stretch/>
        </p:blipFill>
        <p:spPr bwMode="auto">
          <a:xfrm>
            <a:off x="5795518" y="1843996"/>
            <a:ext cx="2493645" cy="3415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5895980" y="1856879"/>
            <a:ext cx="438912" cy="438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903" y="610611"/>
            <a:ext cx="583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তাহলে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নিম্নের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দেখাবে</a:t>
            </a:r>
            <a:endParaRPr lang="en-US" sz="3200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38894" t="26052" r="21354" b="20965"/>
          <a:stretch/>
        </p:blipFill>
        <p:spPr bwMode="auto">
          <a:xfrm>
            <a:off x="3082046" y="2110022"/>
            <a:ext cx="6348555" cy="478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55638" t="30030" r="28738" b="31908"/>
          <a:stretch/>
        </p:blipFill>
        <p:spPr bwMode="auto">
          <a:xfrm>
            <a:off x="5795518" y="2491111"/>
            <a:ext cx="2493645" cy="3415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6046108" y="2763306"/>
            <a:ext cx="438912" cy="438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641" y="1210995"/>
            <a:ext cx="676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এবারে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ক্লিক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করি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31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6" t="32912" r="34111" b="39878"/>
          <a:stretch/>
        </p:blipFill>
        <p:spPr bwMode="auto">
          <a:xfrm>
            <a:off x="1694802" y="2268129"/>
            <a:ext cx="5050766" cy="3827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721" y="1409370"/>
            <a:ext cx="1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তাহলে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ইনপুট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দেওয়ার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এডিটর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আসবে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এখানে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ব্যাসার্ধ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টাইপ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করি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8591" y="2816096"/>
            <a:ext cx="9431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olaimanLipi" pitchFamily="2" charset="0"/>
                <a:cs typeface="SolaimanLipi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61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0084" y="998809"/>
            <a:ext cx="10750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এবারে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চাপি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নিম্নরুপ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ফলাফল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আসবে</a:t>
            </a:r>
            <a:r>
              <a:rPr lang="en-US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2005" t="32620" r="34523" b="41323"/>
          <a:stretch/>
        </p:blipFill>
        <p:spPr bwMode="auto">
          <a:xfrm>
            <a:off x="1129360" y="2011287"/>
            <a:ext cx="5915698" cy="2998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59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644" y="849751"/>
            <a:ext cx="5226838" cy="686081"/>
          </a:xfrm>
        </p:spPr>
        <p:txBody>
          <a:bodyPr>
            <a:noAutofit/>
          </a:bodyPr>
          <a:lstStyle/>
          <a:p>
            <a:r>
              <a:rPr lang="bn-BD" sz="4800" b="1" dirty="0">
                <a:ln w="0"/>
                <a:latin typeface="SolaimanLipi" pitchFamily="2" charset="0"/>
                <a:cs typeface="SolaimanLipi" pitchFamily="2" charset="0"/>
              </a:rPr>
              <a:t>একক কাজ</a:t>
            </a:r>
            <a:endParaRPr lang="en-US" sz="4800" b="1" dirty="0">
              <a:ln w="0"/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35064" y="4043963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SolaimanLipi" pitchFamily="2" charset="0"/>
                <a:cs typeface="SolaimanLipi" pitchFamily="2" charset="0"/>
              </a:rPr>
              <a:t>ঘ.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putchar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()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39827" y="3297838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scanf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()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35063" y="3295446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()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26293" y="4055309"/>
            <a:ext cx="342741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ঘ.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putchar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()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3037" y="2416774"/>
            <a:ext cx="7522124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</a:t>
            </a:r>
            <a:r>
              <a:rPr lang="en-US" sz="3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ফরমেটেড</a:t>
            </a:r>
            <a:r>
              <a:rPr lang="en-US" sz="3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আউটপুট</a:t>
            </a:r>
            <a:r>
              <a:rPr lang="en-US" sz="3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ফাংশন</a:t>
            </a:r>
            <a:r>
              <a:rPr lang="en-US" sz="3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কোনটি</a:t>
            </a:r>
            <a:r>
              <a:rPr lang="en-US" sz="3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7802" y="3301760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latin typeface="SolaimanLipi" pitchFamily="2" charset="0"/>
                <a:cs typeface="SolaimanLipi" pitchFamily="2" charset="0"/>
              </a:rPr>
              <a:t>ক. puts()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33039" y="4034438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800" dirty="0">
                <a:latin typeface="SolaimanLipi" pitchFamily="2" charset="0"/>
                <a:cs typeface="SolaimanLipi" pitchFamily="2" charset="0"/>
              </a:rPr>
              <a:t>গ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printf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()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29886" y="4040266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গ.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prinft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()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30947" y="3299023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ক. </a:t>
            </a:r>
            <a:r>
              <a:rPr lang="en-US" sz="28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puts</a:t>
            </a:r>
            <a:r>
              <a:rPr lang="en-US" sz="2800" spc="-15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469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A562-DB06-429E-8B3A-FE69C79430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2046" y="379983"/>
            <a:ext cx="4337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দলীয়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2377" y="1645957"/>
            <a:ext cx="215751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“‍ক”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দল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377" y="2292288"/>
            <a:ext cx="1068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ফারেনহাইট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তাপমাত্রাকে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সেলসিয়াস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তাপমাত্রায়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রুপান্তরের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লেখ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428" y="3710862"/>
            <a:ext cx="22314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“‍খ”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দল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610" y="4533337"/>
            <a:ext cx="1073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পরিধি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দেওয়া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আছে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ক্ষেত্রফল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নির্ণয়ের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লেখ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73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ACABE-D596-459C-B65D-79ADBF0BB4BA}"/>
              </a:ext>
            </a:extLst>
          </p:cNvPr>
          <p:cNvSpPr txBox="1"/>
          <p:nvPr/>
        </p:nvSpPr>
        <p:spPr>
          <a:xfrm>
            <a:off x="176679" y="613596"/>
            <a:ext cx="8160326" cy="5170070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998" b="1" u="sng" dirty="0" err="1"/>
              <a:t>পাঠ</a:t>
            </a:r>
            <a:r>
              <a:rPr lang="en-US" sz="5998" b="1" u="sng" dirty="0"/>
              <a:t> </a:t>
            </a:r>
            <a:r>
              <a:rPr lang="en-US" sz="5998" b="1" u="sng" dirty="0" err="1"/>
              <a:t>পরিচিতি</a:t>
            </a:r>
            <a:endParaRPr lang="en-US" sz="5998" b="1" u="sng" dirty="0"/>
          </a:p>
          <a:p>
            <a:endParaRPr lang="en-US" sz="3599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তথ্য ও যোগাযোগ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: 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/>
          </a:p>
          <a:p>
            <a:endParaRPr lang="en-US" sz="179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3A103-E41A-4BFB-A1BD-CF7FAA79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05" y="582826"/>
            <a:ext cx="3785720" cy="52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89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40860" y="2582045"/>
            <a:ext cx="6012914" cy="6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()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35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0859" y="3277007"/>
            <a:ext cx="7165721" cy="6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()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35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0859" y="3971969"/>
            <a:ext cx="10233385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() ও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()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কে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ফরমেটেড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ইনপুট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/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আউটপুট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ফাংশন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বলা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কেন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35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D023A-3B23-42C2-BC75-1EF3DD52ED1D}"/>
              </a:ext>
            </a:extLst>
          </p:cNvPr>
          <p:cNvSpPr txBox="1"/>
          <p:nvPr/>
        </p:nvSpPr>
        <p:spPr>
          <a:xfrm>
            <a:off x="4385187" y="1165040"/>
            <a:ext cx="342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472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4934" y="2942018"/>
            <a:ext cx="113348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অন্যের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সাহায্যে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ব্যতীত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তোমার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আউটপুট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দেখার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রচনা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atin typeface="SolaimanLipi" pitchFamily="2" charset="0"/>
                <a:cs typeface="SolaimanLipi" pitchFamily="2" charset="0"/>
              </a:rPr>
              <a:t>করো</a:t>
            </a:r>
            <a:r>
              <a:rPr lang="en-US" sz="4000" b="1" dirty="0"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6428" y="986981"/>
            <a:ext cx="507867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বাড়ীর</a:t>
            </a:r>
            <a:r>
              <a:rPr lang="bn-BD" sz="60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5235"/>
            <a:ext cx="12154126" cy="6923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187" y="1826723"/>
            <a:ext cx="11208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FF0000"/>
              </a:solidFill>
              <a:effectLst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79156" y="687477"/>
            <a:ext cx="86328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94" y="1094705"/>
            <a:ext cx="4532313" cy="447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66" y="992512"/>
            <a:ext cx="4532313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485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নিচের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ছবিগুলো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দেখি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7617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চিত্র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দুটি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কিসের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ইঙ্গিত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বহন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101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3691" y="756263"/>
            <a:ext cx="840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168" y="2507687"/>
            <a:ext cx="1075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ক্ষেত্রফল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নির্ণয়ের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ভাষায়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নির্ণয়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914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404" y="2063289"/>
            <a:ext cx="882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শেষে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শিক্ষার্থীরা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795" y="2930780"/>
            <a:ext cx="11562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ক্ষেত্রফল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নির্ণয়ের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সূত্র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173" y="4198380"/>
            <a:ext cx="1179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ক্ষেত্রফল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নির্ণয়ের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সি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ভাষায়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নির্ণয়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BC70BE-D539-449D-BCB3-FE766355240F}"/>
              </a:ext>
            </a:extLst>
          </p:cNvPr>
          <p:cNvSpPr txBox="1"/>
          <p:nvPr/>
        </p:nvSpPr>
        <p:spPr>
          <a:xfrm>
            <a:off x="3288889" y="280219"/>
            <a:ext cx="4734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শিখনফল</a:t>
            </a:r>
            <a:endParaRPr lang="en-US" sz="6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5D573-7613-4490-9556-71DA1B3D2D81}"/>
              </a:ext>
            </a:extLst>
          </p:cNvPr>
          <p:cNvSpPr txBox="1"/>
          <p:nvPr/>
        </p:nvSpPr>
        <p:spPr>
          <a:xfrm>
            <a:off x="363794" y="3577111"/>
            <a:ext cx="1182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ক্ষেত্রফল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নির্ণয়ের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কয়টি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চলক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দরকার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01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030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নিচের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ছবিটি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দেখি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766917"/>
            <a:ext cx="9394723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1" y="184329"/>
            <a:ext cx="2828254" cy="2828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71" y="217362"/>
            <a:ext cx="2803007" cy="2795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9149" y="621703"/>
            <a:ext cx="5653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পারো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ছবিগুলো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কিসের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747" y="3253148"/>
            <a:ext cx="10187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4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পারো</a:t>
            </a:r>
            <a:r>
              <a:rPr lang="en-US" sz="4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4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ক্ষেত্রফল</a:t>
            </a:r>
            <a:r>
              <a:rPr lang="en-US" sz="4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নির্ণয়ের</a:t>
            </a:r>
            <a:r>
              <a:rPr lang="en-US" sz="4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সূত্র</a:t>
            </a:r>
            <a:r>
              <a:rPr lang="en-US" sz="4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44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34907" y="3253147"/>
            <a:ext cx="1594298" cy="76944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SolaimanLipi" pitchFamily="2" charset="0"/>
                <a:cs typeface="SolaimanLipi" pitchFamily="2" charset="0"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7746" y="4160122"/>
            <a:ext cx="4449410" cy="769441"/>
          </a:xfrm>
          <a:prstGeom prst="rect">
            <a:avLst/>
          </a:prstGeom>
          <a:blipFill rotWithShape="0">
            <a:blip r:embed="rId5"/>
            <a:stretch>
              <a:fillRect l="-5616" t="-14173" r="-4932" b="-37795"/>
            </a:stretch>
          </a:blipFill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7746" y="4929563"/>
            <a:ext cx="2272879" cy="769441"/>
          </a:xfrm>
          <a:prstGeom prst="rect">
            <a:avLst/>
          </a:prstGeom>
          <a:blipFill rotWithShape="0">
            <a:blip r:embed="rId6"/>
            <a:stretch>
              <a:fillRect l="-11022" t="-15079" r="-14785" b="-38889"/>
            </a:stretch>
          </a:blipFill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95092" y="5059253"/>
            <a:ext cx="2272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ব্যাসার্ধ</a:t>
            </a:r>
            <a:endParaRPr lang="en-US" sz="4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6424" y="4249274"/>
            <a:ext cx="257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3.1416</a:t>
            </a:r>
          </a:p>
        </p:txBody>
      </p:sp>
    </p:spTree>
    <p:extLst>
      <p:ext uri="{BB962C8B-B14F-4D97-AF65-F5344CB8AC3E}">
        <p14:creationId xmlns:p14="http://schemas.microsoft.com/office/powerpoint/2010/main" val="33313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 animBg="1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138" y="882929"/>
            <a:ext cx="10421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তাহলে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ক্ষেত্রফল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নির্ণয়ের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অজানা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রাশি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কয়টি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432" y="1684710"/>
            <a:ext cx="5973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কোনটি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অজানা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রাশি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416" y="3604201"/>
            <a:ext cx="10454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তাহলে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বৃত্তের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ক্ষেত্রফল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নির্ণয়ের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প্রোগ্রাম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রচনা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কয়টি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চলক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ঘোষণা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432" y="4891222"/>
            <a:ext cx="948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সম্ভাব্য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চলক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ঘোষণা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03379" y="4201546"/>
            <a:ext cx="2272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৩টি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2497" y="825055"/>
            <a:ext cx="1230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১ </a:t>
            </a:r>
            <a:r>
              <a:rPr lang="en-US" sz="44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টি</a:t>
            </a:r>
            <a:endParaRPr lang="en-US" sz="4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71447" y="1524522"/>
            <a:ext cx="2272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ব্যাসার্ধ</a:t>
            </a:r>
            <a:endParaRPr lang="en-US" sz="4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2726" y="5680480"/>
            <a:ext cx="7370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pi,</a:t>
            </a:r>
            <a:r>
              <a:rPr lang="en-US" sz="44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ক্ষেত্রফলের</a:t>
            </a:r>
            <a:r>
              <a:rPr lang="en-US" sz="44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44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44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44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ব্যাসার্ধের</a:t>
            </a:r>
            <a:r>
              <a:rPr lang="en-US" sz="44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38" y="2326347"/>
            <a:ext cx="10282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কীবোর্ড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ইনপুট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হিসেবে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দিতে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চলকের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51968" y="2735544"/>
            <a:ext cx="1346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ব্যাসার্ধ</a:t>
            </a:r>
            <a:endParaRPr lang="en-US" sz="4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2" grpId="0"/>
      <p:bldP spid="17" grpId="0"/>
      <p:bldP spid="18" grpId="0"/>
      <p:bldP spid="1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1204</Words>
  <Application>Microsoft Office PowerPoint</Application>
  <PresentationFormat>Widescreen</PresentationFormat>
  <Paragraphs>215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rumpur</cp:lastModifiedBy>
  <cp:revision>293</cp:revision>
  <dcterms:created xsi:type="dcterms:W3CDTF">2016-06-02T06:44:34Z</dcterms:created>
  <dcterms:modified xsi:type="dcterms:W3CDTF">2021-05-15T04:53:40Z</dcterms:modified>
</cp:coreProperties>
</file>