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76" r:id="rId4"/>
    <p:sldId id="269" r:id="rId5"/>
    <p:sldId id="270" r:id="rId6"/>
    <p:sldId id="258" r:id="rId7"/>
    <p:sldId id="256" r:id="rId8"/>
    <p:sldId id="264" r:id="rId9"/>
    <p:sldId id="257" r:id="rId10"/>
    <p:sldId id="265" r:id="rId11"/>
    <p:sldId id="266" r:id="rId12"/>
    <p:sldId id="275" r:id="rId13"/>
    <p:sldId id="259" r:id="rId14"/>
    <p:sldId id="260" r:id="rId15"/>
    <p:sldId id="261" r:id="rId16"/>
    <p:sldId id="262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FF0066"/>
    <a:srgbClr val="3333FF"/>
    <a:srgbClr val="CCFFFF"/>
    <a:srgbClr val="FF33CC"/>
    <a:srgbClr val="C78DD9"/>
    <a:srgbClr val="99FF99"/>
    <a:srgbClr val="CCFFCC"/>
    <a:srgbClr val="00C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7" Type="http://schemas.microsoft.com/office/2007/relationships/hdphoto" Target="../media/hdphoto7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microsoft.com/office/2007/relationships/hdphoto" Target="../media/hdphoto15.wdp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microsoft.com/office/2007/relationships/hdphoto" Target="../media/hdphoto16.wdp"/><Relationship Id="rId7" Type="http://schemas.microsoft.com/office/2007/relationships/hdphoto" Target="../media/hdphoto18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microsoft.com/office/2007/relationships/hdphoto" Target="../media/hdphoto17.wdp"/><Relationship Id="rId4" Type="http://schemas.openxmlformats.org/officeDocument/2006/relationships/image" Target="../media/image17.jpeg"/><Relationship Id="rId9" Type="http://schemas.microsoft.com/office/2007/relationships/hdphoto" Target="../media/hdphoto19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1.wdp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3.wdp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4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5.wdp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microsoft.com/office/2007/relationships/hdphoto" Target="../media/hdphoto3.wdp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0.wdp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2.wdp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86361" y="358790"/>
            <a:ext cx="3371279" cy="1393810"/>
          </a:xfrm>
          <a:prstGeom prst="rect">
            <a:avLst/>
          </a:prstGeom>
          <a:noFill/>
        </p:spPr>
        <p:txBody>
          <a:bodyPr wrap="none" rtlCol="0" anchor="b">
            <a:prstTxWarp prst="textWave4">
              <a:avLst/>
            </a:prstTxWarp>
            <a:spAutoFit/>
          </a:bodyPr>
          <a:lstStyle/>
          <a:p>
            <a:pPr algn="ctr"/>
            <a:r>
              <a:rPr lang="bn-BD" sz="4400" dirty="0" smtClean="0">
                <a:ln>
                  <a:solidFill>
                    <a:srgbClr val="66FF66"/>
                  </a:solidFill>
                </a:ln>
                <a:solidFill>
                  <a:srgbClr val="DA2A18"/>
                </a:solidFill>
                <a:latin typeface="NikoshBAN" pitchFamily="2" charset="0"/>
                <a:cs typeface="NikoshBAN" pitchFamily="2" charset="0"/>
              </a:rPr>
              <a:t>সকলকে শুভেচ্ছা</a:t>
            </a:r>
            <a:endParaRPr lang="en-US" sz="4400" dirty="0">
              <a:ln>
                <a:solidFill>
                  <a:srgbClr val="66FF66"/>
                </a:solidFill>
              </a:ln>
              <a:solidFill>
                <a:srgbClr val="DA2A18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29817" y="2286000"/>
            <a:ext cx="7284366" cy="3600986"/>
            <a:chOff x="929817" y="2444496"/>
            <a:chExt cx="7284366" cy="3600986"/>
          </a:xfrm>
        </p:grpSpPr>
        <p:sp>
          <p:nvSpPr>
            <p:cNvPr id="8" name="TextBox 7"/>
            <p:cNvSpPr txBox="1"/>
            <p:nvPr/>
          </p:nvSpPr>
          <p:spPr>
            <a:xfrm>
              <a:off x="929817" y="2444496"/>
              <a:ext cx="7284366" cy="3600986"/>
            </a:xfrm>
            <a:prstGeom prst="rect">
              <a:avLst/>
            </a:prstGeom>
            <a:noFill/>
            <a:ln w="19050">
              <a:solidFill>
                <a:srgbClr val="00B0F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endParaRPr lang="en-US" sz="2400" b="1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দিবাকর বড়ুয়া</a:t>
              </a:r>
              <a:endParaRPr lang="en-US" sz="3600" b="1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ইন্সট্রাক্টর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24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ফটিকছড়ি করোনেশন সরকারি মডেল উচ্চ বিদ্যালয়</a:t>
              </a:r>
            </a:p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ফটিকছড়ি, চট্টগ্রাম।</a:t>
              </a:r>
            </a:p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ইমেইলঃ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dibakar1881@gmail.com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9679" y="2514600"/>
              <a:ext cx="1371600" cy="1746504"/>
            </a:xfrm>
            <a:prstGeom prst="roundRect">
              <a:avLst/>
            </a:prstGeom>
            <a:ln w="19050">
              <a:solidFill>
                <a:srgbClr val="FF33CC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40417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27"/>
          <a:stretch/>
        </p:blipFill>
        <p:spPr>
          <a:xfrm>
            <a:off x="923929" y="304800"/>
            <a:ext cx="7296143" cy="5562600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72391" y="6019800"/>
            <a:ext cx="7599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ভগবান বুদ্ধ বেণুবন বিহারে সাত বর্ষাবাস অতিবাহিত করেন।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45918" y="5282625"/>
            <a:ext cx="20521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বেণুবন বিহার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40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63" y="171450"/>
            <a:ext cx="5181600" cy="4151168"/>
          </a:xfrm>
          <a:prstGeom prst="rect">
            <a:avLst/>
          </a:prstGeom>
          <a:ln>
            <a:solidFill>
              <a:srgbClr val="FF33CC"/>
            </a:solidFill>
          </a:ln>
        </p:spPr>
      </p:pic>
      <p:pic>
        <p:nvPicPr>
          <p:cNvPr id="4" name="Picture 3"/>
          <p:cNvPicPr preferRelativeResize="0">
            <a:picLocks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" t="2851" r="1212" b="1711"/>
          <a:stretch/>
        </p:blipFill>
        <p:spPr>
          <a:xfrm>
            <a:off x="3185160" y="171450"/>
            <a:ext cx="2377440" cy="2103120"/>
          </a:xfrm>
          <a:prstGeom prst="ellipse">
            <a:avLst/>
          </a:prstGeom>
          <a:ln w="28575">
            <a:solidFill>
              <a:srgbClr val="CCFF33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31" t="-161" r="10591" b="161"/>
          <a:stretch/>
        </p:blipFill>
        <p:spPr>
          <a:xfrm>
            <a:off x="5936673" y="1066800"/>
            <a:ext cx="3054927" cy="3099608"/>
          </a:xfrm>
          <a:prstGeom prst="ellipse">
            <a:avLst/>
          </a:prstGeom>
          <a:ln w="28575">
            <a:solidFill>
              <a:srgbClr val="FFC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52400" y="4343400"/>
            <a:ext cx="5798127" cy="2400657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রাজগৃহে ছিল জীবকের বিশাল আম বাগান। জীবক ছিলেন চিকিৎসক এবং বুদ্ধের পরম ভক্ত। জীবক তাঁর আম বাগানটি বুদ্ধ ও তাঁর শিষ্যদের দান করেন। এই আমবাগানে যে বিহারটি গড়ে ওঠে তার নাম ছিল ‘জীবকারাম বিহার’। 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2536" y="4191000"/>
            <a:ext cx="2743200" cy="2554545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বিহারে অবস্থানকালে বুদ্ধ রাজা অজাতশত্রুকে উদ্দেশ্য করে ‘শ্রামণ্যফল সূত্র’ দেশনা করেন।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1748061" y="3676287"/>
            <a:ext cx="26068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rgbClr val="791D33"/>
                </a:solidFill>
                <a:latin typeface="NikoshBAN" pitchFamily="2" charset="0"/>
                <a:cs typeface="NikoshBAN" pitchFamily="2" charset="0"/>
              </a:rPr>
              <a:t>জীবকারাম বিহার</a:t>
            </a:r>
            <a:endParaRPr lang="en-US" sz="3600" dirty="0">
              <a:solidFill>
                <a:srgbClr val="791D33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80636" y="2819400"/>
            <a:ext cx="14109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solidFill>
                  <a:srgbClr val="00FFCC"/>
                </a:solidFill>
                <a:latin typeface="NikoshBAN" pitchFamily="2" charset="0"/>
                <a:cs typeface="NikoshBAN" pitchFamily="2" charset="0"/>
              </a:rPr>
              <a:t>অজাতশত্রু</a:t>
            </a:r>
            <a:endParaRPr lang="en-US" sz="3200" dirty="0">
              <a:solidFill>
                <a:srgbClr val="00FF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28133" y="454591"/>
            <a:ext cx="10390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solidFill>
                  <a:srgbClr val="791D33"/>
                </a:solidFill>
                <a:latin typeface="NikoshBAN" pitchFamily="2" charset="0"/>
                <a:cs typeface="NikoshBAN" pitchFamily="2" charset="0"/>
              </a:rPr>
              <a:t>জীবক</a:t>
            </a:r>
            <a:endParaRPr lang="en-US" sz="3600" dirty="0">
              <a:solidFill>
                <a:srgbClr val="791D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3244" y="457200"/>
            <a:ext cx="1917513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275" y="2514600"/>
            <a:ext cx="8489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বৌদ্ধধর্মের ইতিহাসে প্রথম বিহার দান সম্পর্কে লেখ।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89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 preferRelativeResize="0">
            <a:picLocks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38991"/>
            <a:ext cx="4297680" cy="2651760"/>
          </a:xfrm>
          <a:prstGeom prst="rect">
            <a:avLst/>
          </a:prstGeom>
          <a:ln>
            <a:solidFill>
              <a:srgbClr val="FF0066"/>
            </a:solidFill>
          </a:ln>
        </p:spPr>
      </p:pic>
      <p:pic>
        <p:nvPicPr>
          <p:cNvPr id="7" name="Picture 6"/>
          <p:cNvPicPr preferRelativeResize="0">
            <a:picLocks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382" y="238991"/>
            <a:ext cx="4297680" cy="2651760"/>
          </a:xfrm>
          <a:prstGeom prst="rect">
            <a:avLst/>
          </a:prstGeom>
          <a:ln>
            <a:solidFill>
              <a:srgbClr val="FF0066"/>
            </a:solidFill>
          </a:ln>
        </p:spPr>
      </p:pic>
      <p:pic>
        <p:nvPicPr>
          <p:cNvPr id="8" name="Picture 7"/>
          <p:cNvPicPr preferRelativeResize="0">
            <a:picLocks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971800"/>
            <a:ext cx="4297680" cy="2651760"/>
          </a:xfrm>
          <a:prstGeom prst="rect">
            <a:avLst/>
          </a:prstGeom>
          <a:ln>
            <a:solidFill>
              <a:srgbClr val="FF0066"/>
            </a:solidFill>
          </a:ln>
        </p:spPr>
      </p:pic>
      <p:pic>
        <p:nvPicPr>
          <p:cNvPr id="9" name="Picture 8"/>
          <p:cNvPicPr preferRelativeResize="0">
            <a:picLocks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382" y="2971800"/>
            <a:ext cx="4297680" cy="2651760"/>
          </a:xfrm>
          <a:prstGeom prst="rect">
            <a:avLst/>
          </a:prstGeom>
          <a:ln>
            <a:solidFill>
              <a:srgbClr val="FF0066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752600" y="2211202"/>
            <a:ext cx="17924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সপ্তপর্ণী গুহা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6983" y="2211201"/>
            <a:ext cx="17924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সপ্তপর্ণী গুহা</a:t>
            </a:r>
            <a:endParaRPr lang="en-US" sz="36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60838" y="3352800"/>
            <a:ext cx="2002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পিপফলী গুহা</a:t>
            </a:r>
            <a:endParaRPr lang="en-US" sz="3600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3272" y="4977229"/>
            <a:ext cx="1694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গৃধ্রকূট গুহা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369" y="5644342"/>
            <a:ext cx="8687262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এখানে ছোট-বড় বেশ কয়েকটি গুহা আছে। তার মধ্যে ‘সপ্তপর্ণী’ গুহা অন্যতম।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4994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429000"/>
            <a:ext cx="4261757" cy="3196318"/>
          </a:xfrm>
          <a:prstGeom prst="rect">
            <a:avLst/>
          </a:prstGeom>
          <a:ln>
            <a:solidFill>
              <a:srgbClr val="FF0066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19" y="193312"/>
            <a:ext cx="5428381" cy="3159488"/>
          </a:xfrm>
          <a:prstGeom prst="rect">
            <a:avLst/>
          </a:prstGeom>
          <a:ln>
            <a:solidFill>
              <a:srgbClr val="FF0066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86619" y="3505200"/>
            <a:ext cx="4285381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বুদ্ধের মহাপরিনির্বাণ প্রাপ্তির তিন মাস পর মহাকশ্যপ স্থবির রাজা অজাতশত্রুর পৃষ্ঠপোষকতায় সপ্তপর্ণী গুহায় প্রথম বৌদ্ধ সঙ্গীতির অধিবেশন আহ্বান করেন।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5562600"/>
            <a:ext cx="17924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সপ্তপর্ণী গুহা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15000" y="895893"/>
            <a:ext cx="1652824" cy="175432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প্রথম বৌদ্ধ সঙ্গীতির অধিবেশন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18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 preferRelativeResize="0"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9" t="3301" r="7692" b="11818"/>
          <a:stretch/>
        </p:blipFill>
        <p:spPr>
          <a:xfrm>
            <a:off x="4724400" y="396240"/>
            <a:ext cx="4114800" cy="4023360"/>
          </a:xfrm>
          <a:prstGeom prst="roundRect">
            <a:avLst>
              <a:gd name="adj" fmla="val 10417"/>
            </a:avLst>
          </a:prstGeom>
          <a:ln w="12700">
            <a:solidFill>
              <a:srgbClr val="FF0066"/>
            </a:solidFill>
          </a:ln>
        </p:spPr>
      </p:pic>
      <p:pic>
        <p:nvPicPr>
          <p:cNvPr id="4" name="Picture 3"/>
          <p:cNvPicPr preferRelativeResize="0">
            <a:picLocks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2" r="30418" b="17113"/>
          <a:stretch/>
        </p:blipFill>
        <p:spPr>
          <a:xfrm>
            <a:off x="304800" y="396240"/>
            <a:ext cx="4114800" cy="4023360"/>
          </a:xfrm>
          <a:prstGeom prst="roundRect">
            <a:avLst>
              <a:gd name="adj" fmla="val 10813"/>
            </a:avLst>
          </a:prstGeom>
          <a:ln w="12700">
            <a:solidFill>
              <a:srgbClr val="FF0066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304800" y="5247382"/>
            <a:ext cx="8534400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 সঙ্গীতিতে উপালী স্থবির ‘বিনয়’ এবং আনন্দ স্থবির ‘ধর্ম’ ব্যাখ্যা করেন।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1380201" y="4424664"/>
            <a:ext cx="19639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rgbClr val="A42846"/>
                </a:solidFill>
                <a:latin typeface="NikoshBAN" pitchFamily="2" charset="0"/>
                <a:cs typeface="NikoshBAN" pitchFamily="2" charset="0"/>
              </a:rPr>
              <a:t>উপালী স্থবির</a:t>
            </a:r>
            <a:endParaRPr lang="en-US" sz="3600" dirty="0">
              <a:solidFill>
                <a:srgbClr val="A42846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20640" y="4424664"/>
            <a:ext cx="19223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আনন্দ 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স্থবির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5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800" y="152400"/>
            <a:ext cx="2971800" cy="3931920"/>
          </a:xfrm>
          <a:prstGeom prst="roundRect">
            <a:avLst>
              <a:gd name="adj" fmla="val 8693"/>
            </a:avLst>
          </a:prstGeom>
          <a:ln w="28575">
            <a:solidFill>
              <a:srgbClr val="FFFF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304800" y="4151055"/>
            <a:ext cx="8534400" cy="255454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প্রথম সঙ্গীতি অনুষ্ঠানের পর মৌর্য সম্রাট অশোক এখানে একটি ‘স্তম্ভ’ 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প্রতিষ্ঠা করেন। স্তম্ভের শীর্ষে ছিল হস্তীর প্রস্তর ভাস্কর্য। অশোক এখানে 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একটি স্তূপও নির্মাণ করেন বলে জানা যায়। </a:t>
            </a:r>
          </a:p>
          <a:p>
            <a:pPr algn="just"/>
            <a:r>
              <a:rPr lang="bn-BD" sz="3200" smtClean="0">
                <a:latin typeface="NikoshBAN" pitchFamily="2" charset="0"/>
                <a:cs typeface="NikoshBAN" pitchFamily="2" charset="0"/>
              </a:rPr>
              <a:t>রাজগৃহ ভগবান বুদ্ধের জীবনের অন্যতম স্মৃতিবিজড়িত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স্থান। </a:t>
            </a:r>
            <a:r>
              <a:rPr lang="bn-BD" sz="3200" smtClean="0">
                <a:latin typeface="NikoshBAN" pitchFamily="2" charset="0"/>
                <a:cs typeface="NikoshBAN" pitchFamily="2" charset="0"/>
              </a:rPr>
              <a:t>তাই 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রাজগৃহ বৌদ্ধদের কাছে অতি পবিত্র তীর্থভূমি।</a:t>
            </a:r>
            <a:endParaRPr lang="en-US" sz="3200" dirty="0"/>
          </a:p>
        </p:txBody>
      </p:sp>
      <p:pic>
        <p:nvPicPr>
          <p:cNvPr id="4" name="Picture 3"/>
          <p:cNvPicPr preferRelativeResize="0">
            <a:picLocks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" t="12526" r="5311"/>
          <a:stretch/>
        </p:blipFill>
        <p:spPr>
          <a:xfrm>
            <a:off x="4419600" y="181429"/>
            <a:ext cx="3657600" cy="3931920"/>
          </a:xfrm>
          <a:prstGeom prst="ellipse">
            <a:avLst/>
          </a:prstGeom>
          <a:ln>
            <a:solidFill>
              <a:srgbClr val="791D33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354295" y="3492010"/>
            <a:ext cx="23968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হস্তীর প্রস্তর ভাস্কর্য</a:t>
            </a:r>
            <a:endParaRPr lang="en-US" sz="3200" dirty="0">
              <a:solidFill>
                <a:srgbClr val="00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05400" y="3200400"/>
            <a:ext cx="18694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সম্রাট অশোক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73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33282" y="457200"/>
            <a:ext cx="1877437" cy="707886"/>
          </a:xfrm>
          <a:prstGeom prst="rect">
            <a:avLst/>
          </a:prstGeom>
          <a:solidFill>
            <a:srgbClr val="99CCFF"/>
          </a:solidFill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819400"/>
            <a:ext cx="853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রাজগৃহে যে বিহারগুলো নির্মিত হয়েছিল সেগুলোর নাম এবং যাদের অবদানে নির্মিত </a:t>
            </a:r>
            <a:r>
              <a:rPr lang="bn-BD" sz="3600" smtClean="0">
                <a:latin typeface="NikoshBAN" pitchFamily="2" charset="0"/>
                <a:cs typeface="NikoshBAN" pitchFamily="2" charset="0"/>
              </a:rPr>
              <a:t>হয়েছিল তাদের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তালিকা কর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40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32242" y="152400"/>
            <a:ext cx="1157689" cy="584775"/>
          </a:xfrm>
          <a:prstGeom prst="rect">
            <a:avLst/>
          </a:prstGeom>
          <a:solidFill>
            <a:srgbClr val="00CCFF"/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685800"/>
            <a:ext cx="47532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মগধ রাজ্যের রাজধানীর নাম কি?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135126"/>
            <a:ext cx="6505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(ক) শ্রাবস্তী   (খ) নালন্দা   (গ) রাজগৃহ   (ঘ) পাটনা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584452"/>
            <a:ext cx="6981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বুদ্ধ বেণুবন বিহারে কত বর্ষাবাস অতিবাহিত করেন?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033778"/>
            <a:ext cx="52164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(ক) ছয়   (খ) সাত    (গ) আট    (ঘ) নয়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483104"/>
            <a:ext cx="4076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মগধ রাজ্যের রাজা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ছিলেন-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2932430"/>
            <a:ext cx="50145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(ক) রাজা শুদ্ধোধন (খ) সম্রাট অশোক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(গ) রাজা প্রসেনজিৎ (ঘ) রাজা বিম্বিসার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5200" y="1057870"/>
            <a:ext cx="53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∙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3874199"/>
            <a:ext cx="20970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৪। সপ্তপর্ণী কি?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4323525"/>
            <a:ext cx="54312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(ক) পাহাড়  (খ) স্তূপ   (গ) পর্বত   (ঘ) গুহা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4772851"/>
            <a:ext cx="51603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৫। ‘বেলুবণারাম’ বুদ্ধকে কে দান করেন?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5222177"/>
            <a:ext cx="74767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(ক) জীবক (খ) অনাথপিণ্ডিক  (গ) বিম্বিসার  (ঘ) অজাতশত্রু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0" y="1972270"/>
            <a:ext cx="53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∙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19400" y="3343870"/>
            <a:ext cx="53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∙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19600" y="4258270"/>
            <a:ext cx="53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∙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62400" y="5105400"/>
            <a:ext cx="53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∙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600" y="5671503"/>
            <a:ext cx="8545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৬। বুদ্ধের মহাপরিনির্বাণের কত মাস পর প্রথম সঙ্গীতি অনুষ্ঠিত হয়?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0" y="6120825"/>
            <a:ext cx="4620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(ক) তিন (খ) চার  (গ) পাঁচ  (ঘ) ছয়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800" y="6019800"/>
            <a:ext cx="53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∙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57200" y="228600"/>
            <a:ext cx="21980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বহুনির্বাচনি প্রশ্ন-</a:t>
            </a:r>
            <a:endParaRPr lang="en-US" sz="3200" b="1" dirty="0"/>
          </a:p>
        </p:txBody>
      </p:sp>
      <p:sp>
        <p:nvSpPr>
          <p:cNvPr id="30" name="Oval 29"/>
          <p:cNvSpPr/>
          <p:nvPr/>
        </p:nvSpPr>
        <p:spPr>
          <a:xfrm>
            <a:off x="6934200" y="306202"/>
            <a:ext cx="2011680" cy="2011680"/>
          </a:xfrm>
          <a:prstGeom prst="ellipse">
            <a:avLst/>
          </a:prstGeom>
          <a:solidFill>
            <a:srgbClr val="7030A0"/>
          </a:solidFill>
          <a:ln w="3175">
            <a:solidFill>
              <a:srgbClr val="99FF99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সঠিক উত্তরের জন্য ক্লিক 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7162800" y="2337278"/>
            <a:ext cx="731520" cy="731520"/>
          </a:xfrm>
          <a:prstGeom prst="ellipse">
            <a:avLst/>
          </a:prstGeom>
          <a:solidFill>
            <a:srgbClr val="66FF66"/>
          </a:solidFill>
          <a:ln w="3175">
            <a:solidFill>
              <a:srgbClr val="99FF99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4400" dirty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7978140" y="2337278"/>
            <a:ext cx="731520" cy="731520"/>
          </a:xfrm>
          <a:prstGeom prst="ellipse">
            <a:avLst/>
          </a:prstGeom>
          <a:solidFill>
            <a:srgbClr val="66FF66"/>
          </a:solidFill>
          <a:ln w="3175">
            <a:solidFill>
              <a:srgbClr val="99FF99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4400" dirty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7162800" y="3156082"/>
            <a:ext cx="731520" cy="731520"/>
          </a:xfrm>
          <a:prstGeom prst="ellipse">
            <a:avLst/>
          </a:prstGeom>
          <a:solidFill>
            <a:srgbClr val="66FF66"/>
          </a:solidFill>
          <a:ln w="3175">
            <a:solidFill>
              <a:srgbClr val="99FF99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4400" dirty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7978140" y="3156082"/>
            <a:ext cx="731520" cy="731520"/>
          </a:xfrm>
          <a:prstGeom prst="ellipse">
            <a:avLst/>
          </a:prstGeom>
          <a:solidFill>
            <a:srgbClr val="66FF66"/>
          </a:solidFill>
          <a:ln w="3175">
            <a:solidFill>
              <a:srgbClr val="99FF99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4400" dirty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7162800" y="3994282"/>
            <a:ext cx="731520" cy="731520"/>
          </a:xfrm>
          <a:prstGeom prst="ellipse">
            <a:avLst/>
          </a:prstGeom>
          <a:solidFill>
            <a:srgbClr val="66FF66"/>
          </a:solidFill>
          <a:ln w="3175">
            <a:solidFill>
              <a:srgbClr val="99FF99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400" dirty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7978140" y="3994282"/>
            <a:ext cx="731520" cy="731520"/>
          </a:xfrm>
          <a:prstGeom prst="ellipse">
            <a:avLst/>
          </a:prstGeom>
          <a:solidFill>
            <a:srgbClr val="66FF66"/>
          </a:solidFill>
          <a:ln w="3175">
            <a:solidFill>
              <a:srgbClr val="99FF99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4400" dirty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7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2" grpId="0"/>
      <p:bldP spid="2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6375" y="533400"/>
            <a:ext cx="1991251" cy="707886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" y="2438400"/>
            <a:ext cx="7734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বৌদ্ধধর্মে রাজা বিম্বিসার ও তৎপুত্র অজাতশত্রুর অবদান অপরিসীম- ব্যাখ্যা কর।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5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6790" y="2459504"/>
            <a:ext cx="4110421" cy="1938992"/>
          </a:xfrm>
          <a:prstGeom prst="rect">
            <a:avLst/>
          </a:prstGeom>
          <a:noFill/>
          <a:ln>
            <a:solidFill>
              <a:srgbClr val="C61C99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বৌদ্ধধর্ম ও নৈতিক শিক্ষা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সপ্তম শ্রেণি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সময়ঃ ৫০ মিনিট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25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40" y="190636"/>
            <a:ext cx="8636321" cy="64767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76055" y="533400"/>
            <a:ext cx="4391891" cy="1590675"/>
          </a:xfrm>
          <a:prstGeom prst="rect">
            <a:avLst/>
          </a:prstGeom>
          <a:noFill/>
        </p:spPr>
        <p:txBody>
          <a:bodyPr wrap="none" rtlCol="0">
            <a:prstTxWarp prst="textWave4">
              <a:avLst/>
            </a:prstTxWarp>
            <a:spAutoFit/>
          </a:bodyPr>
          <a:lstStyle/>
          <a:p>
            <a:r>
              <a:rPr lang="bn-BD" sz="36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সকলকে ধন্যবাদ</a:t>
            </a:r>
            <a:endParaRPr lang="en-US" sz="3600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5193" y="6021662"/>
            <a:ext cx="27336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solidFill>
                  <a:srgbClr val="00FFCC"/>
                </a:solidFill>
                <a:latin typeface="NikoshBAN" pitchFamily="2" charset="0"/>
                <a:cs typeface="NikoshBAN" pitchFamily="2" charset="0"/>
              </a:rPr>
              <a:t>শান্তি স্তূপ</a:t>
            </a:r>
            <a:r>
              <a:rPr lang="bn-BD" sz="3600" dirty="0" smtClean="0">
                <a:solidFill>
                  <a:srgbClr val="00FF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রাজগীর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45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18" t="41220" r="21977" b="50054"/>
          <a:stretch/>
        </p:blipFill>
        <p:spPr>
          <a:xfrm>
            <a:off x="297873" y="219186"/>
            <a:ext cx="4731327" cy="3461657"/>
          </a:xfrm>
          <a:prstGeom prst="roundRect">
            <a:avLst>
              <a:gd name="adj" fmla="val 6661"/>
            </a:avLst>
          </a:prstGeom>
          <a:ln>
            <a:solidFill>
              <a:srgbClr val="FF33CC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268544"/>
            <a:ext cx="3276600" cy="4360856"/>
          </a:xfrm>
          <a:prstGeom prst="roundRect">
            <a:avLst>
              <a:gd name="adj" fmla="val 8633"/>
            </a:avLst>
          </a:prstGeom>
          <a:ln>
            <a:solidFill>
              <a:srgbClr val="FF33CC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73" y="3833243"/>
            <a:ext cx="4731327" cy="2796157"/>
          </a:xfrm>
          <a:prstGeom prst="roundRect">
            <a:avLst>
              <a:gd name="adj" fmla="val 7748"/>
            </a:avLst>
          </a:prstGeom>
          <a:ln>
            <a:solidFill>
              <a:srgbClr val="FF33CC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5250873" y="304800"/>
            <a:ext cx="35883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নিচের ছবিগুলোর দিকে লক্ষ্য কর।</a:t>
            </a:r>
            <a:endParaRPr lang="en-US" sz="3600" dirty="0"/>
          </a:p>
        </p:txBody>
      </p:sp>
      <p:sp>
        <p:nvSpPr>
          <p:cNvPr id="2" name="Rounded Rectangle 1"/>
          <p:cNvSpPr/>
          <p:nvPr/>
        </p:nvSpPr>
        <p:spPr>
          <a:xfrm>
            <a:off x="2590800" y="1752600"/>
            <a:ext cx="1447800" cy="609600"/>
          </a:xfrm>
          <a:prstGeom prst="roundRect">
            <a:avLst/>
          </a:prstGeom>
          <a:noFill/>
          <a:ln w="57150">
            <a:solidFill>
              <a:srgbClr val="FF33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819400" y="2667000"/>
            <a:ext cx="1447800" cy="609600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94429" y="6059269"/>
            <a:ext cx="20521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ln>
                  <a:solidFill>
                    <a:srgbClr val="3333FF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বেণুবন বিহার</a:t>
            </a:r>
            <a:endParaRPr lang="en-US" sz="3600" dirty="0">
              <a:ln>
                <a:solidFill>
                  <a:srgbClr val="3333FF"/>
                </a:solidFill>
              </a:ln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22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51681" y="1967062"/>
            <a:ext cx="4440638" cy="292387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বৌদ্ধ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ঐতিহ্য ও দর্শনীয় স্থান</a:t>
            </a: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রাজগৃহ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পাঠঃ ৩</a:t>
            </a:r>
          </a:p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অধ্যায়ঃ দশম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পৃষ্ঠাঃ ১০১-১০২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99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60720" y="268069"/>
            <a:ext cx="1622560" cy="707886"/>
          </a:xfrm>
          <a:prstGeom prst="rect">
            <a:avLst/>
          </a:prstGeom>
          <a:solidFill>
            <a:srgbClr val="CC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057400"/>
            <a:ext cx="8534400" cy="34163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….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রাজগৃহের পরিচিতি বলতে পারবে।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রাজগৃহে যে বিহারগুলো নির্মাণ হয়েছিল সেগুলো সম্পর্কে বলতে পারবে।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৩। বৌদ্ধধর্মে রাজা বিম্বিসারের অবদান উল্লেখ করতে পারবে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৪। প্রথম বৌদ্ধ সংগীতি সম্পর্কে বলতে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360654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947" t="11869" r="6493" b="31445"/>
          <a:stretch/>
        </p:blipFill>
        <p:spPr>
          <a:xfrm>
            <a:off x="228600" y="304800"/>
            <a:ext cx="7620000" cy="4343400"/>
          </a:xfrm>
          <a:prstGeom prst="roundRect">
            <a:avLst>
              <a:gd name="adj" fmla="val 8762"/>
            </a:avLst>
          </a:prstGeom>
          <a:ln>
            <a:solidFill>
              <a:srgbClr val="0070C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373" t="48987" r="20057" b="15412"/>
          <a:stretch/>
        </p:blipFill>
        <p:spPr>
          <a:xfrm>
            <a:off x="5715000" y="304800"/>
            <a:ext cx="3138221" cy="2971800"/>
          </a:xfrm>
          <a:prstGeom prst="ellipse">
            <a:avLst/>
          </a:prstGeom>
          <a:ln>
            <a:solidFill>
              <a:srgbClr val="FF33CC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339437" y="4643497"/>
            <a:ext cx="846512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রাজগৃহ ভারতের বিহার রাজ্যের পাটনা জেলায় অবস্থিত। এটি ছিল 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মগধ রাজ্যের রাজধানী। প্রাচীনকালে এটি বসুমতি, কুশাগ্রপুর, 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গিরিবজ্র ইত্যাদি নামে পরিচিত ছিল। বর্তমানে এটি রাজগীর নামে 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খ্যাত। চারদিকে পাহাড়বেষ্টিত স্থানটি দেখতে অতি মনোরম।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467600" y="2286000"/>
            <a:ext cx="1143000" cy="533400"/>
          </a:xfrm>
          <a:prstGeom prst="roundRect">
            <a:avLst/>
          </a:prstGeom>
          <a:noFill/>
          <a:ln w="57150">
            <a:solidFill>
              <a:srgbClr val="FF00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355690" y="1524000"/>
            <a:ext cx="959510" cy="457200"/>
          </a:xfrm>
          <a:prstGeom prst="roundRect">
            <a:avLst/>
          </a:prstGeom>
          <a:noFill/>
          <a:ln w="57150">
            <a:solidFill>
              <a:srgbClr val="66FF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4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 preferRelativeResize="0"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14" t="216" r="9206" b="617"/>
          <a:stretch/>
        </p:blipFill>
        <p:spPr>
          <a:xfrm>
            <a:off x="5181600" y="354260"/>
            <a:ext cx="3657600" cy="3657600"/>
          </a:xfrm>
          <a:prstGeom prst="ellipse">
            <a:avLst/>
          </a:prstGeom>
          <a:ln w="19050">
            <a:solidFill>
              <a:srgbClr val="66FF33"/>
            </a:solidFill>
          </a:ln>
        </p:spPr>
      </p:pic>
      <p:pic>
        <p:nvPicPr>
          <p:cNvPr id="6" name="Picture 5"/>
          <p:cNvPicPr preferRelativeResize="0">
            <a:picLocks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54260"/>
            <a:ext cx="4672584" cy="36576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39437" y="4114800"/>
            <a:ext cx="84651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গৌতম বুদ্ধ রাজগৃহে ধর্মপ্রচার করতে এসেছিলেন। তখন মগধ 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রাজ্যের রাজা ছিলেন বিম্বিসার। বুদ্ধের ধর্মদেশনা শ্রবণ করে রাজা 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বিম্বিসার বৌদ্ধধর্মে দীক্ষিত হন। রাজা বিম্বিসার এবং তাঁর পুত্র 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অজাতশত্রুর সময়কালে এ অঞ্চলে বৌদ্ধধর্ম যথেষ্ট প্রভাব ও প্রতিপত্তি 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লাভ করেছিল।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20768" y="3276600"/>
            <a:ext cx="3223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গৌতম বুদ্ধ ও রাজা বিম্বিসার</a:t>
            </a:r>
            <a:endParaRPr lang="en-US" sz="2800" dirty="0">
              <a:solidFill>
                <a:srgbClr val="00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65782" y="1625025"/>
            <a:ext cx="14398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অজাতশত্রু</a:t>
            </a:r>
            <a:endParaRPr lang="en-US" sz="3200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26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 preferRelativeResize="0">
            <a:picLocks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429000"/>
            <a:ext cx="4397829" cy="310896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6" name="Picture 5"/>
          <p:cNvPicPr preferRelativeResize="0">
            <a:picLocks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53" y="228600"/>
            <a:ext cx="4928747" cy="3108960"/>
          </a:xfrm>
          <a:prstGeom prst="rect">
            <a:avLst/>
          </a:prstGeom>
          <a:ln>
            <a:solidFill>
              <a:srgbClr val="FF00FF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57200" y="3429000"/>
            <a:ext cx="38515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রাজা বিম্বিসার বুদ্ধ ও তাঁর 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শিষ্যদের বসবাসের জন্য 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‘বেলুবনারাম’ বা সংক্ষেপে বেণুবন বিহার দান করেন। এটি বৌদ্ধধর্মের ইতিহাসে প্রথম বিহার দান।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48400" y="5943600"/>
            <a:ext cx="20521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বেণুবন বিহার</a:t>
            </a:r>
            <a:endParaRPr lang="en-US" sz="3600" dirty="0">
              <a:solidFill>
                <a:srgbClr val="CC009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46706" y="2691229"/>
            <a:ext cx="3062057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বুদ্ধ ও রাজা বিম্বিসার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97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 preferRelativeResize="0">
            <a:picLocks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37" y="304800"/>
            <a:ext cx="3749040" cy="4297680"/>
          </a:xfrm>
          <a:prstGeom prst="rect">
            <a:avLst/>
          </a:prstGeom>
          <a:ln>
            <a:solidFill>
              <a:srgbClr val="FF0066"/>
            </a:solidFill>
          </a:ln>
        </p:spPr>
      </p:pic>
      <p:pic>
        <p:nvPicPr>
          <p:cNvPr id="7" name="Picture 6"/>
          <p:cNvPicPr preferRelativeResize="0">
            <a:picLocks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04800"/>
            <a:ext cx="4916228" cy="4297680"/>
          </a:xfrm>
          <a:prstGeom prst="rect">
            <a:avLst/>
          </a:prstGeom>
          <a:ln>
            <a:solidFill>
              <a:srgbClr val="00FFFF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67395" y="4800600"/>
            <a:ext cx="3664525" cy="1569660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বুদ্ধ এ বিহারে অবস্থানকালে সারিপুত্র ও মৌদ্‌গল্যায়ন সংঘে যোগদান করেছিলেন।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8600" y="4800600"/>
            <a:ext cx="4916228" cy="1569660"/>
          </a:xfrm>
          <a:prstGeom prst="rect">
            <a:avLst/>
          </a:prstGeom>
          <a:noFill/>
          <a:ln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রাজা বিম্বিসারের অনুরোধে বুদ্ধ এখানে বৌদ্ধ ধর্মাবলম্বীদের প্রথম উপোসথ পালনের অনুমতি প্রদান করেন।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55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</TotalTime>
  <Words>638</Words>
  <Application>Microsoft Office PowerPoint</Application>
  <PresentationFormat>On-screen Show (4:3)</PresentationFormat>
  <Paragraphs>103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139</cp:revision>
  <dcterms:created xsi:type="dcterms:W3CDTF">2006-08-16T00:00:00Z</dcterms:created>
  <dcterms:modified xsi:type="dcterms:W3CDTF">2021-05-16T05:48:41Z</dcterms:modified>
</cp:coreProperties>
</file>