
<file path=[Content_Types].xml><?xml version="1.0" encoding="utf-8"?>
<Types xmlns="http://schemas.openxmlformats.org/package/2006/content-types">
  <Default Extension="jpeg" ContentType="image/jpe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322" r:id="rId3"/>
    <p:sldId id="296" r:id="rId4"/>
    <p:sldId id="288" r:id="rId5"/>
    <p:sldId id="312" r:id="rId6"/>
    <p:sldId id="323" r:id="rId7"/>
    <p:sldId id="313" r:id="rId8"/>
    <p:sldId id="314" r:id="rId9"/>
    <p:sldId id="316" r:id="rId10"/>
    <p:sldId id="315" r:id="rId11"/>
    <p:sldId id="319" r:id="rId12"/>
    <p:sldId id="318" r:id="rId13"/>
    <p:sldId id="317" r:id="rId14"/>
    <p:sldId id="320" r:id="rId15"/>
    <p:sldId id="286" r:id="rId16"/>
    <p:sldId id="325" r:id="rId17"/>
    <p:sldId id="326"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861" autoAdjust="0"/>
  </p:normalViewPr>
  <p:slideViewPr>
    <p:cSldViewPr>
      <p:cViewPr>
        <p:scale>
          <a:sx n="50" d="100"/>
          <a:sy n="50" d="100"/>
        </p:scale>
        <p:origin x="-1872" y="-372"/>
      </p:cViewPr>
      <p:guideLst>
        <p:guide orient="horz" pos="2160"/>
        <p:guide pos="2880"/>
      </p:guideLst>
    </p:cSldViewPr>
  </p:slideViewPr>
  <p:notesTextViewPr>
    <p:cViewPr>
      <p:scale>
        <a:sx n="1" d="1"/>
        <a:sy n="1" d="1"/>
      </p:scale>
      <p:origin x="0" y="0"/>
    </p:cViewPr>
  </p:notesTextViewPr>
  <p:sorterViewPr>
    <p:cViewPr>
      <p:scale>
        <a:sx n="125" d="100"/>
        <a:sy n="12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3" Type="http://schemas.openxmlformats.org/officeDocument/2006/relationships/slide" Target="slides/slide2.xml" /><Relationship Id="rId21" Type="http://schemas.openxmlformats.org/officeDocument/2006/relationships/viewProps" Target="view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tableStyles" Target="tableStyles.xml" /><Relationship Id="rId10" Type="http://schemas.openxmlformats.org/officeDocument/2006/relationships/slide" Target="slides/slide9.xml" /><Relationship Id="rId19" Type="http://schemas.openxmlformats.org/officeDocument/2006/relationships/notesMaster" Target="notesMasters/notesMaster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theme" Target="theme/theme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164986-5567-4AED-9736-FF3B5170A76E}" type="datetimeFigureOut">
              <a:rPr lang="en-US" smtClean="0"/>
              <a:t>5/16/2021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5AFCBE-79C4-495F-9EE9-9ABFDDC879E6}" type="slidenum">
              <a:rPr lang="en-US" smtClean="0"/>
              <a:t>‹#›</a:t>
            </a:fld>
            <a:endParaRPr lang="en-US"/>
          </a:p>
        </p:txBody>
      </p:sp>
    </p:spTree>
    <p:extLst>
      <p:ext uri="{BB962C8B-B14F-4D97-AF65-F5344CB8AC3E}">
        <p14:creationId xmlns:p14="http://schemas.microsoft.com/office/powerpoint/2010/main" val="4261279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a:t>শিক্ষক ভিডিওটি</a:t>
            </a:r>
            <a:r>
              <a:rPr lang="bn-BD" baseline="0" dirty="0"/>
              <a:t> দেখিয়ে প্রশ্ন-উত্তরের মাধ্যমে পাঠ ঘোষণা করতে পারেন-</a:t>
            </a:r>
            <a:endParaRPr lang="en-US" dirty="0"/>
          </a:p>
        </p:txBody>
      </p:sp>
      <p:sp>
        <p:nvSpPr>
          <p:cNvPr id="4" name="Slide Number Placeholder 3"/>
          <p:cNvSpPr>
            <a:spLocks noGrp="1"/>
          </p:cNvSpPr>
          <p:nvPr>
            <p:ph type="sldNum" sz="quarter" idx="10"/>
          </p:nvPr>
        </p:nvSpPr>
        <p:spPr/>
        <p:txBody>
          <a:bodyPr/>
          <a:lstStyle/>
          <a:p>
            <a:fld id="{555AFCBE-79C4-495F-9EE9-9ABFDDC879E6}" type="slidenum">
              <a:rPr lang="en-US" smtClean="0"/>
              <a:t>3</a:t>
            </a:fld>
            <a:endParaRPr lang="en-US"/>
          </a:p>
        </p:txBody>
      </p:sp>
    </p:spTree>
    <p:extLst>
      <p:ext uri="{BB962C8B-B14F-4D97-AF65-F5344CB8AC3E}">
        <p14:creationId xmlns:p14="http://schemas.microsoft.com/office/powerpoint/2010/main" val="4103091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a:t>প্রথমে ছবি দেখিয়ে</a:t>
            </a:r>
            <a:r>
              <a:rPr lang="bn-BD" baseline="0" dirty="0"/>
              <a:t> ছবিটি কিভাবে জীববৈচিত্র্য রক্ষা করা যেতে পারে তা জানতে চাইবেন এবং পারে শিক্ষক উপস্থাপন করবেন।</a:t>
            </a:r>
            <a:endParaRPr lang="en-US" dirty="0"/>
          </a:p>
        </p:txBody>
      </p:sp>
      <p:sp>
        <p:nvSpPr>
          <p:cNvPr id="4" name="Slide Number Placeholder 3"/>
          <p:cNvSpPr>
            <a:spLocks noGrp="1"/>
          </p:cNvSpPr>
          <p:nvPr>
            <p:ph type="sldNum" sz="quarter" idx="10"/>
          </p:nvPr>
        </p:nvSpPr>
        <p:spPr/>
        <p:txBody>
          <a:bodyPr/>
          <a:lstStyle/>
          <a:p>
            <a:fld id="{555AFCBE-79C4-495F-9EE9-9ABFDDC879E6}" type="slidenum">
              <a:rPr lang="en-US" smtClean="0"/>
              <a:t>12</a:t>
            </a:fld>
            <a:endParaRPr lang="en-US"/>
          </a:p>
        </p:txBody>
      </p:sp>
    </p:spTree>
    <p:extLst>
      <p:ext uri="{BB962C8B-B14F-4D97-AF65-F5344CB8AC3E}">
        <p14:creationId xmlns:p14="http://schemas.microsoft.com/office/powerpoint/2010/main" val="3597664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a:t>প্রথমে ছবি দেখিয়ে</a:t>
            </a:r>
            <a:r>
              <a:rPr lang="bn-BD" baseline="0" dirty="0"/>
              <a:t> ছবিটি কিভাবে জীববৈচিত্র্য রক্ষা করা যেতে পারে তা জানতে চাইবেন এবং পারে শিক্ষক উপস্থাপন করতে পারেন-</a:t>
            </a:r>
            <a:endParaRPr lang="en-US" dirty="0"/>
          </a:p>
        </p:txBody>
      </p:sp>
      <p:sp>
        <p:nvSpPr>
          <p:cNvPr id="4" name="Slide Number Placeholder 3"/>
          <p:cNvSpPr>
            <a:spLocks noGrp="1"/>
          </p:cNvSpPr>
          <p:nvPr>
            <p:ph type="sldNum" sz="quarter" idx="10"/>
          </p:nvPr>
        </p:nvSpPr>
        <p:spPr/>
        <p:txBody>
          <a:bodyPr/>
          <a:lstStyle/>
          <a:p>
            <a:fld id="{555AFCBE-79C4-495F-9EE9-9ABFDDC879E6}" type="slidenum">
              <a:rPr lang="en-US" smtClean="0"/>
              <a:t>13</a:t>
            </a:fld>
            <a:endParaRPr lang="en-US"/>
          </a:p>
        </p:txBody>
      </p:sp>
    </p:spTree>
    <p:extLst>
      <p:ext uri="{BB962C8B-B14F-4D97-AF65-F5344CB8AC3E}">
        <p14:creationId xmlns:p14="http://schemas.microsoft.com/office/powerpoint/2010/main" val="1900920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a:t>প্রথমে ছবি দেখিয়ে</a:t>
            </a:r>
            <a:r>
              <a:rPr lang="bn-BD" baseline="0" dirty="0"/>
              <a:t> ছবিটি কিভাবে জীববৈচিত্র্য রক্ষা ভূমিকা রাখতে পারে তা জানতে চাইবেন এবং পরে শিক্ষক উপস্থাপন করতে পারেন-</a:t>
            </a:r>
            <a:endParaRPr lang="en-US" dirty="0"/>
          </a:p>
          <a:p>
            <a:endParaRPr lang="en-US" dirty="0"/>
          </a:p>
        </p:txBody>
      </p:sp>
      <p:sp>
        <p:nvSpPr>
          <p:cNvPr id="4" name="Slide Number Placeholder 3"/>
          <p:cNvSpPr>
            <a:spLocks noGrp="1"/>
          </p:cNvSpPr>
          <p:nvPr>
            <p:ph type="sldNum" sz="quarter" idx="10"/>
          </p:nvPr>
        </p:nvSpPr>
        <p:spPr/>
        <p:txBody>
          <a:bodyPr/>
          <a:lstStyle/>
          <a:p>
            <a:fld id="{555AFCBE-79C4-495F-9EE9-9ABFDDC879E6}" type="slidenum">
              <a:rPr lang="en-US" smtClean="0"/>
              <a:t>14</a:t>
            </a:fld>
            <a:endParaRPr lang="en-US"/>
          </a:p>
        </p:txBody>
      </p:sp>
    </p:spTree>
    <p:extLst>
      <p:ext uri="{BB962C8B-B14F-4D97-AF65-F5344CB8AC3E}">
        <p14:creationId xmlns:p14="http://schemas.microsoft.com/office/powerpoint/2010/main" val="1801286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a:t>প্রশ্ন-উত্তর</a:t>
            </a:r>
            <a:r>
              <a:rPr lang="bn-BD" sz="1200" baseline="0" dirty="0"/>
              <a:t>  মাধ্যমে মূল্যায়ন করা যেতে পারে-</a:t>
            </a:r>
            <a:endParaRPr lang="en-US" sz="1200" dirty="0"/>
          </a:p>
        </p:txBody>
      </p:sp>
      <p:sp>
        <p:nvSpPr>
          <p:cNvPr id="4" name="Slide Number Placeholder 3"/>
          <p:cNvSpPr>
            <a:spLocks noGrp="1"/>
          </p:cNvSpPr>
          <p:nvPr>
            <p:ph type="sldNum" sz="quarter" idx="10"/>
          </p:nvPr>
        </p:nvSpPr>
        <p:spPr/>
        <p:txBody>
          <a:bodyPr/>
          <a:lstStyle/>
          <a:p>
            <a:fld id="{555AFCBE-79C4-495F-9EE9-9ABFDDC879E6}" type="slidenum">
              <a:rPr lang="en-US" smtClean="0"/>
              <a:t>15</a:t>
            </a:fld>
            <a:endParaRPr lang="en-US"/>
          </a:p>
        </p:txBody>
      </p:sp>
    </p:spTree>
    <p:extLst>
      <p:ext uri="{BB962C8B-B14F-4D97-AF65-F5344CB8AC3E}">
        <p14:creationId xmlns:p14="http://schemas.microsoft.com/office/powerpoint/2010/main" val="5894762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a:t>বাড়ির কাজ</a:t>
            </a:r>
            <a:r>
              <a:rPr lang="bn-BD" sz="1200" baseline="0" dirty="0"/>
              <a:t> হিসেবে দেয়া বিষয়টি বিশ্লেষণ করে শিক্ষার্থীদের স্পস্ট ধারণা দেয়া যেতে পারে- যা শিক্ষার্থীদের সঠিক উত্তর লিখতে সহায়তা করবে</a:t>
            </a:r>
            <a:r>
              <a:rPr lang="bn-BD" sz="1200" baseline="0"/>
              <a:t>। </a:t>
            </a:r>
            <a:endParaRPr lang="en-US" sz="1200"/>
          </a:p>
        </p:txBody>
      </p:sp>
      <p:sp>
        <p:nvSpPr>
          <p:cNvPr id="4" name="Slide Number Placeholder 3"/>
          <p:cNvSpPr>
            <a:spLocks noGrp="1"/>
          </p:cNvSpPr>
          <p:nvPr>
            <p:ph type="sldNum" sz="quarter" idx="10"/>
          </p:nvPr>
        </p:nvSpPr>
        <p:spPr/>
        <p:txBody>
          <a:bodyPr/>
          <a:lstStyle/>
          <a:p>
            <a:fld id="{555AFCBE-79C4-495F-9EE9-9ABFDDC879E6}" type="slidenum">
              <a:rPr lang="en-US" smtClean="0"/>
              <a:t>16</a:t>
            </a:fld>
            <a:endParaRPr lang="en-US"/>
          </a:p>
        </p:txBody>
      </p:sp>
    </p:spTree>
    <p:extLst>
      <p:ext uri="{BB962C8B-B14F-4D97-AF65-F5344CB8AC3E}">
        <p14:creationId xmlns:p14="http://schemas.microsoft.com/office/powerpoint/2010/main" val="564365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a:t>শিক্ষক স্লাইডটি</a:t>
            </a:r>
            <a:r>
              <a:rPr lang="bn-BD" baseline="0" dirty="0"/>
              <a:t> প্রদর্শন করে পাঠ শিরোনাম ও তারিখ বোর্ডে লিখে দিতে পারেন-</a:t>
            </a:r>
            <a:endParaRPr lang="en-US" dirty="0"/>
          </a:p>
        </p:txBody>
      </p:sp>
      <p:sp>
        <p:nvSpPr>
          <p:cNvPr id="4" name="Slide Number Placeholder 3"/>
          <p:cNvSpPr>
            <a:spLocks noGrp="1"/>
          </p:cNvSpPr>
          <p:nvPr>
            <p:ph type="sldNum" sz="quarter" idx="10"/>
          </p:nvPr>
        </p:nvSpPr>
        <p:spPr/>
        <p:txBody>
          <a:bodyPr/>
          <a:lstStyle/>
          <a:p>
            <a:fld id="{555AFCBE-79C4-495F-9EE9-9ABFDDC879E6}" type="slidenum">
              <a:rPr lang="en-US" smtClean="0"/>
              <a:t>4</a:t>
            </a:fld>
            <a:endParaRPr lang="en-US"/>
          </a:p>
        </p:txBody>
      </p:sp>
    </p:spTree>
    <p:extLst>
      <p:ext uri="{BB962C8B-B14F-4D97-AF65-F5344CB8AC3E}">
        <p14:creationId xmlns:p14="http://schemas.microsoft.com/office/powerpoint/2010/main" val="2595715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a:t>শিক্ষক প্রথমে শিক্ষার্থীদের</a:t>
            </a:r>
            <a:r>
              <a:rPr lang="bn-BD" baseline="0" dirty="0"/>
              <a:t> কাজে জানতে চাইবেন এবং পরে সংজ্ঞাটি উপস্থাপন করে বুঝিয়ে দিতে পারেন-</a:t>
            </a:r>
            <a:endParaRPr lang="en-US" dirty="0"/>
          </a:p>
        </p:txBody>
      </p:sp>
      <p:sp>
        <p:nvSpPr>
          <p:cNvPr id="4" name="Slide Number Placeholder 3"/>
          <p:cNvSpPr>
            <a:spLocks noGrp="1"/>
          </p:cNvSpPr>
          <p:nvPr>
            <p:ph type="sldNum" sz="quarter" idx="10"/>
          </p:nvPr>
        </p:nvSpPr>
        <p:spPr/>
        <p:txBody>
          <a:bodyPr/>
          <a:lstStyle/>
          <a:p>
            <a:fld id="{555AFCBE-79C4-495F-9EE9-9ABFDDC879E6}" type="slidenum">
              <a:rPr lang="en-US" smtClean="0"/>
              <a:t>5</a:t>
            </a:fld>
            <a:endParaRPr lang="en-US"/>
          </a:p>
        </p:txBody>
      </p:sp>
    </p:spTree>
    <p:extLst>
      <p:ext uri="{BB962C8B-B14F-4D97-AF65-F5344CB8AC3E}">
        <p14:creationId xmlns:p14="http://schemas.microsoft.com/office/powerpoint/2010/main" val="3800545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a:t>এই</a:t>
            </a:r>
            <a:r>
              <a:rPr lang="bn-BD" baseline="0" dirty="0"/>
              <a:t> স্লাইডটি </a:t>
            </a:r>
            <a:r>
              <a:rPr lang="bn-BD" dirty="0"/>
              <a:t>শ্রেণিকক্ষে</a:t>
            </a:r>
            <a:r>
              <a:rPr lang="bn-BD" baseline="0" dirty="0"/>
              <a:t> উপস্থাপনের সময় প্রয়োজন না হলে হাইড রাখা যেতে পারে-</a:t>
            </a:r>
            <a:endParaRPr lang="en-US" dirty="0"/>
          </a:p>
        </p:txBody>
      </p:sp>
      <p:sp>
        <p:nvSpPr>
          <p:cNvPr id="4" name="Slide Number Placeholder 3"/>
          <p:cNvSpPr>
            <a:spLocks noGrp="1"/>
          </p:cNvSpPr>
          <p:nvPr>
            <p:ph type="sldNum" sz="quarter" idx="10"/>
          </p:nvPr>
        </p:nvSpPr>
        <p:spPr/>
        <p:txBody>
          <a:bodyPr/>
          <a:lstStyle/>
          <a:p>
            <a:fld id="{555AFCBE-79C4-495F-9EE9-9ABFDDC879E6}" type="slidenum">
              <a:rPr lang="en-US" smtClean="0"/>
              <a:t>6</a:t>
            </a:fld>
            <a:endParaRPr lang="en-US"/>
          </a:p>
        </p:txBody>
      </p:sp>
    </p:spTree>
    <p:extLst>
      <p:ext uri="{BB962C8B-B14F-4D97-AF65-F5344CB8AC3E}">
        <p14:creationId xmlns:p14="http://schemas.microsoft.com/office/powerpoint/2010/main" val="1383122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a:t>প্রথমে ছবি দেখিয়ে</a:t>
            </a:r>
            <a:r>
              <a:rPr lang="bn-BD" baseline="0" dirty="0"/>
              <a:t> ছবিটি কিভাবে জীববৈচিত্র্য নষ্টের কারণ জানতে চাইবেন এবং পারে শিক্ষক উপস্থাপন করবেন।</a:t>
            </a:r>
            <a:endParaRPr lang="en-US" dirty="0"/>
          </a:p>
        </p:txBody>
      </p:sp>
      <p:sp>
        <p:nvSpPr>
          <p:cNvPr id="4" name="Slide Number Placeholder 3"/>
          <p:cNvSpPr>
            <a:spLocks noGrp="1"/>
          </p:cNvSpPr>
          <p:nvPr>
            <p:ph type="sldNum" sz="quarter" idx="10"/>
          </p:nvPr>
        </p:nvSpPr>
        <p:spPr/>
        <p:txBody>
          <a:bodyPr/>
          <a:lstStyle/>
          <a:p>
            <a:fld id="{555AFCBE-79C4-495F-9EE9-9ABFDDC879E6}" type="slidenum">
              <a:rPr lang="en-US" smtClean="0"/>
              <a:t>7</a:t>
            </a:fld>
            <a:endParaRPr lang="en-US"/>
          </a:p>
        </p:txBody>
      </p:sp>
    </p:spTree>
    <p:extLst>
      <p:ext uri="{BB962C8B-B14F-4D97-AF65-F5344CB8AC3E}">
        <p14:creationId xmlns:p14="http://schemas.microsoft.com/office/powerpoint/2010/main" val="234057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a:t>প্রথমে ছবি দেখিয়ে</a:t>
            </a:r>
            <a:r>
              <a:rPr lang="bn-BD" baseline="0" dirty="0"/>
              <a:t> ছবিটি কিভাবে জীববৈচিত্র্য নষ্টের কারণ জানতে চাইবেন এবং পারে শিক্ষক উপস্থাপন করবেন।</a:t>
            </a:r>
            <a:endParaRPr lang="en-US" dirty="0"/>
          </a:p>
        </p:txBody>
      </p:sp>
      <p:sp>
        <p:nvSpPr>
          <p:cNvPr id="4" name="Slide Number Placeholder 3"/>
          <p:cNvSpPr>
            <a:spLocks noGrp="1"/>
          </p:cNvSpPr>
          <p:nvPr>
            <p:ph type="sldNum" sz="quarter" idx="10"/>
          </p:nvPr>
        </p:nvSpPr>
        <p:spPr/>
        <p:txBody>
          <a:bodyPr/>
          <a:lstStyle/>
          <a:p>
            <a:fld id="{555AFCBE-79C4-495F-9EE9-9ABFDDC879E6}" type="slidenum">
              <a:rPr lang="en-US" smtClean="0"/>
              <a:t>8</a:t>
            </a:fld>
            <a:endParaRPr lang="en-US"/>
          </a:p>
        </p:txBody>
      </p:sp>
    </p:spTree>
    <p:extLst>
      <p:ext uri="{BB962C8B-B14F-4D97-AF65-F5344CB8AC3E}">
        <p14:creationId xmlns:p14="http://schemas.microsoft.com/office/powerpoint/2010/main" val="1399242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a:t>প্রথমে ছবি দেখিয়ে</a:t>
            </a:r>
            <a:r>
              <a:rPr lang="bn-BD" baseline="0" dirty="0"/>
              <a:t> ছবিটি কিভাবে জীববৈচিত্র্য নষ্টের কারণ জানতে চাইবেন এবং পারে শিক্ষক উপস্থাপন করবেন।</a:t>
            </a:r>
            <a:endParaRPr lang="en-US" dirty="0"/>
          </a:p>
        </p:txBody>
      </p:sp>
      <p:sp>
        <p:nvSpPr>
          <p:cNvPr id="4" name="Slide Number Placeholder 3"/>
          <p:cNvSpPr>
            <a:spLocks noGrp="1"/>
          </p:cNvSpPr>
          <p:nvPr>
            <p:ph type="sldNum" sz="quarter" idx="10"/>
          </p:nvPr>
        </p:nvSpPr>
        <p:spPr/>
        <p:txBody>
          <a:bodyPr/>
          <a:lstStyle/>
          <a:p>
            <a:fld id="{555AFCBE-79C4-495F-9EE9-9ABFDDC879E6}" type="slidenum">
              <a:rPr lang="en-US" smtClean="0"/>
              <a:t>9</a:t>
            </a:fld>
            <a:endParaRPr lang="en-US"/>
          </a:p>
        </p:txBody>
      </p:sp>
    </p:spTree>
    <p:extLst>
      <p:ext uri="{BB962C8B-B14F-4D97-AF65-F5344CB8AC3E}">
        <p14:creationId xmlns:p14="http://schemas.microsoft.com/office/powerpoint/2010/main" val="3979032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a:t>প্রথমে ছবি দেখিয়ে</a:t>
            </a:r>
            <a:r>
              <a:rPr lang="bn-BD" baseline="0" dirty="0"/>
              <a:t> ছবিটি কিভাবে জীববৈচিত্র্য নষ্টের কারণ জানতে চাইবেন এবং পারে শিক্ষক উপস্থাপন করবেন।</a:t>
            </a:r>
            <a:endParaRPr lang="en-US" dirty="0"/>
          </a:p>
        </p:txBody>
      </p:sp>
      <p:sp>
        <p:nvSpPr>
          <p:cNvPr id="4" name="Slide Number Placeholder 3"/>
          <p:cNvSpPr>
            <a:spLocks noGrp="1"/>
          </p:cNvSpPr>
          <p:nvPr>
            <p:ph type="sldNum" sz="quarter" idx="10"/>
          </p:nvPr>
        </p:nvSpPr>
        <p:spPr/>
        <p:txBody>
          <a:bodyPr/>
          <a:lstStyle/>
          <a:p>
            <a:fld id="{555AFCBE-79C4-495F-9EE9-9ABFDDC879E6}" type="slidenum">
              <a:rPr lang="en-US" smtClean="0"/>
              <a:t>10</a:t>
            </a:fld>
            <a:endParaRPr lang="en-US"/>
          </a:p>
        </p:txBody>
      </p:sp>
    </p:spTree>
    <p:extLst>
      <p:ext uri="{BB962C8B-B14F-4D97-AF65-F5344CB8AC3E}">
        <p14:creationId xmlns:p14="http://schemas.microsoft.com/office/powerpoint/2010/main" val="3465579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a:t>প্রথমে ছবি দেখিয়ে</a:t>
            </a:r>
            <a:r>
              <a:rPr lang="bn-BD" baseline="0" dirty="0"/>
              <a:t> ছবিটি কিভাবে জীববৈচিত্র্য রক্ষা করা যেতে পারে তা জানতে চাইবেন এবং পারে শিক্ষক উপস্থাপন করবেন।</a:t>
            </a:r>
            <a:endParaRPr lang="en-US" dirty="0"/>
          </a:p>
        </p:txBody>
      </p:sp>
      <p:sp>
        <p:nvSpPr>
          <p:cNvPr id="4" name="Slide Number Placeholder 3"/>
          <p:cNvSpPr>
            <a:spLocks noGrp="1"/>
          </p:cNvSpPr>
          <p:nvPr>
            <p:ph type="sldNum" sz="quarter" idx="10"/>
          </p:nvPr>
        </p:nvSpPr>
        <p:spPr/>
        <p:txBody>
          <a:bodyPr/>
          <a:lstStyle/>
          <a:p>
            <a:fld id="{555AFCBE-79C4-495F-9EE9-9ABFDDC879E6}" type="slidenum">
              <a:rPr lang="en-US" smtClean="0"/>
              <a:t>11</a:t>
            </a:fld>
            <a:endParaRPr lang="en-US"/>
          </a:p>
        </p:txBody>
      </p:sp>
    </p:spTree>
    <p:extLst>
      <p:ext uri="{BB962C8B-B14F-4D97-AF65-F5344CB8AC3E}">
        <p14:creationId xmlns:p14="http://schemas.microsoft.com/office/powerpoint/2010/main" val="1598493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4599275-A4C8-4427-8A4C-E60F3C90C3B1}" type="datetimeFigureOut">
              <a:rPr lang="en-US" smtClean="0"/>
              <a:t>5/16/2021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F50D31-5C68-47EA-B733-7BEC0D100B6A}" type="slidenum">
              <a:rPr lang="en-US" smtClean="0"/>
              <a:t>‹#›</a:t>
            </a:fld>
            <a:endParaRPr lang="en-US"/>
          </a:p>
        </p:txBody>
      </p:sp>
    </p:spTree>
    <p:extLst>
      <p:ext uri="{BB962C8B-B14F-4D97-AF65-F5344CB8AC3E}">
        <p14:creationId xmlns:p14="http://schemas.microsoft.com/office/powerpoint/2010/main" val="3122198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599275-A4C8-4427-8A4C-E60F3C90C3B1}" type="datetimeFigureOut">
              <a:rPr lang="en-US" smtClean="0"/>
              <a:t>5/16/2021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F50D31-5C68-47EA-B733-7BEC0D100B6A}" type="slidenum">
              <a:rPr lang="en-US" smtClean="0"/>
              <a:t>‹#›</a:t>
            </a:fld>
            <a:endParaRPr lang="en-US"/>
          </a:p>
        </p:txBody>
      </p:sp>
    </p:spTree>
    <p:extLst>
      <p:ext uri="{BB962C8B-B14F-4D97-AF65-F5344CB8AC3E}">
        <p14:creationId xmlns:p14="http://schemas.microsoft.com/office/powerpoint/2010/main" val="2535641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599275-A4C8-4427-8A4C-E60F3C90C3B1}" type="datetimeFigureOut">
              <a:rPr lang="en-US" smtClean="0"/>
              <a:t>5/16/2021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F50D31-5C68-47EA-B733-7BEC0D100B6A}" type="slidenum">
              <a:rPr lang="en-US" smtClean="0"/>
              <a:t>‹#›</a:t>
            </a:fld>
            <a:endParaRPr lang="en-US"/>
          </a:p>
        </p:txBody>
      </p:sp>
    </p:spTree>
    <p:extLst>
      <p:ext uri="{BB962C8B-B14F-4D97-AF65-F5344CB8AC3E}">
        <p14:creationId xmlns:p14="http://schemas.microsoft.com/office/powerpoint/2010/main" val="612769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599275-A4C8-4427-8A4C-E60F3C90C3B1}" type="datetimeFigureOut">
              <a:rPr lang="en-US" smtClean="0"/>
              <a:t>5/16/2021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F50D31-5C68-47EA-B733-7BEC0D100B6A}" type="slidenum">
              <a:rPr lang="en-US" smtClean="0"/>
              <a:t>‹#›</a:t>
            </a:fld>
            <a:endParaRPr lang="en-US"/>
          </a:p>
        </p:txBody>
      </p:sp>
    </p:spTree>
    <p:extLst>
      <p:ext uri="{BB962C8B-B14F-4D97-AF65-F5344CB8AC3E}">
        <p14:creationId xmlns:p14="http://schemas.microsoft.com/office/powerpoint/2010/main" val="4062842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599275-A4C8-4427-8A4C-E60F3C90C3B1}" type="datetimeFigureOut">
              <a:rPr lang="en-US" smtClean="0"/>
              <a:t>5/16/2021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F50D31-5C68-47EA-B733-7BEC0D100B6A}" type="slidenum">
              <a:rPr lang="en-US" smtClean="0"/>
              <a:t>‹#›</a:t>
            </a:fld>
            <a:endParaRPr lang="en-US"/>
          </a:p>
        </p:txBody>
      </p:sp>
    </p:spTree>
    <p:extLst>
      <p:ext uri="{BB962C8B-B14F-4D97-AF65-F5344CB8AC3E}">
        <p14:creationId xmlns:p14="http://schemas.microsoft.com/office/powerpoint/2010/main" val="1605001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599275-A4C8-4427-8A4C-E60F3C90C3B1}" type="datetimeFigureOut">
              <a:rPr lang="en-US" smtClean="0"/>
              <a:t>5/16/2021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F50D31-5C68-47EA-B733-7BEC0D100B6A}" type="slidenum">
              <a:rPr lang="en-US" smtClean="0"/>
              <a:t>‹#›</a:t>
            </a:fld>
            <a:endParaRPr lang="en-US"/>
          </a:p>
        </p:txBody>
      </p:sp>
    </p:spTree>
    <p:extLst>
      <p:ext uri="{BB962C8B-B14F-4D97-AF65-F5344CB8AC3E}">
        <p14:creationId xmlns:p14="http://schemas.microsoft.com/office/powerpoint/2010/main" val="925860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599275-A4C8-4427-8A4C-E60F3C90C3B1}" type="datetimeFigureOut">
              <a:rPr lang="en-US" smtClean="0"/>
              <a:t>5/16/2021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F50D31-5C68-47EA-B733-7BEC0D100B6A}" type="slidenum">
              <a:rPr lang="en-US" smtClean="0"/>
              <a:t>‹#›</a:t>
            </a:fld>
            <a:endParaRPr lang="en-US"/>
          </a:p>
        </p:txBody>
      </p:sp>
    </p:spTree>
    <p:extLst>
      <p:ext uri="{BB962C8B-B14F-4D97-AF65-F5344CB8AC3E}">
        <p14:creationId xmlns:p14="http://schemas.microsoft.com/office/powerpoint/2010/main" val="1738993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599275-A4C8-4427-8A4C-E60F3C90C3B1}" type="datetimeFigureOut">
              <a:rPr lang="en-US" smtClean="0"/>
              <a:t>5/16/2021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F50D31-5C68-47EA-B733-7BEC0D100B6A}" type="slidenum">
              <a:rPr lang="en-US" smtClean="0"/>
              <a:t>‹#›</a:t>
            </a:fld>
            <a:endParaRPr lang="en-US"/>
          </a:p>
        </p:txBody>
      </p:sp>
    </p:spTree>
    <p:extLst>
      <p:ext uri="{BB962C8B-B14F-4D97-AF65-F5344CB8AC3E}">
        <p14:creationId xmlns:p14="http://schemas.microsoft.com/office/powerpoint/2010/main" val="1841727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2" name="Frame 21"/>
          <p:cNvSpPr/>
          <p:nvPr userDrawn="1"/>
        </p:nvSpPr>
        <p:spPr>
          <a:xfrm>
            <a:off x="0" y="0"/>
            <a:ext cx="9155752" cy="6858000"/>
          </a:xfrm>
          <a:prstGeom prst="frame">
            <a:avLst>
              <a:gd name="adj1" fmla="val 2084"/>
            </a:avLst>
          </a:prstGeom>
          <a:solidFill>
            <a:srgbClr val="00B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72995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599275-A4C8-4427-8A4C-E60F3C90C3B1}" type="datetimeFigureOut">
              <a:rPr lang="en-US" smtClean="0"/>
              <a:t>5/16/2021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F50D31-5C68-47EA-B733-7BEC0D100B6A}" type="slidenum">
              <a:rPr lang="en-US" smtClean="0"/>
              <a:t>‹#›</a:t>
            </a:fld>
            <a:endParaRPr lang="en-US"/>
          </a:p>
        </p:txBody>
      </p:sp>
    </p:spTree>
    <p:extLst>
      <p:ext uri="{BB962C8B-B14F-4D97-AF65-F5344CB8AC3E}">
        <p14:creationId xmlns:p14="http://schemas.microsoft.com/office/powerpoint/2010/main" val="718855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599275-A4C8-4427-8A4C-E60F3C90C3B1}" type="datetimeFigureOut">
              <a:rPr lang="en-US" smtClean="0"/>
              <a:t>5/16/2021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F50D31-5C68-47EA-B733-7BEC0D100B6A}" type="slidenum">
              <a:rPr lang="en-US" smtClean="0"/>
              <a:t>‹#›</a:t>
            </a:fld>
            <a:endParaRPr lang="en-US"/>
          </a:p>
        </p:txBody>
      </p:sp>
    </p:spTree>
    <p:extLst>
      <p:ext uri="{BB962C8B-B14F-4D97-AF65-F5344CB8AC3E}">
        <p14:creationId xmlns:p14="http://schemas.microsoft.com/office/powerpoint/2010/main" val="3987028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599275-A4C8-4427-8A4C-E60F3C90C3B1}" type="datetimeFigureOut">
              <a:rPr lang="en-US" smtClean="0"/>
              <a:t>5/16/2021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F50D31-5C68-47EA-B733-7BEC0D100B6A}" type="slidenum">
              <a:rPr lang="en-US" smtClean="0"/>
              <a:t>‹#›</a:t>
            </a:fld>
            <a:endParaRPr lang="en-US"/>
          </a:p>
        </p:txBody>
      </p:sp>
    </p:spTree>
    <p:extLst>
      <p:ext uri="{BB962C8B-B14F-4D97-AF65-F5344CB8AC3E}">
        <p14:creationId xmlns:p14="http://schemas.microsoft.com/office/powerpoint/2010/main" val="2686451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7.xml" /></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 /><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 /><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 /><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 /><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 /><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notesSlide" Target="../notesSlides/notesSlide14.xml" /><Relationship Id="rId1" Type="http://schemas.openxmlformats.org/officeDocument/2006/relationships/slideLayout" Target="../slideLayouts/slideLayout7.xml" /><Relationship Id="rId4" Type="http://schemas.microsoft.com/office/2007/relationships/hdphoto" Target="../media/hdphoto1.wdp" /></Relationships>
</file>

<file path=ppt/slides/_rels/slide17.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notesSlide" Target="../notesSlides/notesSlide1.xml"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notesSlide" Target="../notesSlides/notesSlide5.xml" /><Relationship Id="rId1" Type="http://schemas.openxmlformats.org/officeDocument/2006/relationships/slideLayout" Target="../slideLayouts/slideLayout7.xml" /><Relationship Id="rId4" Type="http://schemas.openxmlformats.org/officeDocument/2006/relationships/image" Target="../media/image5.jpeg" /></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WordArt 4" descr="ssss"/>
          <p:cNvSpPr>
            <a:spLocks noChangeArrowheads="1" noChangeShapeType="1" noTextEdit="1"/>
          </p:cNvSpPr>
          <p:nvPr/>
        </p:nvSpPr>
        <p:spPr bwMode="auto">
          <a:xfrm>
            <a:off x="1622941" y="603709"/>
            <a:ext cx="5334000" cy="125196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as-IN" sz="1400"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a:cs typeface="NikoshBAN"/>
              </a:rPr>
              <a:t>স্বাগতম</a:t>
            </a:r>
            <a:endParaRPr lang="en-US" sz="1400"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a:cs typeface="NikoshBAN"/>
            </a:endParaRPr>
          </a:p>
        </p:txBody>
      </p:sp>
      <p:sp>
        <p:nvSpPr>
          <p:cNvPr id="2" name="AutoShape 6" descr="https://worldcouncilfornature.files.wordpress.com/2013/08/brown-winged-kingfishers-bangladesh-mangrov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8" descr="https://worldcouncilfornature.files.wordpress.com/2013/08/brown-winged-kingfishers-bangladesh-mangrove.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5">
            <a:extLst>
              <a:ext uri="{FF2B5EF4-FFF2-40B4-BE49-F238E27FC236}">
                <a16:creationId xmlns:a16="http://schemas.microsoft.com/office/drawing/2014/main" id="{EC022EE7-0A12-FC40-AD2B-FA81E70B6B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393" y="2190291"/>
            <a:ext cx="6769416" cy="4064000"/>
          </a:xfrm>
          <a:prstGeom prst="rect">
            <a:avLst/>
          </a:prstGeom>
        </p:spPr>
      </p:pic>
    </p:spTree>
    <p:extLst>
      <p:ext uri="{BB962C8B-B14F-4D97-AF65-F5344CB8AC3E}">
        <p14:creationId xmlns:p14="http://schemas.microsoft.com/office/powerpoint/2010/main" val="425586097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afterEffect">
                                  <p:stCondLst>
                                    <p:cond delay="0"/>
                                  </p:stCondLst>
                                  <p:iterate type="lt">
                                    <p:tmPct val="10000"/>
                                  </p:iterate>
                                  <p:childTnLst>
                                    <p:animMotion origin="layout" path="M 0 3.2948E-6 L 0 -0.09896 " pathEditMode="relative" rAng="0" ptsTypes="AA">
                                      <p:cBhvr>
                                        <p:cTn id="6" dur="1000" accel="50000" decel="50000" autoRev="1" fill="hold">
                                          <p:stCondLst>
                                            <p:cond delay="0"/>
                                          </p:stCondLst>
                                        </p:cTn>
                                        <p:tgtEl>
                                          <p:spTgt spid="44"/>
                                        </p:tgtEl>
                                        <p:attrNameLst>
                                          <p:attrName>ppt_x</p:attrName>
                                          <p:attrName>ppt_y</p:attrName>
                                        </p:attrNameLst>
                                      </p:cBhvr>
                                      <p:rCtr x="0" y="-4948"/>
                                    </p:animMotion>
                                    <p:animRot by="1500000">
                                      <p:cBhvr>
                                        <p:cTn id="7" dur="500" fill="hold">
                                          <p:stCondLst>
                                            <p:cond delay="0"/>
                                          </p:stCondLst>
                                        </p:cTn>
                                        <p:tgtEl>
                                          <p:spTgt spid="44"/>
                                        </p:tgtEl>
                                        <p:attrNameLst>
                                          <p:attrName>r</p:attrName>
                                        </p:attrNameLst>
                                      </p:cBhvr>
                                    </p:animRot>
                                    <p:animRot by="-1500000">
                                      <p:cBhvr>
                                        <p:cTn id="8" dur="500" fill="hold">
                                          <p:stCondLst>
                                            <p:cond delay="500"/>
                                          </p:stCondLst>
                                        </p:cTn>
                                        <p:tgtEl>
                                          <p:spTgt spid="44"/>
                                        </p:tgtEl>
                                        <p:attrNameLst>
                                          <p:attrName>r</p:attrName>
                                        </p:attrNameLst>
                                      </p:cBhvr>
                                    </p:animRot>
                                    <p:animRot by="-1500000">
                                      <p:cBhvr>
                                        <p:cTn id="9" dur="500" fill="hold">
                                          <p:stCondLst>
                                            <p:cond delay="1000"/>
                                          </p:stCondLst>
                                        </p:cTn>
                                        <p:tgtEl>
                                          <p:spTgt spid="44"/>
                                        </p:tgtEl>
                                        <p:attrNameLst>
                                          <p:attrName>r</p:attrName>
                                        </p:attrNameLst>
                                      </p:cBhvr>
                                    </p:animRot>
                                    <p:animRot by="1500000">
                                      <p:cBhvr>
                                        <p:cTn id="10" dur="500" fill="hold">
                                          <p:stCondLst>
                                            <p:cond delay="1500"/>
                                          </p:stCondLst>
                                        </p:cTn>
                                        <p:tgtEl>
                                          <p:spTgt spid="4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par>
              <p:cTn id="11"/>
            </p:par>
          </p:childTnLst>
        </p:cTn>
      </p:par>
    </p:tnLst>
    <p:bldLst>
      <p:bldP spid="4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rot="10800000" flipV="1">
            <a:off x="361387" y="-5702186"/>
            <a:ext cx="8505841" cy="14250055"/>
          </a:xfrm>
          <a:prstGeom prst="rect">
            <a:avLst/>
          </a:prstGeom>
        </p:spPr>
        <p:txBody>
          <a:bodyPr wrap="square">
            <a:spAutoFit/>
          </a:bodyPr>
          <a:lstStyle/>
          <a:p>
            <a:r>
              <a:rPr lang="en-GB" sz="4000" b="1">
                <a:latin typeface="NikoshBAN" panose="02000000000000000000" pitchFamily="2" charset="0"/>
                <a:cs typeface="NikoshBAN" panose="02000000000000000000" pitchFamily="2" charset="0"/>
              </a:rPr>
              <a:t>তারপর বোধিসত্ত্ব ঐ ধনী লোকের বাড়িতে অত্যন্ত সততার সাথে কাজ করতে থাকেন।তাঁর একমাত্র চিন্তা ছিল প্রভুর মংগল সাধন করা।</a:t>
            </a:r>
          </a:p>
          <a:p>
            <a:r>
              <a:rPr lang="en-GB" sz="4000" b="1">
                <a:latin typeface="NikoshBAN" panose="02000000000000000000" pitchFamily="2" charset="0"/>
                <a:cs typeface="NikoshBAN" panose="02000000000000000000" pitchFamily="2" charset="0"/>
              </a:rPr>
              <a:t>প্রতিদিনের মতো একদিন তিনি সকালে উঠে কাজে চলে যান।সেদিন ছিল উপোসথ দিবস।কিন্তু বোধিসত্ত্ব তা ভুলে গিয়েছিলেন।এদিকে গৃহকর্তা দাস- দাসীসহ সকলকে নিয়ে উপোসথ শীল গ্রহন করেন।বিকালে তাঁরা নীরব স্থানে বসে শীলানুস্মৃতি ভাবনা করছিলেন।সন্ধ্যায় বোধিসত্ত্ব বাড়িতে ফিরে এসে দেখেন কোথাও কেউ নেই।সমস্ত বাড়ি নিস্তব্দ।এদিকে সারাদিন কাজ করতে গিয়ে তিনি কোথাও আহার গ্রহন করতে পারেননি।পেটে ক্ষুধা।একজন দাসী তাঁকে দেখতে পেয়ে খাবার নিয়ে এলো।খেতে বসে বোধিসত্ত্ব চিন্তা করলেন অন্যদিন কত লোক থাকে।আজ আমি ছাড়া আর কেউ নেই।এর কারণ জানতে চাইলে দাসীটি বলল,আজ উপোসথ দিবস।সকলে উপোসথ পালন করছেন।</a:t>
            </a:r>
            <a:endParaRPr lang="bn-BD" sz="4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42311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rot="10800000" flipV="1">
            <a:off x="260805" y="-5433472"/>
            <a:ext cx="8121635" cy="12403395"/>
          </a:xfrm>
          <a:prstGeom prst="rect">
            <a:avLst/>
          </a:prstGeom>
        </p:spPr>
        <p:txBody>
          <a:bodyPr wrap="square">
            <a:spAutoFit/>
          </a:bodyPr>
          <a:lstStyle/>
          <a:p>
            <a:r>
              <a:rPr lang="en-GB" sz="4000" b="1">
                <a:latin typeface="NikoshBAN" panose="02000000000000000000" pitchFamily="2" charset="0"/>
                <a:cs typeface="NikoshBAN" panose="02000000000000000000" pitchFamily="2" charset="0"/>
              </a:rPr>
              <a:t>দাসীর মূখে এ কথা শুনে তাঁর পেটের ক্ষুধা উধাও হয়ে গেল।তখন তিনি ভাবলেন,আজ আমিও উপোসব্রত পালন করব।এই বলে তিনি আহার না করে উঠে গেলেন।তারপর গৃহকর্তার নিকট গিয়ে বোধিসত্ত্ব বললেন,প্রভু! আমার ভুল হয়ে গেছে।আজ উপোসথ তা আমি জানতাম না।তাই সকালে উপোসথ গ্রহন করতে পারিনি।আমি এখন অষ্ঠশীল সহ উপোসথশীল গ্রহন করতে চাই।প্রভু,আমি তা পারব কি?তখন গৃহকর্তা বললেন অর্ধেক দিন পালন করলে ফল ও অর্ধেক হবে।এ কথা শুনে বোধিসত্ত্ব অষ্ঠশীল গ্রহন করে শীলানুস্মৃতি ভাবনা করতে থাকেন।সারাদিন পরিশ্রম করেছেন।তাই বেশিক্ষণ ভাবনা করতে পারেন নি।ক্লান্ত হয়ে পড়লেন।তবু ও উপোসথ শীল পালনের সংক্ল্প করলেন।</a:t>
            </a:r>
            <a:endParaRPr lang="bn-BD" sz="4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1788843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65001" y="304794"/>
            <a:ext cx="8813997" cy="8094524"/>
          </a:xfrm>
          <a:prstGeom prst="rect">
            <a:avLst/>
          </a:prstGeom>
        </p:spPr>
        <p:txBody>
          <a:bodyPr wrap="square">
            <a:spAutoFit/>
          </a:bodyPr>
          <a:lstStyle/>
          <a:p>
            <a:r>
              <a:rPr lang="en-GB" sz="4000" b="1">
                <a:latin typeface="NikoshBAN" panose="02000000000000000000" pitchFamily="2" charset="0"/>
                <a:cs typeface="NikoshBAN" panose="02000000000000000000" pitchFamily="2" charset="0"/>
              </a:rPr>
              <a:t>রাত গভীর হলো।হঠাৎ করে তিনি পেটে বেদনা</a:t>
            </a:r>
          </a:p>
          <a:p>
            <a:r>
              <a:rPr lang="en-GB" sz="4000" b="1">
                <a:latin typeface="NikoshBAN" panose="02000000000000000000" pitchFamily="2" charset="0"/>
                <a:cs typeface="NikoshBAN" panose="02000000000000000000" pitchFamily="2" charset="0"/>
              </a:rPr>
              <a:t>অনুভব করলেন।ক্রমে তাঁর বেদনা বাড়তে থাকে ।সীমাহীন  যন্ত্রনায় তিনি ছটফট করতে থাকেন।তা গৃহকর্তার কানে গেল।তিনি তাকে খাবার খেতে বললেন।কিন্তু বোধিসত্ত্ব কোনো খাবার গ্রহন করলেন না।তিনি গৃহকর্তাকে বললেন,মৃত্যু হলে ও আমি আহার করব না।ভোর বেলা বারানসিরাজ প্রাত- ভ্রমণে বের হলেন।ভ্রমণের এক পর্যায়ে সেই ধনী ব্যক্তির সামনে এসে উপস্থিত হন।বোধিসত্ত্ব রাজাকে দেখে চিনতে পারলেন।</a:t>
            </a:r>
          </a:p>
        </p:txBody>
      </p:sp>
    </p:spTree>
    <p:extLst>
      <p:ext uri="{BB962C8B-B14F-4D97-AF65-F5344CB8AC3E}">
        <p14:creationId xmlns:p14="http://schemas.microsoft.com/office/powerpoint/2010/main" val="162408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E4FC16-70BF-CC4B-A080-1B5F2F51726C}"/>
              </a:ext>
            </a:extLst>
          </p:cNvPr>
          <p:cNvSpPr/>
          <p:nvPr/>
        </p:nvSpPr>
        <p:spPr>
          <a:xfrm>
            <a:off x="751174" y="672443"/>
            <a:ext cx="8107241" cy="8710077"/>
          </a:xfrm>
          <a:prstGeom prst="rect">
            <a:avLst/>
          </a:prstGeom>
        </p:spPr>
        <p:txBody>
          <a:bodyPr wrap="square">
            <a:spAutoFit/>
          </a:bodyPr>
          <a:lstStyle/>
          <a:p>
            <a:r>
              <a:rPr lang="en-GB" sz="4000" b="1">
                <a:latin typeface="NikoshBAN" panose="02000000000000000000" pitchFamily="2" charset="0"/>
                <a:cs typeface="NikoshBAN" panose="02000000000000000000" pitchFamily="2" charset="0"/>
              </a:rPr>
              <a:t>এ সময় বোধিসত্ত্ব মৃত প্রায়।এ সময় রাজাকে দেখতে পেয়ে তাঁর অন্তর আনন্দে ভরে গেল।তখন তিনি ভাবলেন,আমি যদি পরহনবমে রাজা গতে পারতাম! এ ধরনের চিন্তা করতে করতে তিনি মারা মারা গেলেন।শীলবান ব্যক্তি মৃত্যুর সময় যেরুপ ইচ্চে পোষণ করেন,মৃতু্যর পর সে ইচ্চা পূরণ হয়।অসেষ পুণ্যফলে বোধিসত্ত্ব বারানসি রাজার পুত্র হয়ে জনবমগ্রহন করেন।তখন তাঁর নামহয় উদয় কুমার।শীল পালনের ফলে বোধিসত্ত্ব রাজপুত্র হয়ে জন্মগ্রহন করেন।</a:t>
            </a:r>
            <a:endParaRPr lang="bn-BD" sz="4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89072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89474" y="1747792"/>
            <a:ext cx="7930954" cy="7478970"/>
          </a:xfrm>
          <a:prstGeom prst="rect">
            <a:avLst/>
          </a:prstGeom>
        </p:spPr>
        <p:txBody>
          <a:bodyPr wrap="square">
            <a:spAutoFit/>
          </a:bodyPr>
          <a:lstStyle/>
          <a:p>
            <a:r>
              <a:rPr lang="en-GB" sz="4000" b="1">
                <a:latin typeface="NikoshBAN" panose="02000000000000000000" pitchFamily="2" charset="0"/>
                <a:cs typeface="NikoshBAN" panose="02000000000000000000" pitchFamily="2" charset="0"/>
              </a:rPr>
              <a:t>১।তৃষ্ঞাই দুঃখের মূল কারণ</a:t>
            </a:r>
          </a:p>
          <a:p>
            <a:r>
              <a:rPr lang="en-GB" sz="4000" b="1">
                <a:latin typeface="NikoshBAN" panose="02000000000000000000" pitchFamily="2" charset="0"/>
                <a:cs typeface="NikoshBAN" panose="02000000000000000000" pitchFamily="2" charset="0"/>
              </a:rPr>
              <a:t>২।দুঃখ নিরোধের উপায় আর্য অষ্টাঙ্গিক মার্গসংগীত  অনুসরণ করা যায়।</a:t>
            </a:r>
          </a:p>
          <a:p>
            <a:r>
              <a:rPr lang="en-GB" sz="4000" b="1">
                <a:latin typeface="NikoshBAN" panose="02000000000000000000" pitchFamily="2" charset="0"/>
                <a:cs typeface="NikoshBAN" panose="02000000000000000000" pitchFamily="2" charset="0"/>
              </a:rPr>
              <a:t>৩।নিয়মিত অষ্ঠশীল পালনে চিত্ত সংযত হয়।এভাবে আমরা আত্মসংযমের মাদ্যমে অকুশকর্ম থেকে বিরত থাকতে পারি।ধর্মীয় ও নৈতিক জীবন যাপন করতে পারি।পারিবারিকভাবে অষ্টশীল  পালনের অভ্যাস গড়ে তুললে সুখী পারিবারিক জীবন গঠন করা সম্ভব।</a:t>
            </a:r>
            <a:endParaRPr lang="bn-BD" sz="4000" b="1" dirty="0">
              <a:latin typeface="NikoshBAN" panose="02000000000000000000" pitchFamily="2" charset="0"/>
              <a:cs typeface="NikoshBAN" panose="02000000000000000000" pitchFamily="2" charset="0"/>
            </a:endParaRPr>
          </a:p>
        </p:txBody>
      </p:sp>
      <p:sp>
        <p:nvSpPr>
          <p:cNvPr id="5" name="Rectangle 4"/>
          <p:cNvSpPr/>
          <p:nvPr/>
        </p:nvSpPr>
        <p:spPr>
          <a:xfrm>
            <a:off x="493604" y="457200"/>
            <a:ext cx="8294298" cy="769441"/>
          </a:xfrm>
          <a:prstGeom prst="rect">
            <a:avLst/>
          </a:prstGeom>
        </p:spPr>
        <p:style>
          <a:lnRef idx="1">
            <a:schemeClr val="accent5"/>
          </a:lnRef>
          <a:fillRef idx="2">
            <a:schemeClr val="accent5"/>
          </a:fillRef>
          <a:effectRef idx="1">
            <a:schemeClr val="accent5"/>
          </a:effectRef>
          <a:fontRef idx="minor">
            <a:schemeClr val="dk1"/>
          </a:fontRef>
        </p:style>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GB" sz="4400" b="1" spc="150">
                <a:ln w="11430"/>
                <a:effectLst>
                  <a:outerShdw blurRad="25400" algn="tl" rotWithShape="0">
                    <a:srgbClr val="000000">
                      <a:alpha val="43000"/>
                    </a:srgbClr>
                  </a:outerShdw>
                </a:effectLst>
                <a:latin typeface="NikoshBAN" pitchFamily="2" charset="0"/>
                <a:cs typeface="NikoshBAN" pitchFamily="2" charset="0"/>
              </a:rPr>
              <a:t>অষ্ঠশীল গ্রহনের অপ্রয়োজনীয়তা </a:t>
            </a:r>
            <a:endParaRPr lang="en-US" sz="4400" b="1" spc="150" dirty="0">
              <a:ln w="11430"/>
              <a:effectLst>
                <a:outerShdw blurRad="25400" algn="tl" rotWithShape="0">
                  <a:srgbClr val="000000">
                    <a:alpha val="43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2387525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304800" y="1852642"/>
            <a:ext cx="8428613" cy="1508105"/>
          </a:xfrm>
          <a:prstGeom prst="rect">
            <a:avLst/>
          </a:prstGeom>
          <a:noFill/>
        </p:spPr>
        <p:txBody>
          <a:bodyPr wrap="square" rtlCol="0">
            <a:spAutoFit/>
          </a:bodyPr>
          <a:lstStyle/>
          <a:p>
            <a:r>
              <a:rPr lang="en-GB" sz="2800" b="1">
                <a:solidFill>
                  <a:srgbClr val="7030A0"/>
                </a:solidFill>
                <a:latin typeface="NikoshBAN" pitchFamily="2" charset="0"/>
                <a:cs typeface="NikoshBAN" pitchFamily="2" charset="0"/>
              </a:rPr>
              <a:t>১।কোন শীলকে উপোসথ শীল বলা হয়?</a:t>
            </a:r>
            <a:endParaRPr lang="en-US" sz="2800" b="1" dirty="0">
              <a:solidFill>
                <a:srgbClr val="7030A0"/>
              </a:solidFill>
              <a:latin typeface="NikoshBAN" pitchFamily="2" charset="0"/>
              <a:cs typeface="NikoshBAN" pitchFamily="2" charset="0"/>
            </a:endParaRPr>
          </a:p>
          <a:p>
            <a:r>
              <a:rPr lang="bn-BD" sz="3200" b="1" dirty="0">
                <a:latin typeface="NikoshBAN" pitchFamily="2" charset="0"/>
                <a:cs typeface="NikoshBAN" pitchFamily="2" charset="0"/>
              </a:rPr>
              <a:t>   ক</a:t>
            </a:r>
            <a:r>
              <a:rPr lang="bn-BD" sz="3200" b="1">
                <a:latin typeface="NikoshBAN" pitchFamily="2" charset="0"/>
                <a:cs typeface="NikoshBAN" pitchFamily="2" charset="0"/>
              </a:rPr>
              <a:t>। </a:t>
            </a:r>
            <a:r>
              <a:rPr lang="en-GB" sz="3200" b="1">
                <a:latin typeface="NikoshBAN" pitchFamily="2" charset="0"/>
                <a:cs typeface="NikoshBAN" pitchFamily="2" charset="0"/>
              </a:rPr>
              <a:t>পঞ্চশীল        </a:t>
            </a:r>
            <a:r>
              <a:rPr lang="bn-BD" sz="3200" b="1">
                <a:latin typeface="NikoshBAN" pitchFamily="2" charset="0"/>
                <a:cs typeface="NikoshBAN" pitchFamily="2" charset="0"/>
              </a:rPr>
              <a:t>   খ।</a:t>
            </a:r>
            <a:r>
              <a:rPr lang="en-GB" sz="3200" b="1">
                <a:latin typeface="NikoshBAN" pitchFamily="2" charset="0"/>
                <a:cs typeface="NikoshBAN" pitchFamily="2" charset="0"/>
              </a:rPr>
              <a:t> অষ্টশীল </a:t>
            </a:r>
            <a:endParaRPr lang="bn-BD" sz="3200" b="1" dirty="0">
              <a:latin typeface="NikoshBAN" pitchFamily="2" charset="0"/>
              <a:cs typeface="NikoshBAN" pitchFamily="2" charset="0"/>
            </a:endParaRPr>
          </a:p>
          <a:p>
            <a:r>
              <a:rPr lang="bn-BD" sz="3200" b="1" dirty="0">
                <a:latin typeface="NikoshBAN" pitchFamily="2" charset="0"/>
                <a:cs typeface="NikoshBAN" pitchFamily="2" charset="0"/>
              </a:rPr>
              <a:t>   গ</a:t>
            </a:r>
            <a:r>
              <a:rPr lang="bn-BD" sz="3200" b="1">
                <a:latin typeface="NikoshBAN" pitchFamily="2" charset="0"/>
                <a:cs typeface="NikoshBAN" pitchFamily="2" charset="0"/>
              </a:rPr>
              <a:t>। </a:t>
            </a:r>
            <a:r>
              <a:rPr lang="en-GB" sz="3200" b="1">
                <a:latin typeface="NikoshBAN" pitchFamily="2" charset="0"/>
                <a:cs typeface="NikoshBAN" pitchFamily="2" charset="0"/>
              </a:rPr>
              <a:t>দশশীল।       </a:t>
            </a:r>
            <a:r>
              <a:rPr lang="bn-BD" sz="3200" b="1">
                <a:latin typeface="NikoshBAN" pitchFamily="2" charset="0"/>
                <a:cs typeface="NikoshBAN" pitchFamily="2" charset="0"/>
              </a:rPr>
              <a:t>    </a:t>
            </a:r>
            <a:r>
              <a:rPr lang="bn-BD" sz="3200" b="1" dirty="0">
                <a:latin typeface="NikoshBAN" pitchFamily="2" charset="0"/>
                <a:cs typeface="NikoshBAN" pitchFamily="2" charset="0"/>
              </a:rPr>
              <a:t>ঘ</a:t>
            </a:r>
            <a:r>
              <a:rPr lang="bn-BD" sz="3200" b="1">
                <a:latin typeface="NikoshBAN" pitchFamily="2" charset="0"/>
                <a:cs typeface="NikoshBAN" pitchFamily="2" charset="0"/>
              </a:rPr>
              <a:t>। </a:t>
            </a:r>
            <a:r>
              <a:rPr lang="en-GB" sz="3200" b="1">
                <a:latin typeface="NikoshBAN" pitchFamily="2" charset="0"/>
                <a:cs typeface="NikoshBAN" pitchFamily="2" charset="0"/>
              </a:rPr>
              <a:t>প্রতিমোক্ষশীল</a:t>
            </a:r>
            <a:endParaRPr lang="en-US" sz="3200" b="1" dirty="0">
              <a:latin typeface="NikoshBAN" pitchFamily="2" charset="0"/>
              <a:cs typeface="NikoshBAN" pitchFamily="2" charset="0"/>
            </a:endParaRPr>
          </a:p>
        </p:txBody>
      </p:sp>
      <p:sp>
        <p:nvSpPr>
          <p:cNvPr id="10" name="TextBox 9"/>
          <p:cNvSpPr txBox="1"/>
          <p:nvPr/>
        </p:nvSpPr>
        <p:spPr>
          <a:xfrm>
            <a:off x="304800" y="3501694"/>
            <a:ext cx="8428613" cy="2739211"/>
          </a:xfrm>
          <a:prstGeom prst="rect">
            <a:avLst/>
          </a:prstGeom>
          <a:noFill/>
        </p:spPr>
        <p:txBody>
          <a:bodyPr wrap="square" rtlCol="0">
            <a:spAutoFit/>
          </a:bodyPr>
          <a:lstStyle/>
          <a:p>
            <a:r>
              <a:rPr lang="bn-BD" sz="3200" b="1" dirty="0">
                <a:solidFill>
                  <a:srgbClr val="7030A0"/>
                </a:solidFill>
                <a:latin typeface="NikoshBAN" pitchFamily="2" charset="0"/>
                <a:cs typeface="NikoshBAN" pitchFamily="2" charset="0"/>
              </a:rPr>
              <a:t>২</a:t>
            </a:r>
            <a:r>
              <a:rPr lang="bn-BD" sz="3200" b="1">
                <a:solidFill>
                  <a:srgbClr val="7030A0"/>
                </a:solidFill>
                <a:latin typeface="NikoshBAN" pitchFamily="2" charset="0"/>
                <a:cs typeface="NikoshBAN" pitchFamily="2" charset="0"/>
              </a:rPr>
              <a:t>। </a:t>
            </a:r>
            <a:r>
              <a:rPr lang="en-GB" sz="3200" b="1">
                <a:solidFill>
                  <a:srgbClr val="7030A0"/>
                </a:solidFill>
                <a:latin typeface="NikoshBAN" pitchFamily="2" charset="0"/>
                <a:cs typeface="NikoshBAN" pitchFamily="2" charset="0"/>
              </a:rPr>
              <a:t>বর্তমান সমাজে যে ধরনের সমস্যা দেখা যায়-</a:t>
            </a:r>
            <a:endParaRPr lang="bn-BD" sz="1000" b="1" dirty="0">
              <a:latin typeface="NikoshBAN" pitchFamily="2" charset="0"/>
              <a:cs typeface="NikoshBAN" pitchFamily="2" charset="0"/>
            </a:endParaRPr>
          </a:p>
          <a:p>
            <a:r>
              <a:rPr lang="bn-BD" sz="2800" b="1" dirty="0">
                <a:latin typeface="NikoshBAN" pitchFamily="2" charset="0"/>
                <a:cs typeface="NikoshBAN" pitchFamily="2" charset="0"/>
              </a:rPr>
              <a:t>  </a:t>
            </a:r>
            <a:r>
              <a:rPr lang="en-US" sz="2800" b="1" dirty="0" err="1">
                <a:latin typeface="NikoshBAN" pitchFamily="2" charset="0"/>
                <a:cs typeface="NikoshBAN" pitchFamily="2" charset="0"/>
              </a:rPr>
              <a:t>i</a:t>
            </a:r>
            <a:r>
              <a:rPr lang="bn-BD" sz="2800" b="1">
                <a:latin typeface="NikoshBAN" pitchFamily="2" charset="0"/>
                <a:cs typeface="NikoshBAN" pitchFamily="2" charset="0"/>
              </a:rPr>
              <a:t>. </a:t>
            </a:r>
            <a:r>
              <a:rPr lang="en-GB" sz="2800" b="1">
                <a:latin typeface="NikoshBAN" pitchFamily="2" charset="0"/>
                <a:cs typeface="NikoshBAN" pitchFamily="2" charset="0"/>
              </a:rPr>
              <a:t>ব্যাভিচার</a:t>
            </a:r>
            <a:r>
              <a:rPr lang="bn-BD" sz="2800" b="1">
                <a:latin typeface="NikoshBAN" pitchFamily="2" charset="0"/>
                <a:cs typeface="NikoshBAN" pitchFamily="2" charset="0"/>
              </a:rPr>
              <a:t>      </a:t>
            </a:r>
            <a:r>
              <a:rPr lang="en-US" sz="2800" b="1" dirty="0">
                <a:latin typeface="NikoshBAN" pitchFamily="2" charset="0"/>
                <a:cs typeface="NikoshBAN" pitchFamily="2" charset="0"/>
              </a:rPr>
              <a:t>ii</a:t>
            </a:r>
            <a:r>
              <a:rPr lang="en-US" sz="2800" b="1">
                <a:latin typeface="NikoshBAN" pitchFamily="2" charset="0"/>
                <a:cs typeface="NikoshBAN" pitchFamily="2" charset="0"/>
              </a:rPr>
              <a:t>.</a:t>
            </a:r>
            <a:r>
              <a:rPr lang="bn-BD" sz="2800" b="1">
                <a:latin typeface="NikoshBAN" pitchFamily="2" charset="0"/>
                <a:cs typeface="NikoshBAN" pitchFamily="2" charset="0"/>
              </a:rPr>
              <a:t> </a:t>
            </a:r>
            <a:r>
              <a:rPr lang="en-GB" sz="2800" b="1">
                <a:latin typeface="NikoshBAN" pitchFamily="2" charset="0"/>
                <a:cs typeface="NikoshBAN" pitchFamily="2" charset="0"/>
              </a:rPr>
              <a:t>হত্যা</a:t>
            </a:r>
            <a:endParaRPr lang="en-US" sz="2800" b="1" dirty="0">
              <a:latin typeface="NikoshBAN" pitchFamily="2" charset="0"/>
              <a:cs typeface="NikoshBAN" pitchFamily="2" charset="0"/>
            </a:endParaRPr>
          </a:p>
          <a:p>
            <a:r>
              <a:rPr lang="en-US" sz="2800" b="1" dirty="0">
                <a:latin typeface="NikoshBAN" pitchFamily="2" charset="0"/>
                <a:cs typeface="NikoshBAN" pitchFamily="2" charset="0"/>
              </a:rPr>
              <a:t>  </a:t>
            </a:r>
            <a:r>
              <a:rPr lang="en-US" sz="2800" b="1">
                <a:latin typeface="NikoshBAN" pitchFamily="2" charset="0"/>
                <a:cs typeface="NikoshBAN" pitchFamily="2" charset="0"/>
              </a:rPr>
              <a:t>iii.</a:t>
            </a:r>
            <a:r>
              <a:rPr lang="en-GB" sz="2800" b="1">
                <a:latin typeface="NikoshBAN" pitchFamily="2" charset="0"/>
                <a:cs typeface="NikoshBAN" pitchFamily="2" charset="0"/>
              </a:rPr>
              <a:t> চুরি</a:t>
            </a:r>
            <a:endParaRPr lang="en-US" sz="2800" b="1" dirty="0">
              <a:latin typeface="NikoshBAN" pitchFamily="2" charset="0"/>
              <a:cs typeface="NikoshBAN" pitchFamily="2" charset="0"/>
            </a:endParaRPr>
          </a:p>
          <a:p>
            <a:r>
              <a:rPr lang="en-US" sz="2800" dirty="0">
                <a:latin typeface="NikoshBAN" pitchFamily="2" charset="0"/>
                <a:cs typeface="NikoshBAN" pitchFamily="2" charset="0"/>
              </a:rPr>
              <a:t>   </a:t>
            </a:r>
            <a:r>
              <a:rPr lang="bn-BD" sz="2800" dirty="0">
                <a:latin typeface="NikoshBAN" pitchFamily="2" charset="0"/>
                <a:cs typeface="NikoshBAN" pitchFamily="2" charset="0"/>
              </a:rPr>
              <a:t>নিচের কোনটি সঠিক?</a:t>
            </a:r>
            <a:endParaRPr lang="en-US" sz="2800" dirty="0">
              <a:latin typeface="NikoshBAN" pitchFamily="2" charset="0"/>
              <a:cs typeface="NikoshBAN" pitchFamily="2" charset="0"/>
            </a:endParaRPr>
          </a:p>
          <a:p>
            <a:r>
              <a:rPr lang="bn-BD" sz="2800" dirty="0">
                <a:latin typeface="NikoshBAN" pitchFamily="2" charset="0"/>
                <a:cs typeface="NikoshBAN" pitchFamily="2" charset="0"/>
              </a:rPr>
              <a:t> </a:t>
            </a:r>
            <a:r>
              <a:rPr lang="en-US" sz="2800" dirty="0">
                <a:latin typeface="NikoshBAN" pitchFamily="2" charset="0"/>
                <a:cs typeface="NikoshBAN" pitchFamily="2" charset="0"/>
              </a:rPr>
              <a:t>   </a:t>
            </a:r>
            <a:r>
              <a:rPr lang="bn-BD" sz="2800" dirty="0">
                <a:latin typeface="NikoshBAN" pitchFamily="2" charset="0"/>
                <a:cs typeface="NikoshBAN" pitchFamily="2" charset="0"/>
              </a:rPr>
              <a:t>ক। </a:t>
            </a:r>
            <a:r>
              <a:rPr lang="en-US" sz="2800" dirty="0" err="1">
                <a:latin typeface="NikoshBAN" pitchFamily="2" charset="0"/>
                <a:cs typeface="NikoshBAN" pitchFamily="2" charset="0"/>
              </a:rPr>
              <a:t>i</a:t>
            </a:r>
            <a:r>
              <a:rPr lang="bn-BD" sz="2800" dirty="0">
                <a:latin typeface="NikoshBAN" pitchFamily="2" charset="0"/>
                <a:cs typeface="NikoshBAN" pitchFamily="2" charset="0"/>
              </a:rPr>
              <a:t>ও</a:t>
            </a:r>
            <a:r>
              <a:rPr lang="en-US" sz="2800" dirty="0">
                <a:latin typeface="NikoshBAN" pitchFamily="2" charset="0"/>
                <a:cs typeface="NikoshBAN" pitchFamily="2" charset="0"/>
              </a:rPr>
              <a:t> ii    </a:t>
            </a:r>
            <a:r>
              <a:rPr lang="bn-BD" sz="2800" dirty="0">
                <a:latin typeface="NikoshBAN" pitchFamily="2" charset="0"/>
                <a:cs typeface="NikoshBAN" pitchFamily="2" charset="0"/>
              </a:rPr>
              <a:t>খ।</a:t>
            </a:r>
            <a:r>
              <a:rPr lang="en-US" sz="2800" dirty="0">
                <a:latin typeface="NikoshBAN" pitchFamily="2" charset="0"/>
                <a:cs typeface="NikoshBAN" pitchFamily="2" charset="0"/>
              </a:rPr>
              <a:t> </a:t>
            </a:r>
            <a:r>
              <a:rPr lang="en-US" sz="2800" dirty="0" err="1">
                <a:latin typeface="NikoshBAN" pitchFamily="2" charset="0"/>
                <a:cs typeface="NikoshBAN" pitchFamily="2" charset="0"/>
              </a:rPr>
              <a:t>i</a:t>
            </a:r>
            <a:r>
              <a:rPr lang="bn-BD" sz="2800" dirty="0">
                <a:latin typeface="NikoshBAN" pitchFamily="2" charset="0"/>
                <a:cs typeface="NikoshBAN" pitchFamily="2" charset="0"/>
              </a:rPr>
              <a:t>ও</a:t>
            </a:r>
            <a:r>
              <a:rPr lang="en-US" sz="2800" dirty="0">
                <a:latin typeface="NikoshBAN" pitchFamily="2" charset="0"/>
                <a:cs typeface="NikoshBAN" pitchFamily="2" charset="0"/>
              </a:rPr>
              <a:t> iii    </a:t>
            </a:r>
            <a:r>
              <a:rPr lang="bn-BD" sz="2800" dirty="0">
                <a:latin typeface="NikoshBAN" pitchFamily="2" charset="0"/>
                <a:cs typeface="NikoshBAN" pitchFamily="2" charset="0"/>
              </a:rPr>
              <a:t>গ। </a:t>
            </a:r>
            <a:r>
              <a:rPr lang="en-US" sz="2800" dirty="0">
                <a:latin typeface="NikoshBAN" pitchFamily="2" charset="0"/>
                <a:cs typeface="NikoshBAN" pitchFamily="2" charset="0"/>
              </a:rPr>
              <a:t>ii iii    </a:t>
            </a:r>
            <a:r>
              <a:rPr lang="bn-BD" sz="2800" dirty="0">
                <a:latin typeface="NikoshBAN" pitchFamily="2" charset="0"/>
                <a:cs typeface="NikoshBAN" pitchFamily="2" charset="0"/>
              </a:rPr>
              <a:t>ঘ।</a:t>
            </a:r>
            <a:r>
              <a:rPr lang="en-US" sz="2800" dirty="0">
                <a:latin typeface="NikoshBAN" pitchFamily="2" charset="0"/>
                <a:cs typeface="NikoshBAN" pitchFamily="2" charset="0"/>
              </a:rPr>
              <a:t> </a:t>
            </a:r>
            <a:r>
              <a:rPr lang="en-US" sz="2800" dirty="0" err="1">
                <a:latin typeface="NikoshBAN" pitchFamily="2" charset="0"/>
                <a:cs typeface="NikoshBAN" pitchFamily="2" charset="0"/>
              </a:rPr>
              <a:t>i</a:t>
            </a:r>
            <a:r>
              <a:rPr lang="bn-BD" sz="2800" dirty="0">
                <a:latin typeface="NikoshBAN" pitchFamily="2" charset="0"/>
                <a:cs typeface="NikoshBAN" pitchFamily="2" charset="0"/>
              </a:rPr>
              <a:t>,</a:t>
            </a:r>
            <a:r>
              <a:rPr lang="en-US" sz="2800" dirty="0">
                <a:latin typeface="NikoshBAN" pitchFamily="2" charset="0"/>
                <a:cs typeface="NikoshBAN" pitchFamily="2" charset="0"/>
              </a:rPr>
              <a:t> ii</a:t>
            </a:r>
            <a:r>
              <a:rPr lang="bn-BD" sz="2800" dirty="0">
                <a:latin typeface="NikoshBAN" pitchFamily="2" charset="0"/>
                <a:cs typeface="NikoshBAN" pitchFamily="2" charset="0"/>
              </a:rPr>
              <a:t> ও </a:t>
            </a:r>
            <a:r>
              <a:rPr lang="en-US" sz="2800" dirty="0">
                <a:latin typeface="NikoshBAN" pitchFamily="2" charset="0"/>
                <a:cs typeface="NikoshBAN" pitchFamily="2" charset="0"/>
              </a:rPr>
              <a:t> iii</a:t>
            </a:r>
          </a:p>
          <a:p>
            <a:endParaRPr lang="en-US" sz="2800" b="1" dirty="0">
              <a:latin typeface="NikoshBAN" pitchFamily="2" charset="0"/>
              <a:cs typeface="NikoshBAN" pitchFamily="2" charset="0"/>
            </a:endParaRPr>
          </a:p>
        </p:txBody>
      </p:sp>
      <p:sp>
        <p:nvSpPr>
          <p:cNvPr id="14" name="Rectangle 13"/>
          <p:cNvSpPr/>
          <p:nvPr/>
        </p:nvSpPr>
        <p:spPr>
          <a:xfrm>
            <a:off x="397800" y="457200"/>
            <a:ext cx="8335613" cy="769441"/>
          </a:xfrm>
          <a:prstGeom prst="rect">
            <a:avLst/>
          </a:prstGeom>
        </p:spPr>
        <p:style>
          <a:lnRef idx="1">
            <a:schemeClr val="accent5"/>
          </a:lnRef>
          <a:fillRef idx="2">
            <a:schemeClr val="accent5"/>
          </a:fillRef>
          <a:effectRef idx="1">
            <a:schemeClr val="accent5"/>
          </a:effectRef>
          <a:fontRef idx="minor">
            <a:schemeClr val="dk1"/>
          </a:fontRef>
        </p:style>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bn-BD" sz="4400" b="1" spc="150" dirty="0">
                <a:ln w="11430"/>
                <a:effectLst>
                  <a:outerShdw blurRad="25400" algn="tl" rotWithShape="0">
                    <a:srgbClr val="000000">
                      <a:alpha val="43000"/>
                    </a:srgbClr>
                  </a:outerShdw>
                </a:effectLst>
                <a:latin typeface="NikoshBAN" pitchFamily="2" charset="0"/>
                <a:cs typeface="NikoshBAN" pitchFamily="2" charset="0"/>
              </a:rPr>
              <a:t>মূল্যায়ন</a:t>
            </a:r>
            <a:endParaRPr lang="en-US" sz="4400" b="1" spc="150" dirty="0">
              <a:ln w="11430"/>
              <a:effectLst>
                <a:outerShdw blurRad="25400" algn="tl" rotWithShape="0">
                  <a:srgbClr val="000000">
                    <a:alpha val="43000"/>
                  </a:srgbClr>
                </a:outerShdw>
              </a:effectLst>
              <a:latin typeface="NikoshBAN" pitchFamily="2" charset="0"/>
              <a:cs typeface="NikoshBAN" pitchFamily="2" charset="0"/>
            </a:endParaRPr>
          </a:p>
        </p:txBody>
      </p:sp>
      <p:sp>
        <p:nvSpPr>
          <p:cNvPr id="2" name="Oval 1"/>
          <p:cNvSpPr/>
          <p:nvPr/>
        </p:nvSpPr>
        <p:spPr>
          <a:xfrm>
            <a:off x="3829050" y="2305050"/>
            <a:ext cx="381000" cy="457200"/>
          </a:xfrm>
          <a:prstGeom prst="ellipse">
            <a:avLst/>
          </a:prstGeom>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Oval 15"/>
          <p:cNvSpPr/>
          <p:nvPr/>
        </p:nvSpPr>
        <p:spPr>
          <a:xfrm rot="10800000" flipV="1">
            <a:off x="4689231" y="5297421"/>
            <a:ext cx="775661" cy="484788"/>
          </a:xfrm>
          <a:prstGeom prst="ellipse">
            <a:avLst/>
          </a:prstGeom>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589310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wipe(left)">
                                      <p:cBhvr>
                                        <p:cTn id="19" dur="500"/>
                                        <p:tgtEl>
                                          <p:spTgt spid="10">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0">
                                            <p:txEl>
                                              <p:pRg st="1" end="1"/>
                                            </p:txEl>
                                          </p:spTgt>
                                        </p:tgtEl>
                                        <p:attrNameLst>
                                          <p:attrName>style.visibility</p:attrName>
                                        </p:attrNameLst>
                                      </p:cBhvr>
                                      <p:to>
                                        <p:strVal val="visible"/>
                                      </p:to>
                                    </p:set>
                                    <p:animEffect transition="in" filter="wipe(left)">
                                      <p:cBhvr>
                                        <p:cTn id="24" dur="500"/>
                                        <p:tgtEl>
                                          <p:spTgt spid="10">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0">
                                            <p:txEl>
                                              <p:pRg st="2" end="2"/>
                                            </p:txEl>
                                          </p:spTgt>
                                        </p:tgtEl>
                                        <p:attrNameLst>
                                          <p:attrName>style.visibility</p:attrName>
                                        </p:attrNameLst>
                                      </p:cBhvr>
                                      <p:to>
                                        <p:strVal val="visible"/>
                                      </p:to>
                                    </p:set>
                                    <p:animEffect transition="in" filter="wipe(left)">
                                      <p:cBhvr>
                                        <p:cTn id="29" dur="500"/>
                                        <p:tgtEl>
                                          <p:spTgt spid="10">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wipe(left)">
                                      <p:cBhvr>
                                        <p:cTn id="34" dur="500"/>
                                        <p:tgtEl>
                                          <p:spTgt spid="10">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0">
                                            <p:txEl>
                                              <p:pRg st="4" end="4"/>
                                            </p:txEl>
                                          </p:spTgt>
                                        </p:tgtEl>
                                        <p:attrNameLst>
                                          <p:attrName>style.visibility</p:attrName>
                                        </p:attrNameLst>
                                      </p:cBhvr>
                                      <p:to>
                                        <p:strVal val="visible"/>
                                      </p:to>
                                    </p:set>
                                    <p:animEffect transition="in" filter="wipe(left)">
                                      <p:cBhvr>
                                        <p:cTn id="39" dur="500"/>
                                        <p:tgtEl>
                                          <p:spTgt spid="10">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500" fill="hold"/>
                                        <p:tgtEl>
                                          <p:spTgt spid="16"/>
                                        </p:tgtEl>
                                        <p:attrNameLst>
                                          <p:attrName>ppt_w</p:attrName>
                                        </p:attrNameLst>
                                      </p:cBhvr>
                                      <p:tavLst>
                                        <p:tav tm="0">
                                          <p:val>
                                            <p:fltVal val="0"/>
                                          </p:val>
                                        </p:tav>
                                        <p:tav tm="100000">
                                          <p:val>
                                            <p:strVal val="#ppt_w"/>
                                          </p:val>
                                        </p:tav>
                                      </p:tavLst>
                                    </p:anim>
                                    <p:anim calcmode="lin" valueType="num">
                                      <p:cBhvr>
                                        <p:cTn id="45" dur="500" fill="hold"/>
                                        <p:tgtEl>
                                          <p:spTgt spid="16"/>
                                        </p:tgtEl>
                                        <p:attrNameLst>
                                          <p:attrName>ppt_h</p:attrName>
                                        </p:attrNameLst>
                                      </p:cBhvr>
                                      <p:tavLst>
                                        <p:tav tm="0">
                                          <p:val>
                                            <p:fltVal val="0"/>
                                          </p:val>
                                        </p:tav>
                                        <p:tav tm="100000">
                                          <p:val>
                                            <p:strVal val="#ppt_h"/>
                                          </p:val>
                                        </p:tav>
                                      </p:tavLst>
                                    </p:anim>
                                    <p:animEffect transition="in" filter="fade">
                                      <p:cBhvr>
                                        <p:cTn id="4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0" grpId="0" uiExpand="1" build="p"/>
      <p:bldP spid="2"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44416" y="881286"/>
            <a:ext cx="4032784" cy="830997"/>
          </a:xfrm>
          <a:prstGeom prst="rect">
            <a:avLst/>
          </a:prstGeom>
          <a:solidFill>
            <a:srgbClr val="00B050"/>
          </a:solidFill>
        </p:spPr>
        <p:txBody>
          <a:bodyPr wrap="square" rtlCol="0">
            <a:spAutoFit/>
          </a:bodyPr>
          <a:lstStyle/>
          <a:p>
            <a:pPr algn="ctr"/>
            <a:r>
              <a:rPr lang="bn-BD"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বাড়ির কাজ</a:t>
            </a:r>
            <a:endPar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pic>
        <p:nvPicPr>
          <p:cNvPr id="4" name="Picture 3" descr="home-icon.jpg"/>
          <p:cNvPicPr>
            <a:picLocks noChangeAspect="1"/>
          </p:cNvPicPr>
          <p:nvPr/>
        </p:nvPicPr>
        <p:blipFill>
          <a:blip r:embed="rId3">
            <a:lum bright="40000" contrast="-40000"/>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284862" y="380692"/>
            <a:ext cx="2819400" cy="2286308"/>
          </a:xfrm>
          <a:prstGeom prst="ellipse">
            <a:avLst/>
          </a:prstGeom>
          <a:ln w="34925">
            <a:solidFill>
              <a:schemeClr val="tx1"/>
            </a:solidFill>
          </a:ln>
          <a:effectLst>
            <a:softEdge rad="112500"/>
          </a:effectLst>
        </p:spPr>
      </p:pic>
      <p:sp>
        <p:nvSpPr>
          <p:cNvPr id="6" name="Rectangle 5"/>
          <p:cNvSpPr/>
          <p:nvPr/>
        </p:nvSpPr>
        <p:spPr>
          <a:xfrm>
            <a:off x="96957" y="3279157"/>
            <a:ext cx="8355998" cy="258532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GB" sz="5400" b="1" kern="1100" spc="50">
                <a:ln w="1905"/>
                <a:effectLst>
                  <a:innerShdw blurRad="69850" dist="43180" dir="5400000">
                    <a:srgbClr val="000000">
                      <a:alpha val="65000"/>
                    </a:srgbClr>
                  </a:innerShdw>
                </a:effectLst>
                <a:latin typeface="NikoshBAN" panose="02000000000000000000" pitchFamily="2" charset="0"/>
                <a:cs typeface="NikoshBAN" panose="02000000000000000000" pitchFamily="2" charset="0"/>
                <a:sym typeface="Wingdings"/>
              </a:rPr>
              <a:t>তুমি কি অষ্ঠশীল  পালন প্রয়োজন মনে কর? উত্তরের সপক্ষে যুক্তি দাও।</a:t>
            </a:r>
            <a:endParaRPr lang="en-US" sz="5400" b="1" spc="50" dirty="0">
              <a:ln w="11430"/>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18429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Effect transition="in" filter="fade">
                                      <p:cBhvr>
                                        <p:cTn id="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72487" y="401122"/>
            <a:ext cx="7509514" cy="2646878"/>
          </a:xfrm>
          <a:prstGeom prst="rect">
            <a:avLst/>
          </a:prstGeom>
          <a:noFill/>
        </p:spPr>
        <p:txBody>
          <a:bodyPr wrap="square" rtlCol="0">
            <a:prstTxWarp prst="textArchUpPour">
              <a:avLst/>
            </a:prstTxWarp>
            <a:spAutoFit/>
          </a:bodyPr>
          <a:lstStyle/>
          <a:p>
            <a:pPr algn="ctr"/>
            <a:r>
              <a:rPr lang="bn-BD" sz="16600" dirty="0">
                <a:ln w="18415" cmpd="sng">
                  <a:solidFill>
                    <a:srgbClr val="FFFFFF"/>
                  </a:solidFill>
                  <a:prstDash val="solid"/>
                </a:ln>
                <a:effectLst>
                  <a:outerShdw blurRad="63500" dir="3600000" algn="tl" rotWithShape="0">
                    <a:srgbClr val="000000">
                      <a:alpha val="70000"/>
                    </a:srgbClr>
                  </a:outerShdw>
                </a:effectLst>
                <a:latin typeface="NikoshBAN" pitchFamily="2" charset="0"/>
                <a:ea typeface="Segoe UI" pitchFamily="34" charset="0"/>
                <a:cs typeface="NikoshBAN" pitchFamily="2" charset="0"/>
              </a:rPr>
              <a:t>ধন্যবাদ</a:t>
            </a:r>
            <a:endParaRPr lang="en-US" sz="16600" dirty="0">
              <a:ln w="18415" cmpd="sng">
                <a:solidFill>
                  <a:srgbClr val="FFFFFF"/>
                </a:solidFill>
                <a:prstDash val="solid"/>
              </a:ln>
              <a:effectLst>
                <a:outerShdw blurRad="63500" dir="3600000" algn="tl" rotWithShape="0">
                  <a:srgbClr val="000000">
                    <a:alpha val="70000"/>
                  </a:srgbClr>
                </a:outerShdw>
              </a:effectLst>
              <a:latin typeface="NikoshBAN" pitchFamily="2" charset="0"/>
              <a:ea typeface="Segoe UI" pitchFamily="34" charset="0"/>
              <a:cs typeface="NikoshBAN" pitchFamily="2" charset="0"/>
            </a:endParaRPr>
          </a:p>
        </p:txBody>
      </p:sp>
      <p:pic>
        <p:nvPicPr>
          <p:cNvPr id="2" name="Picture 3">
            <a:extLst>
              <a:ext uri="{FF2B5EF4-FFF2-40B4-BE49-F238E27FC236}">
                <a16:creationId xmlns:a16="http://schemas.microsoft.com/office/drawing/2014/main" id="{F7C87020-0B6C-7342-8665-BBA1417FC0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9826" y="2207919"/>
            <a:ext cx="6046640" cy="4064000"/>
          </a:xfrm>
          <a:prstGeom prst="rect">
            <a:avLst/>
          </a:prstGeom>
        </p:spPr>
      </p:pic>
    </p:spTree>
    <p:extLst>
      <p:ext uri="{BB962C8B-B14F-4D97-AF65-F5344CB8AC3E}">
        <p14:creationId xmlns:p14="http://schemas.microsoft.com/office/powerpoint/2010/main" val="397075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55080" y="507606"/>
            <a:ext cx="2008883" cy="923330"/>
          </a:xfrm>
          <a:prstGeom prst="rect">
            <a:avLst/>
          </a:prstGeom>
        </p:spPr>
        <p:txBody>
          <a:bodyPr wrap="none">
            <a:spAutoFit/>
          </a:bodyPr>
          <a:lstStyle/>
          <a:p>
            <a:r>
              <a:rPr lang="bn-BD" sz="5400" u="sng" dirty="0">
                <a:ln w="0"/>
                <a:effectLst>
                  <a:outerShdw blurRad="38100" dist="19050" dir="2700000" algn="tl" rotWithShape="0">
                    <a:schemeClr val="dk1">
                      <a:alpha val="40000"/>
                    </a:schemeClr>
                  </a:outerShdw>
                </a:effectLst>
                <a:latin typeface="NikoshBAN" pitchFamily="2" charset="0"/>
                <a:cs typeface="NikoshBAN" pitchFamily="2" charset="0"/>
              </a:rPr>
              <a:t>পরিচিতি</a:t>
            </a:r>
            <a:endParaRPr lang="en-US" sz="5400" u="sng" dirty="0">
              <a:ln w="0"/>
              <a:effectLst>
                <a:outerShdw blurRad="38100" dist="19050" dir="2700000" algn="tl" rotWithShape="0">
                  <a:schemeClr val="dk1">
                    <a:alpha val="40000"/>
                  </a:schemeClr>
                </a:outerShdw>
              </a:effectLst>
            </a:endParaRPr>
          </a:p>
        </p:txBody>
      </p:sp>
      <p:pic>
        <p:nvPicPr>
          <p:cNvPr id="7" name="Picture 7">
            <a:extLst>
              <a:ext uri="{FF2B5EF4-FFF2-40B4-BE49-F238E27FC236}">
                <a16:creationId xmlns:a16="http://schemas.microsoft.com/office/drawing/2014/main" id="{810621E4-6584-9548-A41D-C262A268B1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573" y="1705502"/>
            <a:ext cx="3202507" cy="4064000"/>
          </a:xfrm>
          <a:prstGeom prst="rect">
            <a:avLst/>
          </a:prstGeom>
        </p:spPr>
      </p:pic>
      <p:sp>
        <p:nvSpPr>
          <p:cNvPr id="9" name="Rectangle 8">
            <a:extLst>
              <a:ext uri="{FF2B5EF4-FFF2-40B4-BE49-F238E27FC236}">
                <a16:creationId xmlns:a16="http://schemas.microsoft.com/office/drawing/2014/main" id="{B19D0C68-5A58-2845-9A65-1EF350857D46}"/>
              </a:ext>
            </a:extLst>
          </p:cNvPr>
          <p:cNvSpPr/>
          <p:nvPr/>
        </p:nvSpPr>
        <p:spPr>
          <a:xfrm>
            <a:off x="3719653" y="2079699"/>
            <a:ext cx="5680844" cy="3785652"/>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GB" sz="4800" b="1">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তন্দ্রা চাকমা</a:t>
            </a:r>
          </a:p>
          <a:p>
            <a:pPr algn="ctr"/>
            <a:r>
              <a:rPr lang="en-GB" sz="4800" b="1">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সিনিয়র শিক্ষক(শারীরিক)</a:t>
            </a:r>
          </a:p>
          <a:p>
            <a:pPr algn="ctr"/>
            <a:r>
              <a:rPr lang="en-GB" sz="4800" b="1">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রাণী দয়াময়ী উচ্চ বিঃ</a:t>
            </a:r>
          </a:p>
          <a:p>
            <a:pPr algn="ctr"/>
            <a:r>
              <a:rPr lang="en-GB" sz="4800" b="1">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রাঙ্গামাটি</a:t>
            </a:r>
          </a:p>
          <a:p>
            <a:pPr algn="ctr"/>
            <a:r>
              <a:rPr lang="en-GB" sz="4800" b="1">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ফোন-০১৫৫৬৬০৩০৭৩</a:t>
            </a:r>
            <a:endParaRPr lang="en-US" sz="48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99885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975269" y="2221230"/>
            <a:ext cx="4353791" cy="30716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342900" lvl="0" indent="-342900" algn="ctr">
              <a:spcBef>
                <a:spcPct val="20000"/>
              </a:spcBef>
              <a:defRPr/>
            </a:pPr>
            <a:r>
              <a:rPr lang="en-GB" sz="4400" b="1">
                <a:ln/>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শ্রেণি-৭ম</a:t>
            </a:r>
          </a:p>
          <a:p>
            <a:pPr marL="342900" lvl="0" indent="-342900" algn="ctr">
              <a:spcBef>
                <a:spcPct val="20000"/>
              </a:spcBef>
              <a:defRPr/>
            </a:pPr>
            <a:r>
              <a:rPr lang="en-GB" sz="4400" b="1">
                <a:ln/>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বিষয়-বৌদ্ধ ধর্ম ও নৈতিক শিক্ষা</a:t>
            </a:r>
          </a:p>
          <a:p>
            <a:pPr marL="342900" lvl="0" indent="-342900" algn="ctr">
              <a:spcBef>
                <a:spcPct val="20000"/>
              </a:spcBef>
              <a:defRPr/>
            </a:pPr>
            <a:r>
              <a:rPr lang="en-GB" sz="4400" b="1">
                <a:ln/>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অধ্যায়-৩</a:t>
            </a:r>
            <a:endParaRPr lang="en-US" sz="44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2" name="Rectangle 1"/>
          <p:cNvSpPr/>
          <p:nvPr/>
        </p:nvSpPr>
        <p:spPr>
          <a:xfrm>
            <a:off x="685800" y="609600"/>
            <a:ext cx="8153400" cy="830997"/>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GB" sz="4800" b="1">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পাঠ পরিচিত</a:t>
            </a:r>
            <a:endParaRPr lang="en-US" sz="48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pic>
        <p:nvPicPr>
          <p:cNvPr id="3" name="Picture 8">
            <a:extLst>
              <a:ext uri="{FF2B5EF4-FFF2-40B4-BE49-F238E27FC236}">
                <a16:creationId xmlns:a16="http://schemas.microsoft.com/office/drawing/2014/main" id="{EDA7EBBE-4915-3E42-8C04-D1EC275B8F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819" y="1440597"/>
            <a:ext cx="3538019" cy="4918403"/>
          </a:xfrm>
          <a:prstGeom prst="rect">
            <a:avLst/>
          </a:prstGeom>
        </p:spPr>
      </p:pic>
    </p:spTree>
    <p:extLst>
      <p:ext uri="{BB962C8B-B14F-4D97-AF65-F5344CB8AC3E}">
        <p14:creationId xmlns:p14="http://schemas.microsoft.com/office/powerpoint/2010/main" val="213669901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xit" presetSubtype="12" fill="hold" grpId="1" nodeType="clickEffect">
                                  <p:stCondLst>
                                    <p:cond delay="0"/>
                                  </p:stCondLst>
                                  <p:childTnLst>
                                    <p:animEffect transition="out" filter="strips(downLeft)">
                                      <p:cBhvr>
                                        <p:cTn id="13" dur="500"/>
                                        <p:tgtEl>
                                          <p:spTgt spid="7"/>
                                        </p:tgtEl>
                                      </p:cBhvr>
                                    </p:animEffect>
                                    <p:set>
                                      <p:cBhvr>
                                        <p:cTn id="14"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43209" y="674162"/>
            <a:ext cx="8209841"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GB" sz="7200" b="1" spc="50">
                <a:ln w="11430"/>
                <a:solidFill>
                  <a:srgbClr val="0070C0"/>
                </a:solidFill>
                <a:effectLst>
                  <a:outerShdw blurRad="76200" dist="50800" dir="5400000" algn="tl" rotWithShape="0">
                    <a:srgbClr val="000000">
                      <a:alpha val="65000"/>
                    </a:srgbClr>
                  </a:outerShdw>
                </a:effectLst>
                <a:latin typeface="NikoshBAN" pitchFamily="2" charset="0"/>
                <a:cs typeface="NikoshBAN" pitchFamily="2" charset="0"/>
              </a:rPr>
              <a:t>পূর্ববর্তী পাঠ</a:t>
            </a:r>
            <a:endParaRPr lang="bn-BD" sz="7200" b="1" spc="50" dirty="0">
              <a:ln w="11430"/>
              <a:solidFill>
                <a:srgbClr val="0070C0"/>
              </a:soli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2" name="Rectangle 1">
            <a:extLst>
              <a:ext uri="{FF2B5EF4-FFF2-40B4-BE49-F238E27FC236}">
                <a16:creationId xmlns:a16="http://schemas.microsoft.com/office/drawing/2014/main" id="{A0220E99-74A1-894E-82C1-D7C34959637E}"/>
              </a:ext>
            </a:extLst>
          </p:cNvPr>
          <p:cNvSpPr/>
          <p:nvPr/>
        </p:nvSpPr>
        <p:spPr>
          <a:xfrm>
            <a:off x="911951" y="2942159"/>
            <a:ext cx="7841099" cy="1323439"/>
          </a:xfrm>
          <a:prstGeom prst="rect">
            <a:avLst/>
          </a:prstGeom>
          <a:noFill/>
          <a:effectLst>
            <a:glow rad="228600">
              <a:schemeClr val="accent4">
                <a:satMod val="175000"/>
                <a:alpha val="40000"/>
              </a:schemeClr>
            </a:glow>
          </a:effectLst>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GB" sz="4000" b="1" spc="150">
                <a:ln w="11430"/>
                <a:effectLst>
                  <a:outerShdw blurRad="25400" algn="tl" rotWithShape="0">
                    <a:srgbClr val="000000">
                      <a:alpha val="43000"/>
                    </a:srgbClr>
                  </a:outerShdw>
                </a:effectLst>
                <a:latin typeface="NikoshBAN" pitchFamily="2" charset="0"/>
                <a:cs typeface="NikoshBAN" pitchFamily="2" charset="0"/>
              </a:rPr>
              <a:t>১।অনৈতিক কাজের ক্ষতিকর দিকসমূহ।</a:t>
            </a:r>
          </a:p>
          <a:p>
            <a:pPr algn="ctr"/>
            <a:r>
              <a:rPr lang="en-GB" sz="4000" b="1" spc="150">
                <a:ln w="11430"/>
                <a:effectLst>
                  <a:outerShdw blurRad="25400" algn="tl" rotWithShape="0">
                    <a:srgbClr val="000000">
                      <a:alpha val="43000"/>
                    </a:srgbClr>
                  </a:outerShdw>
                </a:effectLst>
                <a:latin typeface="NikoshBAN" pitchFamily="2" charset="0"/>
                <a:cs typeface="NikoshBAN" pitchFamily="2" charset="0"/>
              </a:rPr>
              <a:t>২।অষ্টশীল পালনের সুফল।</a:t>
            </a:r>
            <a:endParaRPr lang="en-US" sz="4000" b="1" spc="150" dirty="0">
              <a:ln w="11430"/>
              <a:effectLst>
                <a:outerShdw blurRad="25400" algn="tl" rotWithShape="0">
                  <a:srgbClr val="000000">
                    <a:alpha val="43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9346378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65232" y="2590654"/>
            <a:ext cx="2577949" cy="1938992"/>
          </a:xfrm>
          <a:prstGeom prst="rect">
            <a:avLst/>
          </a:prstGeom>
          <a:noFill/>
          <a:effectLst>
            <a:glow rad="228600">
              <a:schemeClr val="accent4">
                <a:satMod val="175000"/>
                <a:alpha val="40000"/>
              </a:schemeClr>
            </a:glow>
          </a:effectLst>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GB" sz="4000" b="1" spc="150">
                <a:ln w="11430"/>
                <a:effectLst>
                  <a:outerShdw blurRad="25400" algn="tl" rotWithShape="0">
                    <a:srgbClr val="000000">
                      <a:alpha val="43000"/>
                    </a:srgbClr>
                  </a:outerShdw>
                </a:effectLst>
                <a:latin typeface="NikoshBAN" pitchFamily="2" charset="0"/>
                <a:cs typeface="NikoshBAN" pitchFamily="2" charset="0"/>
              </a:rPr>
              <a:t>আজকের পাঠ</a:t>
            </a:r>
          </a:p>
          <a:p>
            <a:pPr algn="ctr"/>
            <a:r>
              <a:rPr lang="en-GB" sz="4000" b="1" spc="150">
                <a:ln w="11430"/>
                <a:effectLst>
                  <a:outerShdw blurRad="25400" algn="tl" rotWithShape="0">
                    <a:srgbClr val="000000">
                      <a:alpha val="43000"/>
                    </a:srgbClr>
                  </a:outerShdw>
                </a:effectLst>
                <a:latin typeface="NikoshBAN" pitchFamily="2" charset="0"/>
                <a:cs typeface="NikoshBAN" pitchFamily="2" charset="0"/>
              </a:rPr>
              <a:t>অধ্যায়-৩য়</a:t>
            </a:r>
          </a:p>
          <a:p>
            <a:pPr algn="ctr"/>
            <a:r>
              <a:rPr lang="en-GB" sz="4000" b="1" spc="150">
                <a:ln w="11430"/>
                <a:effectLst>
                  <a:outerShdw blurRad="25400" algn="tl" rotWithShape="0">
                    <a:srgbClr val="000000">
                      <a:alpha val="43000"/>
                    </a:srgbClr>
                  </a:outerShdw>
                </a:effectLst>
                <a:latin typeface="NikoshBAN" pitchFamily="2" charset="0"/>
                <a:cs typeface="NikoshBAN" pitchFamily="2" charset="0"/>
              </a:rPr>
              <a:t>পাঠ-৭,৮</a:t>
            </a:r>
            <a:endParaRPr lang="en-US" sz="4000" b="1" spc="150" dirty="0">
              <a:ln w="11430"/>
              <a:effectLst>
                <a:outerShdw blurRad="25400" algn="tl" rotWithShape="0">
                  <a:srgbClr val="000000">
                    <a:alpha val="43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56872127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0050" y="3081278"/>
            <a:ext cx="8338522" cy="278537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571500" indent="-571500">
              <a:lnSpc>
                <a:spcPct val="150000"/>
              </a:lnSpc>
              <a:buFont typeface="Wingdings" pitchFamily="2" charset="2"/>
              <a:buChar char="§"/>
            </a:pPr>
            <a:r>
              <a:rPr lang="en-GB" sz="4000" b="1" kern="1100">
                <a:ln w="1905"/>
                <a:effectLst>
                  <a:innerShdw blurRad="69850" dist="43180" dir="5400000">
                    <a:srgbClr val="000000">
                      <a:alpha val="65000"/>
                    </a:srgbClr>
                  </a:innerShdw>
                </a:effectLst>
                <a:latin typeface="NikoshBAN" panose="02000000000000000000" pitchFamily="2" charset="0"/>
                <a:ea typeface="NikoshBAN" pitchFamily="2" charset="0"/>
                <a:cs typeface="NikoshBAN" panose="02000000000000000000" pitchFamily="2" charset="0"/>
                <a:sym typeface="Wingdings"/>
              </a:rPr>
              <a:t>অষ্টশীল পালনের সুফল জানতে পারবে।</a:t>
            </a:r>
          </a:p>
          <a:p>
            <a:pPr marL="571500" indent="-571500">
              <a:lnSpc>
                <a:spcPct val="150000"/>
              </a:lnSpc>
              <a:buFont typeface="Wingdings" pitchFamily="2" charset="2"/>
              <a:buChar char="§"/>
            </a:pPr>
            <a:r>
              <a:rPr lang="en-GB" sz="4000" b="1" kern="1100">
                <a:ln w="1905"/>
                <a:effectLst>
                  <a:innerShdw blurRad="69850" dist="43180" dir="5400000">
                    <a:srgbClr val="000000">
                      <a:alpha val="65000"/>
                    </a:srgbClr>
                  </a:innerShdw>
                </a:effectLst>
                <a:latin typeface="NikoshBAN" panose="02000000000000000000" pitchFamily="2" charset="0"/>
                <a:ea typeface="NikoshBAN" pitchFamily="2" charset="0"/>
                <a:cs typeface="NikoshBAN" panose="02000000000000000000" pitchFamily="2" charset="0"/>
                <a:sym typeface="Wingdings"/>
              </a:rPr>
              <a:t>অষ্টশীল পালনের প্রয়োজনীয়তা ব্যাখ্যা করতে পারবে।</a:t>
            </a:r>
            <a:endParaRPr lang="bn-BD" sz="4000" b="1" kern="1100" dirty="0">
              <a:ln w="1905"/>
              <a:effectLst>
                <a:innerShdw blurRad="69850" dist="43180" dir="5400000">
                  <a:srgbClr val="000000">
                    <a:alpha val="65000"/>
                  </a:srgbClr>
                </a:innerShdw>
              </a:effectLst>
              <a:latin typeface="NikoshBAN" panose="02000000000000000000" pitchFamily="2" charset="0"/>
              <a:ea typeface="NikoshBAN" pitchFamily="2" charset="0"/>
              <a:cs typeface="NikoshBAN" panose="02000000000000000000" pitchFamily="2" charset="0"/>
              <a:sym typeface="Wingdings"/>
            </a:endParaRPr>
          </a:p>
        </p:txBody>
      </p:sp>
      <p:sp>
        <p:nvSpPr>
          <p:cNvPr id="6" name="Title 3"/>
          <p:cNvSpPr txBox="1">
            <a:spLocks/>
          </p:cNvSpPr>
          <p:nvPr/>
        </p:nvSpPr>
        <p:spPr>
          <a:xfrm>
            <a:off x="400050" y="1785878"/>
            <a:ext cx="8338522" cy="914400"/>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Autofit/>
          </a:bodyPr>
          <a:lstStyle>
            <a:lvl1pPr algn="l" defTabSz="914400" rtl="0" eaLnBrk="1" latinLnBrk="0" hangingPunct="1">
              <a:spcBef>
                <a:spcPct val="0"/>
              </a:spcBef>
              <a:buNone/>
              <a:defRPr lang="en-US" sz="4400" kern="1200" dirty="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bn-BD" dirty="0">
                <a:latin typeface="NikoshBAN" pitchFamily="2" charset="0"/>
                <a:cs typeface="NikoshBAN" pitchFamily="2" charset="0"/>
              </a:rPr>
              <a:t>এই পাঠ শেষে শিক্ষার্থীরা..</a:t>
            </a:r>
            <a:r>
              <a:rPr lang="en-US" dirty="0">
                <a:latin typeface="NikoshBAN" pitchFamily="2" charset="0"/>
                <a:cs typeface="NikoshBAN" pitchFamily="2" charset="0"/>
              </a:rPr>
              <a:t>.</a:t>
            </a:r>
            <a:endParaRPr lang="bn-BD" dirty="0">
              <a:latin typeface="NikoshBAN" pitchFamily="2" charset="0"/>
              <a:cs typeface="NikoshBAN" pitchFamily="2" charset="0"/>
            </a:endParaRPr>
          </a:p>
        </p:txBody>
      </p:sp>
      <p:sp>
        <p:nvSpPr>
          <p:cNvPr id="4" name="Rounded Rectangle 3"/>
          <p:cNvSpPr/>
          <p:nvPr/>
        </p:nvSpPr>
        <p:spPr>
          <a:xfrm>
            <a:off x="3116094" y="381000"/>
            <a:ext cx="2911812" cy="728750"/>
          </a:xfrm>
          <a:prstGeom prst="roundRect">
            <a:avLst>
              <a:gd name="adj" fmla="val 50000"/>
            </a:avLst>
          </a:prstGeom>
          <a:gradFill>
            <a:gsLst>
              <a:gs pos="0">
                <a:srgbClr val="DDEBCF"/>
              </a:gs>
              <a:gs pos="50000">
                <a:srgbClr val="9CB86E"/>
              </a:gs>
              <a:gs pos="100000">
                <a:srgbClr val="156B13"/>
              </a:gs>
            </a:gsLst>
            <a:lin ang="16200000" scaled="0"/>
          </a:gradFill>
          <a:ln>
            <a:solidFill>
              <a:srgbClr val="02070A"/>
            </a:solidFill>
          </a:ln>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algn="l" rtl="0" eaLnBrk="0" fontAlgn="base" hangingPunct="0">
              <a:spcBef>
                <a:spcPct val="0"/>
              </a:spcBef>
              <a:spcAft>
                <a:spcPct val="0"/>
              </a:spcAft>
              <a:defRPr kern="1200">
                <a:solidFill>
                  <a:schemeClr val="dk1"/>
                </a:solidFill>
                <a:latin typeface="+mn-lt"/>
                <a:ea typeface="+mn-ea"/>
                <a:cs typeface="+mn-cs"/>
              </a:defRPr>
            </a:lvl1pPr>
            <a:lvl2pPr marL="457200" algn="l" rtl="0" eaLnBrk="0" fontAlgn="base" hangingPunct="0">
              <a:spcBef>
                <a:spcPct val="0"/>
              </a:spcBef>
              <a:spcAft>
                <a:spcPct val="0"/>
              </a:spcAft>
              <a:defRPr kern="1200">
                <a:solidFill>
                  <a:schemeClr val="dk1"/>
                </a:solidFill>
                <a:latin typeface="+mn-lt"/>
                <a:ea typeface="+mn-ea"/>
                <a:cs typeface="+mn-cs"/>
              </a:defRPr>
            </a:lvl2pPr>
            <a:lvl3pPr marL="914400" algn="l" rtl="0" eaLnBrk="0" fontAlgn="base" hangingPunct="0">
              <a:spcBef>
                <a:spcPct val="0"/>
              </a:spcBef>
              <a:spcAft>
                <a:spcPct val="0"/>
              </a:spcAft>
              <a:defRPr kern="1200">
                <a:solidFill>
                  <a:schemeClr val="dk1"/>
                </a:solidFill>
                <a:latin typeface="+mn-lt"/>
                <a:ea typeface="+mn-ea"/>
                <a:cs typeface="+mn-cs"/>
              </a:defRPr>
            </a:lvl3pPr>
            <a:lvl4pPr marL="1371600" algn="l" rtl="0" eaLnBrk="0" fontAlgn="base" hangingPunct="0">
              <a:spcBef>
                <a:spcPct val="0"/>
              </a:spcBef>
              <a:spcAft>
                <a:spcPct val="0"/>
              </a:spcAft>
              <a:defRPr kern="1200">
                <a:solidFill>
                  <a:schemeClr val="dk1"/>
                </a:solidFill>
                <a:latin typeface="+mn-lt"/>
                <a:ea typeface="+mn-ea"/>
                <a:cs typeface="+mn-cs"/>
              </a:defRPr>
            </a:lvl4pPr>
            <a:lvl5pPr marL="1828800" algn="l" rtl="0" eaLnBrk="0" fontAlgn="base" hangingPunct="0">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r>
              <a:rPr lang="en-US" sz="4800" dirty="0" err="1">
                <a:solidFill>
                  <a:srgbClr val="002060"/>
                </a:solidFill>
                <a:latin typeface="NikoshBAN" pitchFamily="2" charset="0"/>
                <a:cs typeface="NikoshBAN" pitchFamily="2" charset="0"/>
              </a:rPr>
              <a:t>শিখনফল</a:t>
            </a:r>
            <a:endParaRPr lang="bn-BD" sz="4800" dirty="0">
              <a:solidFill>
                <a:srgbClr val="002060"/>
              </a:solidFill>
              <a:latin typeface="NikoshBAN" pitchFamily="2" charset="0"/>
              <a:cs typeface="NikoshBAN" pitchFamily="2" charset="0"/>
            </a:endParaRPr>
          </a:p>
        </p:txBody>
      </p:sp>
    </p:spTree>
    <p:extLst>
      <p:ext uri="{BB962C8B-B14F-4D97-AF65-F5344CB8AC3E}">
        <p14:creationId xmlns:p14="http://schemas.microsoft.com/office/powerpoint/2010/main" val="20370409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29634" y="5040243"/>
            <a:ext cx="3581430" cy="1077218"/>
          </a:xfrm>
          <a:prstGeom prst="rect">
            <a:avLst/>
          </a:prstGeom>
        </p:spPr>
        <p:txBody>
          <a:bodyPr wrap="none">
            <a:spAutoFit/>
          </a:bodyPr>
          <a:lstStyle/>
          <a:p>
            <a:r>
              <a:rPr lang="en-GB" sz="3200" b="1">
                <a:latin typeface="NikoshBAN" panose="02000000000000000000" pitchFamily="2" charset="0"/>
                <a:cs typeface="NikoshBAN" panose="02000000000000000000" pitchFamily="2" charset="0"/>
              </a:rPr>
              <a:t>বোধিসত্ত্ব বারানসিতে দরিদ্র</a:t>
            </a:r>
          </a:p>
          <a:p>
            <a:r>
              <a:rPr lang="en-GB" sz="3200" b="1">
                <a:latin typeface="NikoshBAN" panose="02000000000000000000" pitchFamily="2" charset="0"/>
                <a:cs typeface="NikoshBAN" panose="02000000000000000000" pitchFamily="2" charset="0"/>
              </a:rPr>
              <a:t> পরিবারে জন্মগ্রহন</a:t>
            </a:r>
            <a:endParaRPr lang="bn-BD" sz="3200" b="1" dirty="0">
              <a:latin typeface="NikoshBAN" panose="02000000000000000000" pitchFamily="2" charset="0"/>
              <a:cs typeface="NikoshBAN" panose="02000000000000000000" pitchFamily="2" charset="0"/>
            </a:endParaRPr>
          </a:p>
        </p:txBody>
      </p:sp>
      <p:sp>
        <p:nvSpPr>
          <p:cNvPr id="8" name="Rectangle 7"/>
          <p:cNvSpPr/>
          <p:nvPr/>
        </p:nvSpPr>
        <p:spPr>
          <a:xfrm>
            <a:off x="5354151" y="4976314"/>
            <a:ext cx="3360215" cy="1077218"/>
          </a:xfrm>
          <a:prstGeom prst="rect">
            <a:avLst/>
          </a:prstGeom>
        </p:spPr>
        <p:txBody>
          <a:bodyPr wrap="none">
            <a:spAutoFit/>
          </a:bodyPr>
          <a:lstStyle/>
          <a:p>
            <a:r>
              <a:rPr lang="en-GB" sz="3200" b="1">
                <a:latin typeface="NikoshBAN" panose="02000000000000000000" pitchFamily="2" charset="0"/>
                <a:cs typeface="NikoshBAN" panose="02000000000000000000" pitchFamily="2" charset="0"/>
              </a:rPr>
              <a:t>রাজগৃহে সৎ ও ধনী ব্যক্তি</a:t>
            </a:r>
          </a:p>
          <a:p>
            <a:r>
              <a:rPr lang="en-GB" sz="3200" b="1">
                <a:latin typeface="NikoshBAN" panose="02000000000000000000" pitchFamily="2" charset="0"/>
                <a:cs typeface="NikoshBAN" panose="02000000000000000000" pitchFamily="2" charset="0"/>
              </a:rPr>
              <a:t>বাস করতেন।</a:t>
            </a:r>
            <a:endParaRPr lang="bn-BD" sz="3200" b="1" dirty="0">
              <a:latin typeface="NikoshBAN" panose="02000000000000000000" pitchFamily="2" charset="0"/>
              <a:cs typeface="NikoshBAN" panose="02000000000000000000" pitchFamily="2" charset="0"/>
            </a:endParaRPr>
          </a:p>
        </p:txBody>
      </p:sp>
      <p:sp>
        <p:nvSpPr>
          <p:cNvPr id="9" name="Rectangle 8"/>
          <p:cNvSpPr/>
          <p:nvPr/>
        </p:nvSpPr>
        <p:spPr>
          <a:xfrm>
            <a:off x="410584" y="457200"/>
            <a:ext cx="8352416" cy="769441"/>
          </a:xfrm>
          <a:prstGeom prst="rect">
            <a:avLst/>
          </a:prstGeom>
        </p:spPr>
        <p:style>
          <a:lnRef idx="1">
            <a:schemeClr val="accent4"/>
          </a:lnRef>
          <a:fillRef idx="2">
            <a:schemeClr val="accent4"/>
          </a:fillRef>
          <a:effectRef idx="1">
            <a:schemeClr val="accent4"/>
          </a:effectRef>
          <a:fontRef idx="minor">
            <a:schemeClr val="dk1"/>
          </a:fontRef>
        </p:style>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GB" sz="4400" b="1" spc="150">
                <a:ln w="11430"/>
                <a:effectLst>
                  <a:outerShdw blurRad="25400" algn="tl" rotWithShape="0">
                    <a:srgbClr val="000000">
                      <a:alpha val="43000"/>
                    </a:srgbClr>
                  </a:outerShdw>
                </a:effectLst>
                <a:latin typeface="NikoshBAN" pitchFamily="2" charset="0"/>
                <a:cs typeface="NikoshBAN" pitchFamily="2" charset="0"/>
              </a:rPr>
              <a:t>উপোসথ পালনের সুফলের কাহিনী </a:t>
            </a:r>
            <a:endParaRPr lang="en-US" sz="4400" b="1" spc="150" dirty="0">
              <a:ln w="11430"/>
              <a:effectLst>
                <a:outerShdw blurRad="25400" algn="tl" rotWithShape="0">
                  <a:srgbClr val="000000">
                    <a:alpha val="43000"/>
                  </a:srgbClr>
                </a:outerShdw>
              </a:effectLst>
              <a:latin typeface="NikoshBAN" pitchFamily="2" charset="0"/>
              <a:cs typeface="NikoshBAN" pitchFamily="2" charset="0"/>
            </a:endParaRPr>
          </a:p>
        </p:txBody>
      </p:sp>
      <p:pic>
        <p:nvPicPr>
          <p:cNvPr id="2" name="Picture 2">
            <a:extLst>
              <a:ext uri="{FF2B5EF4-FFF2-40B4-BE49-F238E27FC236}">
                <a16:creationId xmlns:a16="http://schemas.microsoft.com/office/drawing/2014/main" id="{CA58BDB7-9F46-8B45-ACCF-26C8B0C225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2585" y="1533696"/>
            <a:ext cx="4132385" cy="3023320"/>
          </a:xfrm>
          <a:prstGeom prst="rect">
            <a:avLst/>
          </a:prstGeom>
        </p:spPr>
      </p:pic>
      <p:pic>
        <p:nvPicPr>
          <p:cNvPr id="3" name="Picture 3">
            <a:extLst>
              <a:ext uri="{FF2B5EF4-FFF2-40B4-BE49-F238E27FC236}">
                <a16:creationId xmlns:a16="http://schemas.microsoft.com/office/drawing/2014/main" id="{690FECCB-5CDB-3A4B-9E51-DC94780B4B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492" y="1533696"/>
            <a:ext cx="3581430" cy="2961619"/>
          </a:xfrm>
          <a:prstGeom prst="rect">
            <a:avLst/>
          </a:prstGeom>
        </p:spPr>
      </p:pic>
    </p:spTree>
    <p:extLst>
      <p:ext uri="{BB962C8B-B14F-4D97-AF65-F5344CB8AC3E}">
        <p14:creationId xmlns:p14="http://schemas.microsoft.com/office/powerpoint/2010/main" val="159992684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39408" y="794615"/>
            <a:ext cx="8377978" cy="7478970"/>
          </a:xfrm>
          <a:prstGeom prst="rect">
            <a:avLst/>
          </a:prstGeom>
        </p:spPr>
        <p:txBody>
          <a:bodyPr wrap="square">
            <a:spAutoFit/>
          </a:bodyPr>
          <a:lstStyle/>
          <a:p>
            <a:r>
              <a:rPr lang="en-GB" sz="4000" b="1">
                <a:latin typeface="NikoshBAN" panose="02000000000000000000" pitchFamily="2" charset="0"/>
                <a:cs typeface="NikoshBAN" panose="02000000000000000000" pitchFamily="2" charset="0"/>
              </a:rPr>
              <a:t>বোধিসত্ত্ব একবার বারানসিতে এক দরিদ্র পরিবারে জন্মগ্রহন করেন।তখন রাজগৃহ নগরীতে এক সৎ ধনী ব্যক্তি বাস করতেন।তিনি প্রচুর ধন সম্পদের অধিকারী হলে ও খুব দয়াবান ছিলেন।পরের দুঃখ – কষ্ট তাঁকে খুবই ব্যথিত করত।তিনি পরের দুঃখ- কষ্ট দূর করার চেষ্টা করতেন।তাছাড়া তাঁর পরিবারের সবাই শীল পালন করতেন।এজন্য তাঁর পরিবার সকলের নিকট ‘শুচি পরিবার’ নামে পরিচিত ছিল।</a:t>
            </a:r>
            <a:endParaRPr lang="bn-BD" sz="4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49295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72364" y="339479"/>
            <a:ext cx="8871636" cy="9325630"/>
          </a:xfrm>
          <a:prstGeom prst="rect">
            <a:avLst/>
          </a:prstGeom>
        </p:spPr>
        <p:txBody>
          <a:bodyPr wrap="square">
            <a:spAutoFit/>
          </a:bodyPr>
          <a:lstStyle/>
          <a:p>
            <a:r>
              <a:rPr lang="en-GB" sz="4000" b="1">
                <a:latin typeface="NikoshBAN" panose="02000000000000000000" pitchFamily="2" charset="0"/>
                <a:cs typeface="NikoshBAN" panose="02000000000000000000" pitchFamily="2" charset="0"/>
              </a:rPr>
              <a:t>বোধিসত্ত্ব তখন পরের কাজ করে জীবনধারণ করতেন। একদিন তিনি কাজের সন্ধানে বের হয়ে তিনি সেই ধনী লোকটির বাড়িতে উপস্থিত হন।গৃহ কর্তাকে যথাযথ সন্মান প্রদর্শন করে বললেন, আমার ঘরের দাস- দাসীসহ সকলেই শীল পালন করে।উপোসথ শীল রক্ষা করে।তুমিও যদি শীল রক্ষা করো তবে কাজ পাবে।বোধিসত্ত্বের অন্তরে সুপ্ত ছিল জন্ম- জন্মান্তরের পুণ্যফল।তাঁর অন্তরে ছিল শীলের প্রভাব।তিনি কি এ ধরণের শর্ত গ্রহণ না করে পারেন? শীল পালনের নাম শুনে তিনি মনে আনন্দ লাভ করলেন।তখন বোধিসত্ত্ব বললেন,প্রভু!আমি তাই করব।</a:t>
            </a:r>
            <a:endParaRPr lang="bn-BD" sz="4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25065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2526</TotalTime>
  <Words>686</Words>
  <Application>Microsoft Office PowerPoint</Application>
  <PresentationFormat>On-screen Show (4:3)</PresentationFormat>
  <Paragraphs>107</Paragraphs>
  <Slides>17</Slides>
  <Notes>14</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TSS</dc:creator>
  <cp:lastModifiedBy>Unknown User</cp:lastModifiedBy>
  <cp:revision>302</cp:revision>
  <dcterms:created xsi:type="dcterms:W3CDTF">2013-12-31T09:34:21Z</dcterms:created>
  <dcterms:modified xsi:type="dcterms:W3CDTF">2021-05-16T05:32:35Z</dcterms:modified>
</cp:coreProperties>
</file>