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78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5" r:id="rId21"/>
    <p:sldId id="276" r:id="rId22"/>
    <p:sldId id="280" r:id="rId23"/>
    <p:sldId id="279" r:id="rId24"/>
    <p:sldId id="274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4E18F-260E-4AD8-87A5-20BAE816D9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BD15D-933A-4D04-A4D8-00EC147F7A9D}">
      <dgm:prSet phldrT="[Text]" custT="1"/>
      <dgm:spPr/>
      <dgm:t>
        <a:bodyPr/>
        <a:lstStyle/>
        <a:p>
          <a:r>
            <a:rPr lang="bn-BD" sz="2000" b="0" dirty="0" smtClean="0">
              <a:solidFill>
                <a:schemeClr val="tx1"/>
              </a:solidFill>
            </a:rPr>
            <a:t>জন্মঃ২৬ডিসেম্বর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bn-BD" sz="2000" b="0" dirty="0" smtClean="0">
              <a:solidFill>
                <a:schemeClr val="tx1"/>
              </a:solidFill>
            </a:rPr>
            <a:t>১৯৩৫কুডিগ্রাম</a:t>
          </a:r>
          <a:endParaRPr lang="en-US" sz="2000" b="0" dirty="0">
            <a:solidFill>
              <a:schemeClr val="tx1"/>
            </a:solidFill>
          </a:endParaRPr>
        </a:p>
      </dgm:t>
    </dgm:pt>
    <dgm:pt modelId="{75BDD0CD-748A-40CA-A2C9-FFEA8641AA05}" type="parTrans" cxnId="{D78B25A7-517D-407F-A898-EBCB3B56163A}">
      <dgm:prSet/>
      <dgm:spPr/>
      <dgm:t>
        <a:bodyPr/>
        <a:lstStyle/>
        <a:p>
          <a:endParaRPr lang="en-US" sz="2000"/>
        </a:p>
      </dgm:t>
    </dgm:pt>
    <dgm:pt modelId="{5667A1DF-2A9C-4DDD-958A-3E707A4223C2}" type="sibTrans" cxnId="{D78B25A7-517D-407F-A898-EBCB3B56163A}">
      <dgm:prSet/>
      <dgm:spPr/>
      <dgm:t>
        <a:bodyPr/>
        <a:lstStyle/>
        <a:p>
          <a:endParaRPr lang="en-US" sz="2000"/>
        </a:p>
      </dgm:t>
    </dgm:pt>
    <dgm:pt modelId="{BC8EBF77-C6D5-47E9-9993-70EBFD3EC575}">
      <dgm:prSet phldrT="[Text]" custT="1"/>
      <dgm:spPr/>
      <dgm:t>
        <a:bodyPr/>
        <a:lstStyle/>
        <a:p>
          <a:pPr algn="ctr"/>
          <a:r>
            <a:rPr lang="bn-BD" sz="1800" b="1" dirty="0" smtClean="0">
              <a:solidFill>
                <a:srgbClr val="002060"/>
              </a:solidFill>
            </a:rPr>
            <a:t>কাব্যঃএকদা এক রাজ্যে,অগ্নিওজলের কবিতা,রাজনৈতিক </a:t>
          </a:r>
          <a:r>
            <a:rPr lang="bn-BD" sz="1800" dirty="0" smtClean="0">
              <a:solidFill>
                <a:srgbClr val="002060"/>
              </a:solidFill>
            </a:rPr>
            <a:t>কবিতা</a:t>
          </a:r>
          <a:endParaRPr lang="en-US" sz="1800" dirty="0">
            <a:solidFill>
              <a:srgbClr val="002060"/>
            </a:solidFill>
          </a:endParaRPr>
        </a:p>
      </dgm:t>
    </dgm:pt>
    <dgm:pt modelId="{9D483F30-AEAB-4EA1-BA53-6AA89B138877}" type="parTrans" cxnId="{317901E7-DFF3-45DE-8427-1940557A084C}">
      <dgm:prSet/>
      <dgm:spPr/>
      <dgm:t>
        <a:bodyPr/>
        <a:lstStyle/>
        <a:p>
          <a:endParaRPr lang="en-US" sz="2000"/>
        </a:p>
      </dgm:t>
    </dgm:pt>
    <dgm:pt modelId="{5D49E5F2-5457-41E1-88A6-9841FADE2FB4}" type="sibTrans" cxnId="{317901E7-DFF3-45DE-8427-1940557A084C}">
      <dgm:prSet/>
      <dgm:spPr/>
      <dgm:t>
        <a:bodyPr/>
        <a:lstStyle/>
        <a:p>
          <a:endParaRPr lang="en-US" sz="2000"/>
        </a:p>
      </dgm:t>
    </dgm:pt>
    <dgm:pt modelId="{92C6A95D-3DCB-4733-9A47-51E99686CDC9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মৃত্যুঃ২সেপ্টম্বর ২০১৬সালে ঢাকায়</a:t>
          </a:r>
          <a:endParaRPr lang="en-US" sz="2000" dirty="0">
            <a:solidFill>
              <a:schemeClr val="tx1"/>
            </a:solidFill>
          </a:endParaRPr>
        </a:p>
      </dgm:t>
    </dgm:pt>
    <dgm:pt modelId="{13E3C516-59BA-47ED-B094-0AA7FB5F998F}" type="parTrans" cxnId="{48643A6A-257C-434F-9661-8501764119D5}">
      <dgm:prSet/>
      <dgm:spPr/>
      <dgm:t>
        <a:bodyPr/>
        <a:lstStyle/>
        <a:p>
          <a:endParaRPr lang="en-US" sz="2000"/>
        </a:p>
      </dgm:t>
    </dgm:pt>
    <dgm:pt modelId="{EFDD9F17-D3C2-4845-9FD0-529216416349}" type="sibTrans" cxnId="{48643A6A-257C-434F-9661-8501764119D5}">
      <dgm:prSet/>
      <dgm:spPr/>
      <dgm:t>
        <a:bodyPr/>
        <a:lstStyle/>
        <a:p>
          <a:endParaRPr lang="en-US" sz="2000"/>
        </a:p>
      </dgm:t>
    </dgm:pt>
    <dgm:pt modelId="{61A37034-0784-477F-81BA-5B9691D459C1}">
      <dgm:prSet phldrT="[Text]" custT="1"/>
      <dgm:spPr/>
      <dgm:t>
        <a:bodyPr tIns="274320" bIns="274320" anchor="ctr" anchorCtr="0"/>
        <a:lstStyle/>
        <a:p>
          <a:r>
            <a:rPr lang="bn-BD" sz="2000" dirty="0" smtClean="0">
              <a:solidFill>
                <a:schemeClr val="tx1"/>
              </a:solidFill>
            </a:rPr>
            <a:t>গল্পঃশীত বিকেল,রক্তগোলাপ,আনন্দের মৃত্যু,জলেশ্বরীর গল্পগুলো</a:t>
          </a:r>
          <a:endParaRPr lang="en-US" sz="2000" dirty="0">
            <a:solidFill>
              <a:schemeClr val="tx1"/>
            </a:solidFill>
          </a:endParaRPr>
        </a:p>
      </dgm:t>
    </dgm:pt>
    <dgm:pt modelId="{EB73C4CC-885B-4A35-BC0C-B5FE7F5405A7}" type="parTrans" cxnId="{1E295E7B-2A84-46C6-A033-FEE01B3322EB}">
      <dgm:prSet/>
      <dgm:spPr/>
      <dgm:t>
        <a:bodyPr/>
        <a:lstStyle/>
        <a:p>
          <a:endParaRPr lang="en-US" sz="2000"/>
        </a:p>
      </dgm:t>
    </dgm:pt>
    <dgm:pt modelId="{95DDF855-BB50-43BA-B702-DFB07B63F9F5}" type="sibTrans" cxnId="{1E295E7B-2A84-46C6-A033-FEE01B3322EB}">
      <dgm:prSet/>
      <dgm:spPr/>
      <dgm:t>
        <a:bodyPr/>
        <a:lstStyle/>
        <a:p>
          <a:endParaRPr lang="en-US" sz="2000"/>
        </a:p>
      </dgm:t>
    </dgm:pt>
    <dgm:pt modelId="{CB8DEE9F-26D5-4E3B-97BE-7E9FCB16057A}" type="pres">
      <dgm:prSet presAssocID="{BC24E18F-260E-4AD8-87A5-20BAE816D9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31114-A8D0-408D-82B6-F47FBBD15DF2}" type="pres">
      <dgm:prSet presAssocID="{EE0BD15D-933A-4D04-A4D8-00EC147F7A9D}" presName="centerShape" presStyleLbl="node0" presStyleIdx="0" presStyleCnt="1" custScaleX="125323" custScaleY="79944" custLinFactNeighborX="-136" custLinFactNeighborY="-50447"/>
      <dgm:spPr/>
      <dgm:t>
        <a:bodyPr/>
        <a:lstStyle/>
        <a:p>
          <a:endParaRPr lang="en-US"/>
        </a:p>
      </dgm:t>
    </dgm:pt>
    <dgm:pt modelId="{56D97A22-70DC-483D-8CB8-A683FE3A906D}" type="pres">
      <dgm:prSet presAssocID="{BC8EBF77-C6D5-47E9-9993-70EBFD3EC575}" presName="node" presStyleLbl="node1" presStyleIdx="0" presStyleCnt="3" custScaleX="171297" custScaleY="171221" custRadScaleRad="115048" custRadScaleInc="203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123A-C5C4-4B86-B1E2-A949754C6E69}" type="pres">
      <dgm:prSet presAssocID="{BC8EBF77-C6D5-47E9-9993-70EBFD3EC575}" presName="dummy" presStyleCnt="0"/>
      <dgm:spPr/>
    </dgm:pt>
    <dgm:pt modelId="{1A7E7599-888C-4251-9003-1DCFD328FE44}" type="pres">
      <dgm:prSet presAssocID="{5D49E5F2-5457-41E1-88A6-9841FADE2FB4}" presName="sibTrans" presStyleLbl="sibTrans2D1" presStyleIdx="0" presStyleCnt="3" custLinFactNeighborX="-1449" custLinFactNeighborY="7549"/>
      <dgm:spPr/>
      <dgm:t>
        <a:bodyPr/>
        <a:lstStyle/>
        <a:p>
          <a:endParaRPr lang="en-US"/>
        </a:p>
      </dgm:t>
    </dgm:pt>
    <dgm:pt modelId="{A4E370E1-4D69-4F4D-BB63-9F27FE6DA323}" type="pres">
      <dgm:prSet presAssocID="{92C6A95D-3DCB-4733-9A47-51E99686CDC9}" presName="node" presStyleLbl="node1" presStyleIdx="1" presStyleCnt="3" custScaleX="172456" custScaleY="102753" custRadScaleRad="72096" custRadScaleInc="136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124C-23FB-4DFF-A85B-587EEF356709}" type="pres">
      <dgm:prSet presAssocID="{92C6A95D-3DCB-4733-9A47-51E99686CDC9}" presName="dummy" presStyleCnt="0"/>
      <dgm:spPr/>
    </dgm:pt>
    <dgm:pt modelId="{4615989E-01F2-4FD3-B914-FB4E90CEABE5}" type="pres">
      <dgm:prSet presAssocID="{EFDD9F17-D3C2-4845-9FD0-529216416349}" presName="sibTrans" presStyleLbl="sibTrans2D1" presStyleIdx="1" presStyleCnt="3" custScaleX="109261" custScaleY="100030" custLinFactNeighborX="-100" custLinFactNeighborY="3575"/>
      <dgm:spPr/>
      <dgm:t>
        <a:bodyPr/>
        <a:lstStyle/>
        <a:p>
          <a:endParaRPr lang="en-US"/>
        </a:p>
      </dgm:t>
    </dgm:pt>
    <dgm:pt modelId="{20A133D7-F9CF-4B46-A731-F285764A0176}" type="pres">
      <dgm:prSet presAssocID="{61A37034-0784-477F-81BA-5B9691D459C1}" presName="node" presStyleLbl="node1" presStyleIdx="2" presStyleCnt="3" custScaleX="169263" custScaleY="177705" custRadScaleRad="114934" custRadScaleInc="100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C55DA-4559-44C8-9DF9-C4CCBD261C73}" type="pres">
      <dgm:prSet presAssocID="{61A37034-0784-477F-81BA-5B9691D459C1}" presName="dummy" presStyleCnt="0"/>
      <dgm:spPr/>
    </dgm:pt>
    <dgm:pt modelId="{134BD667-32F2-4324-8A8E-C5CDC9413D92}" type="pres">
      <dgm:prSet presAssocID="{95DDF855-BB50-43BA-B702-DFB07B63F9F5}" presName="sibTrans" presStyleLbl="sibTrans2D1" presStyleIdx="2" presStyleCnt="3" custLinFactNeighborX="2050" custLinFactNeighborY="7406"/>
      <dgm:spPr/>
      <dgm:t>
        <a:bodyPr/>
        <a:lstStyle/>
        <a:p>
          <a:endParaRPr lang="en-US"/>
        </a:p>
      </dgm:t>
    </dgm:pt>
  </dgm:ptLst>
  <dgm:cxnLst>
    <dgm:cxn modelId="{D78B25A7-517D-407F-A898-EBCB3B56163A}" srcId="{BC24E18F-260E-4AD8-87A5-20BAE816D928}" destId="{EE0BD15D-933A-4D04-A4D8-00EC147F7A9D}" srcOrd="0" destOrd="0" parTransId="{75BDD0CD-748A-40CA-A2C9-FFEA8641AA05}" sibTransId="{5667A1DF-2A9C-4DDD-958A-3E707A4223C2}"/>
    <dgm:cxn modelId="{506CC2DA-35F7-4372-813E-FC5C624E60D7}" type="presOf" srcId="{61A37034-0784-477F-81BA-5B9691D459C1}" destId="{20A133D7-F9CF-4B46-A731-F285764A0176}" srcOrd="0" destOrd="0" presId="urn:microsoft.com/office/officeart/2005/8/layout/radial6"/>
    <dgm:cxn modelId="{BE4ABB67-D29D-4969-8C73-C060A9B87C14}" type="presOf" srcId="{95DDF855-BB50-43BA-B702-DFB07B63F9F5}" destId="{134BD667-32F2-4324-8A8E-C5CDC9413D92}" srcOrd="0" destOrd="0" presId="urn:microsoft.com/office/officeart/2005/8/layout/radial6"/>
    <dgm:cxn modelId="{E0CE7BF1-B888-43E2-9479-E09DE732633F}" type="presOf" srcId="{92C6A95D-3DCB-4733-9A47-51E99686CDC9}" destId="{A4E370E1-4D69-4F4D-BB63-9F27FE6DA323}" srcOrd="0" destOrd="0" presId="urn:microsoft.com/office/officeart/2005/8/layout/radial6"/>
    <dgm:cxn modelId="{FB431956-3F2A-40A9-8417-13EF6DC76BC3}" type="presOf" srcId="{BC8EBF77-C6D5-47E9-9993-70EBFD3EC575}" destId="{56D97A22-70DC-483D-8CB8-A683FE3A906D}" srcOrd="0" destOrd="0" presId="urn:microsoft.com/office/officeart/2005/8/layout/radial6"/>
    <dgm:cxn modelId="{8EA6F87D-2ACC-4AD2-A63C-E90E62E49371}" type="presOf" srcId="{BC24E18F-260E-4AD8-87A5-20BAE816D928}" destId="{CB8DEE9F-26D5-4E3B-97BE-7E9FCB16057A}" srcOrd="0" destOrd="0" presId="urn:microsoft.com/office/officeart/2005/8/layout/radial6"/>
    <dgm:cxn modelId="{317901E7-DFF3-45DE-8427-1940557A084C}" srcId="{EE0BD15D-933A-4D04-A4D8-00EC147F7A9D}" destId="{BC8EBF77-C6D5-47E9-9993-70EBFD3EC575}" srcOrd="0" destOrd="0" parTransId="{9D483F30-AEAB-4EA1-BA53-6AA89B138877}" sibTransId="{5D49E5F2-5457-41E1-88A6-9841FADE2FB4}"/>
    <dgm:cxn modelId="{48643A6A-257C-434F-9661-8501764119D5}" srcId="{EE0BD15D-933A-4D04-A4D8-00EC147F7A9D}" destId="{92C6A95D-3DCB-4733-9A47-51E99686CDC9}" srcOrd="1" destOrd="0" parTransId="{13E3C516-59BA-47ED-B094-0AA7FB5F998F}" sibTransId="{EFDD9F17-D3C2-4845-9FD0-529216416349}"/>
    <dgm:cxn modelId="{1E295E7B-2A84-46C6-A033-FEE01B3322EB}" srcId="{EE0BD15D-933A-4D04-A4D8-00EC147F7A9D}" destId="{61A37034-0784-477F-81BA-5B9691D459C1}" srcOrd="2" destOrd="0" parTransId="{EB73C4CC-885B-4A35-BC0C-B5FE7F5405A7}" sibTransId="{95DDF855-BB50-43BA-B702-DFB07B63F9F5}"/>
    <dgm:cxn modelId="{823DED0F-01A7-4CEC-A10F-A49B5AA4B4E3}" type="presOf" srcId="{EE0BD15D-933A-4D04-A4D8-00EC147F7A9D}" destId="{20531114-A8D0-408D-82B6-F47FBBD15DF2}" srcOrd="0" destOrd="0" presId="urn:microsoft.com/office/officeart/2005/8/layout/radial6"/>
    <dgm:cxn modelId="{B85B9CA7-8A98-4FA3-A4AF-9773378F953C}" type="presOf" srcId="{EFDD9F17-D3C2-4845-9FD0-529216416349}" destId="{4615989E-01F2-4FD3-B914-FB4E90CEABE5}" srcOrd="0" destOrd="0" presId="urn:microsoft.com/office/officeart/2005/8/layout/radial6"/>
    <dgm:cxn modelId="{31ADB4BB-969C-4A99-AAB1-74E4FBCCBABF}" type="presOf" srcId="{5D49E5F2-5457-41E1-88A6-9841FADE2FB4}" destId="{1A7E7599-888C-4251-9003-1DCFD328FE44}" srcOrd="0" destOrd="0" presId="urn:microsoft.com/office/officeart/2005/8/layout/radial6"/>
    <dgm:cxn modelId="{984B9689-40BF-4478-85B2-C62D2B332E78}" type="presParOf" srcId="{CB8DEE9F-26D5-4E3B-97BE-7E9FCB16057A}" destId="{20531114-A8D0-408D-82B6-F47FBBD15DF2}" srcOrd="0" destOrd="0" presId="urn:microsoft.com/office/officeart/2005/8/layout/radial6"/>
    <dgm:cxn modelId="{3797B27E-AB08-484A-BD83-3F6DB6488C8A}" type="presParOf" srcId="{CB8DEE9F-26D5-4E3B-97BE-7E9FCB16057A}" destId="{56D97A22-70DC-483D-8CB8-A683FE3A906D}" srcOrd="1" destOrd="0" presId="urn:microsoft.com/office/officeart/2005/8/layout/radial6"/>
    <dgm:cxn modelId="{89A5A542-8DA1-4E34-8302-146FF1AB209F}" type="presParOf" srcId="{CB8DEE9F-26D5-4E3B-97BE-7E9FCB16057A}" destId="{BDC5123A-C5C4-4B86-B1E2-A949754C6E69}" srcOrd="2" destOrd="0" presId="urn:microsoft.com/office/officeart/2005/8/layout/radial6"/>
    <dgm:cxn modelId="{015ACA56-2FF0-49B1-A9A9-B81111E24493}" type="presParOf" srcId="{CB8DEE9F-26D5-4E3B-97BE-7E9FCB16057A}" destId="{1A7E7599-888C-4251-9003-1DCFD328FE44}" srcOrd="3" destOrd="0" presId="urn:microsoft.com/office/officeart/2005/8/layout/radial6"/>
    <dgm:cxn modelId="{E3F41EDB-9882-4616-92CD-F21218C9F4BB}" type="presParOf" srcId="{CB8DEE9F-26D5-4E3B-97BE-7E9FCB16057A}" destId="{A4E370E1-4D69-4F4D-BB63-9F27FE6DA323}" srcOrd="4" destOrd="0" presId="urn:microsoft.com/office/officeart/2005/8/layout/radial6"/>
    <dgm:cxn modelId="{6D8E97E8-7099-44AE-BE3B-652F76C09935}" type="presParOf" srcId="{CB8DEE9F-26D5-4E3B-97BE-7E9FCB16057A}" destId="{7C1E124C-23FB-4DFF-A85B-587EEF356709}" srcOrd="5" destOrd="0" presId="urn:microsoft.com/office/officeart/2005/8/layout/radial6"/>
    <dgm:cxn modelId="{4A8D7E47-D56B-4E63-9651-29B48DC664A0}" type="presParOf" srcId="{CB8DEE9F-26D5-4E3B-97BE-7E9FCB16057A}" destId="{4615989E-01F2-4FD3-B914-FB4E90CEABE5}" srcOrd="6" destOrd="0" presId="urn:microsoft.com/office/officeart/2005/8/layout/radial6"/>
    <dgm:cxn modelId="{027CF1E1-E401-49DD-ACF6-66A0238C8E13}" type="presParOf" srcId="{CB8DEE9F-26D5-4E3B-97BE-7E9FCB16057A}" destId="{20A133D7-F9CF-4B46-A731-F285764A0176}" srcOrd="7" destOrd="0" presId="urn:microsoft.com/office/officeart/2005/8/layout/radial6"/>
    <dgm:cxn modelId="{6D379D89-1004-4EF1-A84A-0B35217438D2}" type="presParOf" srcId="{CB8DEE9F-26D5-4E3B-97BE-7E9FCB16057A}" destId="{D48C55DA-4559-44C8-9DF9-C4CCBD261C73}" srcOrd="8" destOrd="0" presId="urn:microsoft.com/office/officeart/2005/8/layout/radial6"/>
    <dgm:cxn modelId="{5A4FD802-28CA-424C-85BE-A12FE798B486}" type="presParOf" srcId="{CB8DEE9F-26D5-4E3B-97BE-7E9FCB16057A}" destId="{134BD667-32F2-4324-8A8E-C5CDC9413D9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BD667-32F2-4324-8A8E-C5CDC9413D92}">
      <dsp:nvSpPr>
        <dsp:cNvPr id="0" name=""/>
        <dsp:cNvSpPr/>
      </dsp:nvSpPr>
      <dsp:spPr>
        <a:xfrm>
          <a:off x="1498365" y="665326"/>
          <a:ext cx="5603528" cy="5603528"/>
        </a:xfrm>
        <a:prstGeom prst="blockArc">
          <a:avLst>
            <a:gd name="adj1" fmla="val 10842595"/>
            <a:gd name="adj2" fmla="val 42595"/>
            <a:gd name="adj3" fmla="val 41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5989E-01F2-4FD3-B914-FB4E90CEABE5}">
      <dsp:nvSpPr>
        <dsp:cNvPr id="0" name=""/>
        <dsp:cNvSpPr/>
      </dsp:nvSpPr>
      <dsp:spPr>
        <a:xfrm>
          <a:off x="1142304" y="532642"/>
          <a:ext cx="5410898" cy="4953755"/>
        </a:xfrm>
        <a:prstGeom prst="blockArc">
          <a:avLst>
            <a:gd name="adj1" fmla="val 4691291"/>
            <a:gd name="adj2" fmla="val 1053592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E7599-888C-4251-9003-1DCFD328FE44}">
      <dsp:nvSpPr>
        <dsp:cNvPr id="0" name=""/>
        <dsp:cNvSpPr/>
      </dsp:nvSpPr>
      <dsp:spPr>
        <a:xfrm>
          <a:off x="1981215" y="685777"/>
          <a:ext cx="4952269" cy="4952269"/>
        </a:xfrm>
        <a:prstGeom prst="blockArc">
          <a:avLst>
            <a:gd name="adj1" fmla="val 424678"/>
            <a:gd name="adj2" fmla="val 565793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31114-A8D0-408D-82B6-F47FBBD15DF2}">
      <dsp:nvSpPr>
        <dsp:cNvPr id="0" name=""/>
        <dsp:cNvSpPr/>
      </dsp:nvSpPr>
      <dsp:spPr>
        <a:xfrm>
          <a:off x="2743204" y="152387"/>
          <a:ext cx="2856956" cy="1822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solidFill>
                <a:schemeClr val="tx1"/>
              </a:solidFill>
            </a:rPr>
            <a:t>জন্মঃ২৬ডিসেম্বর</a:t>
          </a:r>
          <a:r>
            <a:rPr lang="en-US" sz="2000" b="0" kern="1200" dirty="0" smtClean="0">
              <a:solidFill>
                <a:schemeClr val="tx1"/>
              </a:solidFill>
            </a:rPr>
            <a:t> </a:t>
          </a:r>
          <a:r>
            <a:rPr lang="bn-BD" sz="2000" b="0" kern="1200" dirty="0" smtClean="0">
              <a:solidFill>
                <a:schemeClr val="tx1"/>
              </a:solidFill>
            </a:rPr>
            <a:t>১৯৩৫কুডিগ্রাম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61596" y="419281"/>
        <a:ext cx="2020172" cy="1288675"/>
      </dsp:txXfrm>
    </dsp:sp>
    <dsp:sp modelId="{56D97A22-70DC-483D-8CB8-A683FE3A906D}">
      <dsp:nvSpPr>
        <dsp:cNvPr id="0" name=""/>
        <dsp:cNvSpPr/>
      </dsp:nvSpPr>
      <dsp:spPr>
        <a:xfrm>
          <a:off x="5562608" y="1719947"/>
          <a:ext cx="2733510" cy="2732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rgbClr val="002060"/>
              </a:solidFill>
            </a:rPr>
            <a:t>কাব্যঃএকদা এক রাজ্যে,অগ্নিওজলের কবিতা,রাজনৈতিক </a:t>
          </a:r>
          <a:r>
            <a:rPr lang="bn-BD" sz="1800" kern="1200" dirty="0" smtClean="0">
              <a:solidFill>
                <a:srgbClr val="002060"/>
              </a:solidFill>
            </a:rPr>
            <a:t>কবিতা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5962921" y="2120083"/>
        <a:ext cx="1932884" cy="1932025"/>
      </dsp:txXfrm>
    </dsp:sp>
    <dsp:sp modelId="{A4E370E1-4D69-4F4D-BB63-9F27FE6DA323}">
      <dsp:nvSpPr>
        <dsp:cNvPr id="0" name=""/>
        <dsp:cNvSpPr/>
      </dsp:nvSpPr>
      <dsp:spPr>
        <a:xfrm>
          <a:off x="2971804" y="4380096"/>
          <a:ext cx="2752005" cy="1639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মৃত্যুঃ২সেপ্টম্বর ২০১৬সালে ঢাকায়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374826" y="4620225"/>
        <a:ext cx="1945961" cy="1159445"/>
      </dsp:txXfrm>
    </dsp:sp>
    <dsp:sp modelId="{20A133D7-F9CF-4B46-A731-F285764A0176}">
      <dsp:nvSpPr>
        <dsp:cNvPr id="0" name=""/>
        <dsp:cNvSpPr/>
      </dsp:nvSpPr>
      <dsp:spPr>
        <a:xfrm>
          <a:off x="90626" y="1600207"/>
          <a:ext cx="2701052" cy="2835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74320" rIns="25400" bIns="27432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গল্পঃশীত বিকেল,রক্তগোলাপ,আনন্দের মৃত্যু,জলেশ্বরীর গল্পগুলো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6186" y="2015495"/>
        <a:ext cx="1909932" cy="2005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2BA0-8680-45E7-ACAD-B6C9345324A3}" type="datetimeFigureOut">
              <a:rPr lang="en-US" smtClean="0"/>
              <a:t>5/15/2021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27BCA-2285-4940-AEF7-86CCCDC19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7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7BCA-2285-4940-AEF7-86CCCDC19A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4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</a:rPr>
              <a:t>স্বাগতম</a:t>
            </a:r>
            <a:endParaRPr lang="en-US" sz="8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80010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82000" cy="49530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8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864" y="5181600"/>
            <a:ext cx="8839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চলি পলিমাটি কোমলে আমার চলার চিহ্ন ফেলে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তেরোশত নদী শুধায় আমাকে,কোথা থেকে তুমি এলে?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87036"/>
            <a:ext cx="4419600" cy="453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0024"/>
            <a:ext cx="4270664" cy="452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7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048"/>
            <a:ext cx="4495800" cy="3563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7048"/>
            <a:ext cx="4191000" cy="3563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4267200"/>
            <a:ext cx="85344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তো এসেছি চর্‍্যাপদের অক্ষরগুলো থেকে।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তো এসেছি সওদাগরের ডিঙার বহর থেকে।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6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42672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273062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1" y="4876800"/>
            <a:ext cx="8692661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তো এসেছি কৈবর্তের বিদ্রোহী গ্রাম থেকে।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তো এসেছি পালযুগ নামে চিত্রকলার থেকে।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6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9184"/>
            <a:ext cx="4038600" cy="36315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9184"/>
            <a:ext cx="4516582" cy="363152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28600" y="4495800"/>
            <a:ext cx="8707582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পাহাড়পুরের বৌদ্ধবিহার থেকে।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জোড়বাংলার মন্দির-বেদি থেকে।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3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191000" cy="35814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283"/>
            <a:ext cx="4306863" cy="36046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28600" y="4419600"/>
            <a:ext cx="8726463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বারেন্দ্রভূমে সোনা মসজিদ থেকে।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আউল-বাউল মাটির দেউল থেকে।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2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267200" cy="38004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440382" cy="38004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52400" y="4495800"/>
            <a:ext cx="8859982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আমি তো এসেছি সার্বভৌম বারোভূঁইয়ার থেকে।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আমি তো এসেছি ‘কমলার দীঘি,মহুয়ার পালা’ থেকে।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4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1905000" cy="27935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1905000" cy="27935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387927" y="4114800"/>
            <a:ext cx="8494568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আমিতো এসেছি তিতুমির আর হাজী শরিয়ত থেকে।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আমি তো এসেছি গীতাঞ্জলি ও অগ্নিবীণার থেকে।</a:t>
            </a:r>
          </a:p>
          <a:p>
            <a:pPr algn="ctr"/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547103"/>
            <a:ext cx="2126673" cy="27935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20" y="540327"/>
            <a:ext cx="2175164" cy="28003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2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866"/>
            <a:ext cx="2057400" cy="3292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867"/>
            <a:ext cx="2133600" cy="3292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4771"/>
            <a:ext cx="2209800" cy="3292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4771"/>
            <a:ext cx="2095500" cy="3292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200" y="4343400"/>
            <a:ext cx="88773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ক্ষুদিরাম আর সূর্য সেনের থেকে।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জয়নুল আর অবন ঠাকুর থেকে।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2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191000" cy="3733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8600"/>
            <a:ext cx="4267201" cy="3733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4495800"/>
            <a:ext cx="8686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রাষ্ট্রভাষার লাল রাজপথ থেকে।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এসেছি বাঙালি বঙ্গবন্ধু শেখ মুজিবুর থেকে।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9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5064"/>
            <a:ext cx="4597400" cy="4009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80" y="91209"/>
            <a:ext cx="4169120" cy="4009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7000" y="4648200"/>
            <a:ext cx="88646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যে এসেছি জয়বাংলার বজ্রকণ্ঠ থেকে।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যে এসেছি একাত্তরের মুক্তিযুদ্ধ থেকে।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7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C00000"/>
                </a:solidFill>
              </a:rPr>
              <a:t>পরিচিতি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509" y="16764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মো রফিকুল ইসলাম পলাশ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সহকারি শিক্ষক(বাংলা)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নাজনীন হাই স্কুল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শিদলাই,ব্রাহ্মণপাড়া,কুমিল্লা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61164" y="4871369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পাঠ-পরিচিতি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শ্রেণি-নবম ও দশম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বিষয়-বংলা ১ম পত্র(কবিতা)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1" y="1600200"/>
            <a:ext cx="3515618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0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16345"/>
            <a:ext cx="4419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16345"/>
            <a:ext cx="40830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" y="4572000"/>
            <a:ext cx="84582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এসেছি আমার পেছনে হাজার চরণচিহ্ন ফেলে।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শুধাও আমাকে ‘এতদূর তুমি কোন প্রেরণায় এলে’?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26" y="228600"/>
            <a:ext cx="437457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228958"/>
            <a:ext cx="4308764" cy="289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036" y="3276600"/>
            <a:ext cx="8804564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তবে তুমি বুঝি বাঙালি জাতির বীজমন্ত্রটি শোন নাই-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‘সবার উপরে মানুষ সত্য তাহার উপর নাই’।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একসাথে আছি,একসাথে বাঁচি,আজও একসাথে থকবই-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সব বিভেদের রেখা মুছে দিয়ে সাম্যের ছবি আকবই।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5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918" y="152400"/>
            <a:ext cx="4724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মূল্যায়ন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918" y="872836"/>
            <a:ext cx="4745182" cy="4987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বহুনির্বাচনী প্রশ্ন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2296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১। কবি বাংলার কোন পথ দিয়ে চলেন?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28900"/>
            <a:ext cx="3352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ক)রাজপথ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628900"/>
            <a:ext cx="3581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খ)জলপথ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352800"/>
            <a:ext cx="3352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গ)আলপথ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3352800"/>
            <a:ext cx="3581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ঘ)মেঠোপথ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67200"/>
            <a:ext cx="82296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২। ‘জয়বাংলা’ স্লোগানটি কীসের প্রতিক?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067300"/>
            <a:ext cx="3352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ক)মুক্তির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867400"/>
            <a:ext cx="3352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গ)ঐক্য ও সংহতির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067300"/>
            <a:ext cx="3581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খ)জাগরণের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5867400"/>
            <a:ext cx="3581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ঘ)সাহস ও উদ্দীপনার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5200" y="304800"/>
            <a:ext cx="1524000" cy="1219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উত্তর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100" y="3352800"/>
            <a:ext cx="533400" cy="533400"/>
            <a:chOff x="152400" y="685800"/>
            <a:chExt cx="533400" cy="533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52400" y="872836"/>
              <a:ext cx="228600" cy="3463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81000" y="685800"/>
              <a:ext cx="304800" cy="5334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35082" y="5791200"/>
            <a:ext cx="533400" cy="609600"/>
            <a:chOff x="152400" y="304800"/>
            <a:chExt cx="533400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52400" y="685800"/>
              <a:ext cx="152400" cy="228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4800" y="304800"/>
              <a:ext cx="381000" cy="609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33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41564"/>
            <a:ext cx="6096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‘যাওয়া কিংবা আসার বেলায়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জেতের চিহ্ন রয় কার রয়ে।।’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3" y="1066800"/>
            <a:ext cx="8305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200" b="1" dirty="0" smtClean="0">
                <a:solidFill>
                  <a:schemeClr val="tx1"/>
                </a:solidFill>
              </a:rPr>
              <a:t>১।উদ্দীপকে ‘আমার পরিচয়’ কবিতার কোন ভাবটি ফুটে ওঠেছে?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" y="1778573"/>
            <a:ext cx="3429000" cy="5091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ক)দায়িত্বশীলতা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2164" y="1778574"/>
            <a:ext cx="3657600" cy="5091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খ) দেশাত্ববোধ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382" y="2441862"/>
            <a:ext cx="3429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গ)অসাম্প্রদায়িকতা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64" y="2438400"/>
            <a:ext cx="36576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ঘ) ঐতিহ্যপ্রীতি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527" y="3124200"/>
            <a:ext cx="8291946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২।উক্ত দিকটি ফুটে উঠেছে কবিতার যে পঙ্কতিতে----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382" y="3733800"/>
            <a:ext cx="7093527" cy="439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bn-BD" sz="2400" b="1" dirty="0" smtClean="0">
                <a:solidFill>
                  <a:schemeClr val="tx1"/>
                </a:solidFill>
              </a:rPr>
              <a:t>)সবার উপরে মানুষ সত্য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527" y="4343400"/>
            <a:ext cx="707967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ii</a:t>
            </a:r>
            <a:r>
              <a:rPr lang="bn-BD" sz="2400" b="1" dirty="0" smtClean="0">
                <a:solidFill>
                  <a:schemeClr val="tx1"/>
                </a:solidFill>
              </a:rPr>
              <a:t>)একসাথে আছি একসাথে বাঁচি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382" y="4876800"/>
            <a:ext cx="707967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iii</a:t>
            </a:r>
            <a:r>
              <a:rPr lang="bn-BD" sz="2400" b="1" dirty="0" smtClean="0">
                <a:solidFill>
                  <a:schemeClr val="tx1"/>
                </a:solidFill>
              </a:rPr>
              <a:t>)সাম্যের ছবি আঁকবই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527" y="5417127"/>
            <a:ext cx="707967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নিচের কোনটি সঠিক?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673" y="6096000"/>
            <a:ext cx="1974273" cy="53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ক) </a:t>
            </a:r>
            <a:r>
              <a:rPr lang="en-US" sz="2400" b="1" dirty="0" smtClean="0">
                <a:solidFill>
                  <a:schemeClr val="tx1"/>
                </a:solidFill>
              </a:rPr>
              <a:t>i</a:t>
            </a:r>
            <a:r>
              <a:rPr lang="bn-BD" sz="2400" b="1" dirty="0" smtClean="0">
                <a:solidFill>
                  <a:schemeClr val="tx1"/>
                </a:solidFill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</a:rPr>
              <a:t>ii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6096000"/>
            <a:ext cx="1925783" cy="53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খ) </a:t>
            </a:r>
            <a:r>
              <a:rPr lang="en-US" sz="2400" b="1" dirty="0" smtClean="0">
                <a:solidFill>
                  <a:schemeClr val="tx1"/>
                </a:solidFill>
              </a:rPr>
              <a:t>i</a:t>
            </a:r>
            <a:r>
              <a:rPr lang="bn-BD" sz="2400" b="1" dirty="0" smtClean="0">
                <a:solidFill>
                  <a:schemeClr val="tx1"/>
                </a:solidFill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</a:rPr>
              <a:t>iii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4845" y="6096000"/>
            <a:ext cx="17526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গ) </a:t>
            </a:r>
            <a:r>
              <a:rPr lang="en-US" sz="2400" b="1" dirty="0" smtClean="0">
                <a:solidFill>
                  <a:schemeClr val="tx1"/>
                </a:solidFill>
              </a:rPr>
              <a:t>ii</a:t>
            </a:r>
            <a:r>
              <a:rPr lang="bn-BD" sz="2400" b="1" dirty="0" smtClean="0">
                <a:solidFill>
                  <a:schemeClr val="tx1"/>
                </a:solidFill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</a:rPr>
              <a:t>iii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6085609"/>
            <a:ext cx="2015836" cy="53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ঘ) </a:t>
            </a:r>
            <a:r>
              <a:rPr lang="en-US" sz="2400" b="1" dirty="0" smtClean="0">
                <a:solidFill>
                  <a:schemeClr val="tx1"/>
                </a:solidFill>
              </a:rPr>
              <a:t>i</a:t>
            </a:r>
            <a:r>
              <a:rPr lang="bn-BD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</a:rPr>
              <a:t>ii</a:t>
            </a:r>
            <a:r>
              <a:rPr lang="bn-BD" sz="2400" b="1" dirty="0" smtClean="0">
                <a:solidFill>
                  <a:schemeClr val="tx1"/>
                </a:solidFill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</a:rPr>
              <a:t>iii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152400"/>
            <a:ext cx="21336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উত্তর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2315441"/>
            <a:ext cx="692728" cy="580159"/>
            <a:chOff x="7924800" y="3959802"/>
            <a:chExt cx="692728" cy="58015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924800" y="4173682"/>
              <a:ext cx="228600" cy="36021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60328" y="3959802"/>
              <a:ext cx="457200" cy="58015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362200" y="5895109"/>
            <a:ext cx="762000" cy="723900"/>
            <a:chOff x="7924800" y="4343400"/>
            <a:chExt cx="762000" cy="7239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25" name="Straight Connector 24"/>
            <p:cNvCxnSpPr/>
            <p:nvPr/>
          </p:nvCxnSpPr>
          <p:spPr>
            <a:xfrm>
              <a:off x="7924800" y="4724400"/>
              <a:ext cx="228600" cy="342900"/>
            </a:xfrm>
            <a:prstGeom prst="line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153400" y="4343400"/>
              <a:ext cx="533400" cy="723900"/>
            </a:xfrm>
            <a:prstGeom prst="line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90800" y="6085609"/>
            <a:ext cx="609600" cy="533400"/>
            <a:chOff x="7772400" y="4343400"/>
            <a:chExt cx="609600" cy="533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772400" y="4533900"/>
              <a:ext cx="152400" cy="3429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924800" y="4343400"/>
              <a:ext cx="457200" cy="5334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31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64"/>
            <a:ext cx="9144000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09800" y="838200"/>
            <a:ext cx="4267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বাড়ির কাজ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</a:rPr>
              <a:t>কবিতার আলোকে বাঙালির ইতিহাস,ঐতিহ্য ও সংস্কৃতির উপর একটি অনুচ্ছেদ লিখে আনবে।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1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7848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 ধন্যবাদ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34400" cy="49071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/>
          </a:bodyPr>
          <a:lstStyle/>
          <a:p>
            <a:r>
              <a:rPr lang="bn-BD" sz="3200" b="1" dirty="0" smtClean="0"/>
              <a:t>ছবিগুলো বাংলাদেশের কী পরিচয় বহন করে?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0272"/>
            <a:ext cx="4215245" cy="2320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74" y="1447800"/>
            <a:ext cx="4160980" cy="26561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56364" cy="2667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4" y="4253345"/>
            <a:ext cx="4152900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369126" y="5742708"/>
            <a:ext cx="4869873" cy="699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</a:rPr>
              <a:t>বাংলাদেশের সংস্কৃতি ও ঐতিহ্যের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2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305800" cy="428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6324600" cy="639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5400" b="1" dirty="0" smtClean="0"/>
              <a:t>আমার পরিচয়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657600" y="1066800"/>
            <a:ext cx="449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</a:rPr>
              <a:t>সৈয়দ শামসুল হক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3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68036"/>
            <a:ext cx="518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</a:rPr>
              <a:t>শিখন ফল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82296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এই পাঠ শেষে শিক্ষার্থীরা</a:t>
            </a:r>
            <a:r>
              <a:rPr lang="en-US" sz="3600" dirty="0" smtClean="0">
                <a:solidFill>
                  <a:srgbClr val="002060"/>
                </a:solidFill>
              </a:rPr>
              <a:t>…..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কবি পরিচিতি 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নতুন শব্দগুলোর অর্থ 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কবিতার চরণগুলো ব্যাখ্যা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কবিতার ভাববস্তু বিশ্লেষণ করতে পারবে।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2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5739714"/>
              </p:ext>
            </p:extLst>
          </p:nvPr>
        </p:nvGraphicFramePr>
        <p:xfrm>
          <a:off x="457200" y="2286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31" y="2286000"/>
            <a:ext cx="2351808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6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31114-A8D0-408D-82B6-F47FBBD15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0531114-A8D0-408D-82B6-F47FBBD15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97A22-70DC-483D-8CB8-A683FE3A9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56D97A22-70DC-483D-8CB8-A683FE3A9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E7599-888C-4251-9003-1DCFD328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1A7E7599-888C-4251-9003-1DCFD328F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E370E1-4D69-4F4D-BB63-9F27FE6D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A4E370E1-4D69-4F4D-BB63-9F27FE6DA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15989E-01F2-4FD3-B914-FB4E90CE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4615989E-01F2-4FD3-B914-FB4E90CEA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A133D7-F9CF-4B46-A731-F285764A0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20A133D7-F9CF-4B46-A731-F285764A0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BD667-32F2-4324-8A8E-C5CDC9413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34BD667-32F2-4324-8A8E-C5CDC9413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8" y="76200"/>
            <a:ext cx="7162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</a:rPr>
              <a:t>কিছু শব্দের অর্থ জেনে নেই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54" y="1143000"/>
            <a:ext cx="2667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আলপথ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873" y="2268682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ডিঙা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11682"/>
            <a:ext cx="266007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দেউল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54" y="4495800"/>
            <a:ext cx="2667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সাম্য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715000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চরণচিহ্ন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1" y="1143000"/>
            <a:ext cx="2501419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1" y="2268683"/>
            <a:ext cx="2501419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0" y="3364923"/>
            <a:ext cx="2501419" cy="931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0" y="4495801"/>
            <a:ext cx="250142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1" y="5769985"/>
            <a:ext cx="2501418" cy="78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867400" y="11430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জমির সীমানার পথ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2268683"/>
            <a:ext cx="3200400" cy="838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নৌকো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3364924"/>
            <a:ext cx="3200400" cy="931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দেবালয়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495800"/>
            <a:ext cx="3200400" cy="91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সমতা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5562600"/>
            <a:ext cx="3200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পায়ের চিহ্ন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1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191000" cy="3352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08234"/>
            <a:ext cx="4438255" cy="33591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Oval Callout 3"/>
          <p:cNvSpPr/>
          <p:nvPr/>
        </p:nvSpPr>
        <p:spPr>
          <a:xfrm>
            <a:off x="342900" y="914400"/>
            <a:ext cx="3810000" cy="13716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আদর্শ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800600" y="914400"/>
            <a:ext cx="3962400" cy="13716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সরব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"/>
            <a:ext cx="3048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1728"/>
            <a:ext cx="27432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953000"/>
            <a:ext cx="8458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জন্মেছি বাংলায়,আমি বাংলায় কথা বলি,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আমি বাংলার আলপথ দিয়ে হাজার বছর চলি।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1"/>
            <a:ext cx="2819401" cy="42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9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2.6|2.1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7|1.8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9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2|1.7|1.9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2.8|2.7|2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|1.5|1.5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1.8|1.5|1.5|1.9|1.4|1.8|1.7|1.4|1.6|1.7|1.7|1.4|1.6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450</Words>
  <Application>Microsoft Office PowerPoint</Application>
  <PresentationFormat>On-screen Show (4:3)</PresentationFormat>
  <Paragraphs>98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</vt:lpstr>
      <vt:lpstr>পরিচিতি</vt:lpstr>
      <vt:lpstr>ছবিগুলো বাংলাদেশের কী পরিচয় বহন করে?</vt:lpstr>
      <vt:lpstr>আমার 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</dc:title>
  <dc:creator>USER</dc:creator>
  <cp:lastModifiedBy>ismail - [2010]</cp:lastModifiedBy>
  <cp:revision>122</cp:revision>
  <dcterms:created xsi:type="dcterms:W3CDTF">2006-08-16T00:00:00Z</dcterms:created>
  <dcterms:modified xsi:type="dcterms:W3CDTF">2021-05-15T08:24:52Z</dcterms:modified>
</cp:coreProperties>
</file>