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5" r:id="rId2"/>
    <p:sldId id="306" r:id="rId3"/>
    <p:sldId id="304" r:id="rId4"/>
    <p:sldId id="264" r:id="rId5"/>
    <p:sldId id="285" r:id="rId6"/>
    <p:sldId id="260" r:id="rId7"/>
    <p:sldId id="261" r:id="rId8"/>
    <p:sldId id="262" r:id="rId9"/>
    <p:sldId id="270" r:id="rId10"/>
    <p:sldId id="271" r:id="rId11"/>
    <p:sldId id="263" r:id="rId12"/>
    <p:sldId id="265" r:id="rId13"/>
    <p:sldId id="269" r:id="rId14"/>
    <p:sldId id="284" r:id="rId15"/>
    <p:sldId id="266" r:id="rId16"/>
    <p:sldId id="268" r:id="rId17"/>
    <p:sldId id="275" r:id="rId18"/>
    <p:sldId id="307"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5/16/2021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56A0E-C69D-4D6A-8333-3A6AC5EB511E}" type="slidenum">
              <a:rPr lang="en-US" smtClean="0"/>
              <a:t>19</a:t>
            </a:fld>
            <a:endParaRPr lang="en-US"/>
          </a:p>
        </p:txBody>
      </p:sp>
    </p:spTree>
    <p:extLst>
      <p:ext uri="{BB962C8B-B14F-4D97-AF65-F5344CB8AC3E}">
        <p14:creationId xmlns:p14="http://schemas.microsoft.com/office/powerpoint/2010/main" val="2988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5/16/2021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5/16/2021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19.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7.gif" /><Relationship Id="rId4" Type="http://schemas.openxmlformats.org/officeDocument/2006/relationships/image" Target="../media/image1.jpeg"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5" Type="http://schemas.openxmlformats.org/officeDocument/2006/relationships/hyperlink" Target="mailto:abbasali1976@gmail.com" TargetMode="External" /><Relationship Id="rId4" Type="http://schemas.openxmlformats.org/officeDocument/2006/relationships/image" Target="../media/image5.jpeg" /></Relationships>
</file>

<file path=ppt/slides/_rels/slide3.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image" Target="../media/image6.jpg" /><Relationship Id="rId1" Type="http://schemas.openxmlformats.org/officeDocument/2006/relationships/slideLayout" Target="../slideLayouts/slideLayout7.xml" /><Relationship Id="rId4" Type="http://schemas.openxmlformats.org/officeDocument/2006/relationships/image" Target="../media/image8.gif"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a:extLst>
              <a:ext uri="{FF2B5EF4-FFF2-40B4-BE49-F238E27FC236}">
                <a16:creationId xmlns:a16="http://schemas.microsoft.com/office/drawing/2014/main" id="{50EEBE68-616F-6C4F-B8C7-5401F892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42" y="261595"/>
            <a:ext cx="11747444" cy="6342405"/>
          </a:xfrm>
          <a:prstGeom prst="rect">
            <a:avLst/>
          </a:prstGeom>
        </p:spPr>
      </p:pic>
      <p:pic>
        <p:nvPicPr>
          <p:cNvPr id="2" name="Picture 6">
            <a:extLst>
              <a:ext uri="{FF2B5EF4-FFF2-40B4-BE49-F238E27FC236}">
                <a16:creationId xmlns:a16="http://schemas.microsoft.com/office/drawing/2014/main" id="{DF4FE427-65C7-F64C-B873-3F8635DD6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44" y="3495524"/>
            <a:ext cx="3538083" cy="26535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Rectangle 7">
            <a:extLst>
              <a:ext uri="{FF2B5EF4-FFF2-40B4-BE49-F238E27FC236}">
                <a16:creationId xmlns:a16="http://schemas.microsoft.com/office/drawing/2014/main" id="{E5E15700-31FF-D346-99FD-5A88A715E6EC}"/>
              </a:ext>
            </a:extLst>
          </p:cNvPr>
          <p:cNvSpPr/>
          <p:nvPr/>
        </p:nvSpPr>
        <p:spPr>
          <a:xfrm>
            <a:off x="4136346" y="3495524"/>
            <a:ext cx="7928656" cy="313932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G,T Degree College</a:t>
            </a:r>
          </a:p>
          <a:p>
            <a:pPr algn="ctr"/>
            <a:r>
              <a:rPr lang="en-US" sz="6600" b="1" spc="50" dirty="0">
                <a:ln w="11430"/>
                <a:solidFill>
                  <a:srgbClr val="FF0000"/>
                </a:solidFill>
                <a:effectLst>
                  <a:outerShdw blurRad="76200" dist="50800" dir="5400000" algn="tl" rotWithShape="0">
                    <a:srgbClr val="000000">
                      <a:alpha val="65000"/>
                    </a:srgbClr>
                  </a:outerShdw>
                </a:effectLst>
              </a:rPr>
              <a:t>Kotchandpur Jhenaidah.</a:t>
            </a:r>
          </a:p>
        </p:txBody>
      </p:sp>
      <p:sp>
        <p:nvSpPr>
          <p:cNvPr id="6" name="Rectangle 5">
            <a:extLst>
              <a:ext uri="{FF2B5EF4-FFF2-40B4-BE49-F238E27FC236}">
                <a16:creationId xmlns:a16="http://schemas.microsoft.com/office/drawing/2014/main" id="{B39CD2C2-BA62-C749-9A7F-92294DDE6CC4}"/>
              </a:ext>
            </a:extLst>
          </p:cNvPr>
          <p:cNvSpPr/>
          <p:nvPr/>
        </p:nvSpPr>
        <p:spPr>
          <a:xfrm>
            <a:off x="5478917" y="362767"/>
            <a:ext cx="611988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On-line  Class</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576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7D3CA20B-B8B3-EF40-8D65-80DD432EE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9F0B658F-44B2-BA46-B32B-1C09DDE14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829" y="4391081"/>
            <a:ext cx="4958419" cy="1601000"/>
          </a:xfrm>
          <a:prstGeom prst="rect">
            <a:avLst/>
          </a:prstGeom>
        </p:spPr>
      </p:pic>
      <p:sp>
        <p:nvSpPr>
          <p:cNvPr id="8" name="TextBox 7">
            <a:extLst>
              <a:ext uri="{FF2B5EF4-FFF2-40B4-BE49-F238E27FC236}">
                <a16:creationId xmlns:a16="http://schemas.microsoft.com/office/drawing/2014/main" id="{0F7327F5-A6A8-324A-BCDE-DFC8261CA5E2}"/>
              </a:ext>
            </a:extLst>
          </p:cNvPr>
          <p:cNvSpPr txBox="1"/>
          <p:nvPr/>
        </p:nvSpPr>
        <p:spPr>
          <a:xfrm>
            <a:off x="285750" y="1173821"/>
            <a:ext cx="11615963" cy="4154984"/>
          </a:xfrm>
          <a:prstGeom prst="rect">
            <a:avLst/>
          </a:prstGeom>
          <a:noFill/>
        </p:spPr>
        <p:txBody>
          <a:bodyPr wrap="square">
            <a:spAutoFit/>
          </a:bodyPr>
          <a:lstStyle/>
          <a:p>
            <a:r>
              <a:rPr lang="as-IN" sz="4400" b="1" i="0">
                <a:solidFill>
                  <a:srgbClr val="2C2525"/>
                </a:solidFill>
                <a:effectLst/>
                <a:latin typeface="Baloo Da 2"/>
              </a:rPr>
              <a:t>৩.প্রবেশনা পদ্ধতিঃ</a:t>
            </a:r>
            <a:r>
              <a:rPr lang="as-IN" sz="4400" b="0" i="0">
                <a:solidFill>
                  <a:srgbClr val="2C2525"/>
                </a:solidFill>
                <a:effectLst/>
                <a:latin typeface="Baloo Da 2"/>
              </a:rPr>
              <a:t> যে পদ্ধতিতে একজন প্রশিক্ষণার্থীকে একজন উচ্চ পর্যায়ের নির্বাহী বা বিশেষজ্ঞ কর্মীর অধীনে রেখে কার্যক্ষেত্রে হাতেকলমে শিক্ষা দেয়া হয় তাকে প্রবেশনা পদ্ধতি বলে। আমাদের দেশে কোর্স সমাপ্তকারী ডাক্তারদের এরূপ পদ্ধতিতে প্রশিক্ষণ দেয়ার বিধিবদ্ধ ব্যবস্থা রয়েছে।</a:t>
            </a:r>
            <a:endParaRPr lang="en-US" sz="4400"/>
          </a:p>
        </p:txBody>
      </p:sp>
      <p:sp>
        <p:nvSpPr>
          <p:cNvPr id="5" name="TextBox 4">
            <a:extLst>
              <a:ext uri="{FF2B5EF4-FFF2-40B4-BE49-F238E27FC236}">
                <a16:creationId xmlns:a16="http://schemas.microsoft.com/office/drawing/2014/main" id="{2DB5DAD3-5ECD-D34D-8DB4-A764B4F33EA2}"/>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Tree>
    <p:extLst>
      <p:ext uri="{BB962C8B-B14F-4D97-AF65-F5344CB8AC3E}">
        <p14:creationId xmlns:p14="http://schemas.microsoft.com/office/powerpoint/2010/main" val="2470562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9858C00B-D08F-1149-BAA1-5B1755910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128EEBE3-3876-BE4E-AF22-64C0A60AA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935" y="4514727"/>
            <a:ext cx="4958419" cy="1601000"/>
          </a:xfrm>
          <a:prstGeom prst="rect">
            <a:avLst/>
          </a:prstGeom>
        </p:spPr>
      </p:pic>
      <p:sp>
        <p:nvSpPr>
          <p:cNvPr id="8" name="TextBox 7">
            <a:extLst>
              <a:ext uri="{FF2B5EF4-FFF2-40B4-BE49-F238E27FC236}">
                <a16:creationId xmlns:a16="http://schemas.microsoft.com/office/drawing/2014/main" id="{94542CF7-D9F1-A144-9AC0-CD2AC9EB0EA8}"/>
              </a:ext>
            </a:extLst>
          </p:cNvPr>
          <p:cNvSpPr txBox="1"/>
          <p:nvPr/>
        </p:nvSpPr>
        <p:spPr>
          <a:xfrm>
            <a:off x="303894" y="1364766"/>
            <a:ext cx="11543392" cy="2800767"/>
          </a:xfrm>
          <a:prstGeom prst="rect">
            <a:avLst/>
          </a:prstGeom>
          <a:noFill/>
        </p:spPr>
        <p:txBody>
          <a:bodyPr wrap="square">
            <a:spAutoFit/>
          </a:bodyPr>
          <a:lstStyle/>
          <a:p>
            <a:r>
              <a:rPr lang="as-IN" sz="4400" b="1" i="0">
                <a:solidFill>
                  <a:srgbClr val="2C2525"/>
                </a:solidFill>
                <a:effectLst/>
                <a:latin typeface="Baloo Da 2"/>
              </a:rPr>
              <a:t>৪.কোচিংঃ</a:t>
            </a:r>
            <a:r>
              <a:rPr lang="as-IN" sz="4400" b="0" i="0">
                <a:solidFill>
                  <a:srgbClr val="2C2525"/>
                </a:solidFill>
                <a:effectLst/>
                <a:latin typeface="Baloo Da 2"/>
              </a:rPr>
              <a:t> যে পদ্ধতিতে একজন সুপারভাইজার বা ব্যবস্থাপকের অধীনে কয়েকজন কর্মীকে নির্দিষ্ট করে দিয়ে নিবিড় পরিচর্যার মাধ্যমে প্রশিক্ষণের ব্যবস্থা করা হয় তাকে কোচিং পদ্ধতি বলে।</a:t>
            </a:r>
            <a:endParaRPr lang="en-US" sz="4400"/>
          </a:p>
        </p:txBody>
      </p:sp>
      <p:sp>
        <p:nvSpPr>
          <p:cNvPr id="5" name="TextBox 4">
            <a:extLst>
              <a:ext uri="{FF2B5EF4-FFF2-40B4-BE49-F238E27FC236}">
                <a16:creationId xmlns:a16="http://schemas.microsoft.com/office/drawing/2014/main" id="{EB6C9D57-16DE-204A-94E1-7BE2E8A2351A}"/>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Tree>
    <p:extLst>
      <p:ext uri="{BB962C8B-B14F-4D97-AF65-F5344CB8AC3E}">
        <p14:creationId xmlns:p14="http://schemas.microsoft.com/office/powerpoint/2010/main" val="1709850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1DEC31D3-5149-5E43-953F-3D7A82795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54A4666F-E33D-EF44-AA12-694DFC7F0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992" y="4451926"/>
            <a:ext cx="4958419" cy="1601000"/>
          </a:xfrm>
          <a:prstGeom prst="rect">
            <a:avLst/>
          </a:prstGeom>
        </p:spPr>
      </p:pic>
      <p:sp>
        <p:nvSpPr>
          <p:cNvPr id="5" name="TextBox 4">
            <a:extLst>
              <a:ext uri="{FF2B5EF4-FFF2-40B4-BE49-F238E27FC236}">
                <a16:creationId xmlns:a16="http://schemas.microsoft.com/office/drawing/2014/main" id="{CAE1783D-09E9-FB48-A76D-AA9E6E272314}"/>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9" name="TextBox 8">
            <a:extLst>
              <a:ext uri="{FF2B5EF4-FFF2-40B4-BE49-F238E27FC236}">
                <a16:creationId xmlns:a16="http://schemas.microsoft.com/office/drawing/2014/main" id="{3A85C8EC-2C80-C241-809A-F6009259536F}"/>
              </a:ext>
            </a:extLst>
          </p:cNvPr>
          <p:cNvSpPr txBox="1"/>
          <p:nvPr/>
        </p:nvSpPr>
        <p:spPr>
          <a:xfrm>
            <a:off x="236826" y="1113416"/>
            <a:ext cx="11791888" cy="4154984"/>
          </a:xfrm>
          <a:prstGeom prst="rect">
            <a:avLst/>
          </a:prstGeom>
          <a:noFill/>
        </p:spPr>
        <p:txBody>
          <a:bodyPr wrap="square">
            <a:spAutoFit/>
          </a:bodyPr>
          <a:lstStyle/>
          <a:p>
            <a:r>
              <a:rPr lang="as-IN" sz="4400" b="1" i="0">
                <a:solidFill>
                  <a:srgbClr val="2C2525"/>
                </a:solidFill>
                <a:effectLst/>
                <a:latin typeface="Baloo Da 2"/>
              </a:rPr>
              <a:t>৫. পর্যবেক্ষণ পদ্ধতিঃ</a:t>
            </a:r>
            <a:r>
              <a:rPr lang="as-IN" sz="4400" b="0" i="0">
                <a:solidFill>
                  <a:srgbClr val="2C2525"/>
                </a:solidFill>
                <a:effectLst/>
                <a:latin typeface="Baloo Da 2"/>
              </a:rPr>
              <a:t>যে প্রশিক্ষণ পদ্ধতিতে একজন নির্বাহী খুবই কাছে থেকে তার অধীনে ন্যস্ত প্রশিক্ষণার্থী কর্মীর কাজ-কর্ম পর্যবেক্ষণ, সমস্যাগুলো প্রত্যক্ষণ এবং তা মোকাবিলার উপায় সম্পর্কে ধারণা নেন এবং পরবর্তীতে তা সংশোধন করে দেন তাকে পর্যবেক্ষণ পদ্ধতি বলে।</a:t>
            </a:r>
            <a:endParaRPr lang="en-US" sz="4400"/>
          </a:p>
        </p:txBody>
      </p:sp>
    </p:spTree>
    <p:extLst>
      <p:ext uri="{BB962C8B-B14F-4D97-AF65-F5344CB8AC3E}">
        <p14:creationId xmlns:p14="http://schemas.microsoft.com/office/powerpoint/2010/main" val="8229690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516C3F5A-5494-8147-A875-653C0B78E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73E20BC4-E176-E443-AD72-D98E04598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595" y="4398274"/>
            <a:ext cx="4958419" cy="1601000"/>
          </a:xfrm>
          <a:prstGeom prst="rect">
            <a:avLst/>
          </a:prstGeom>
        </p:spPr>
      </p:pic>
      <p:sp>
        <p:nvSpPr>
          <p:cNvPr id="5" name="TextBox 4">
            <a:extLst>
              <a:ext uri="{FF2B5EF4-FFF2-40B4-BE49-F238E27FC236}">
                <a16:creationId xmlns:a16="http://schemas.microsoft.com/office/drawing/2014/main" id="{B8140205-F026-4A47-A5F2-C641A955E16D}"/>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9" name="TextBox 8">
            <a:extLst>
              <a:ext uri="{FF2B5EF4-FFF2-40B4-BE49-F238E27FC236}">
                <a16:creationId xmlns:a16="http://schemas.microsoft.com/office/drawing/2014/main" id="{250F7FCE-38BB-004C-8B69-CB27C80AC37E}"/>
              </a:ext>
            </a:extLst>
          </p:cNvPr>
          <p:cNvSpPr txBox="1"/>
          <p:nvPr/>
        </p:nvSpPr>
        <p:spPr>
          <a:xfrm>
            <a:off x="444557" y="895629"/>
            <a:ext cx="11602300" cy="4154984"/>
          </a:xfrm>
          <a:prstGeom prst="rect">
            <a:avLst/>
          </a:prstGeom>
          <a:noFill/>
        </p:spPr>
        <p:txBody>
          <a:bodyPr wrap="square">
            <a:spAutoFit/>
          </a:bodyPr>
          <a:lstStyle/>
          <a:p>
            <a:pPr algn="l"/>
            <a:r>
              <a:rPr lang="as-IN" sz="4400" b="1" i="0">
                <a:solidFill>
                  <a:srgbClr val="0693E3"/>
                </a:solidFill>
                <a:effectLst/>
                <a:latin typeface="Baloo Da 2"/>
              </a:rPr>
              <a:t>(খ) কাজের বাইরে প্রশিক্ষণঃ</a:t>
            </a:r>
          </a:p>
          <a:p>
            <a:pPr algn="l"/>
            <a:r>
              <a:rPr lang="as-IN" sz="4400" b="1" i="0">
                <a:solidFill>
                  <a:srgbClr val="2C2525"/>
                </a:solidFill>
                <a:effectLst/>
                <a:latin typeface="Baloo Da 2"/>
              </a:rPr>
              <a:t>১.বক্তৃতা পদ্ধতিঃ</a:t>
            </a:r>
            <a:r>
              <a:rPr lang="as-IN" sz="4400" b="0" i="0">
                <a:solidFill>
                  <a:srgbClr val="2C2525"/>
                </a:solidFill>
                <a:effectLst/>
                <a:latin typeface="Baloo Da 2"/>
              </a:rPr>
              <a:t> যে পদ্ধতিতে নির্দিষ্ট স্থানে প্রশিক্ষণার্থীদের একত্রিত করে এক বা একাধিক বক্তা নির্দিষ্ট বিষয়ে বক্তব্য উপস্থাপনপূর্বক কর্মীদের জ্ঞানগত উন্নয়নের চেষ্টা করেন তাকে বক্তৃতা পদ্ধতি বলে।</a:t>
            </a:r>
          </a:p>
        </p:txBody>
      </p:sp>
    </p:spTree>
    <p:extLst>
      <p:ext uri="{BB962C8B-B14F-4D97-AF65-F5344CB8AC3E}">
        <p14:creationId xmlns:p14="http://schemas.microsoft.com/office/powerpoint/2010/main" val="19507127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56AF2EAC-80F6-4A43-9E98-8E61BCE1C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7DE0CD2A-F99E-184A-AF37-3E0C3D83A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686" y="4485043"/>
            <a:ext cx="4958419" cy="1601000"/>
          </a:xfrm>
          <a:prstGeom prst="rect">
            <a:avLst/>
          </a:prstGeom>
        </p:spPr>
      </p:pic>
      <p:sp>
        <p:nvSpPr>
          <p:cNvPr id="5" name="TextBox 4">
            <a:extLst>
              <a:ext uri="{FF2B5EF4-FFF2-40B4-BE49-F238E27FC236}">
                <a16:creationId xmlns:a16="http://schemas.microsoft.com/office/drawing/2014/main" id="{5F236ABA-FA43-6A41-B407-61A83794D42A}"/>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9" name="TextBox 8">
            <a:extLst>
              <a:ext uri="{FF2B5EF4-FFF2-40B4-BE49-F238E27FC236}">
                <a16:creationId xmlns:a16="http://schemas.microsoft.com/office/drawing/2014/main" id="{43E78A00-DBBC-644E-969A-B4370B5EE145}"/>
              </a:ext>
            </a:extLst>
          </p:cNvPr>
          <p:cNvSpPr txBox="1"/>
          <p:nvPr/>
        </p:nvSpPr>
        <p:spPr>
          <a:xfrm>
            <a:off x="285751" y="998176"/>
            <a:ext cx="11592354" cy="3477875"/>
          </a:xfrm>
          <a:prstGeom prst="rect">
            <a:avLst/>
          </a:prstGeom>
          <a:noFill/>
        </p:spPr>
        <p:txBody>
          <a:bodyPr wrap="square">
            <a:spAutoFit/>
          </a:bodyPr>
          <a:lstStyle/>
          <a:p>
            <a:r>
              <a:rPr lang="as-IN" sz="4400" b="1" i="0">
                <a:solidFill>
                  <a:srgbClr val="2C2525"/>
                </a:solidFill>
                <a:effectLst/>
                <a:latin typeface="Baloo Da 2"/>
              </a:rPr>
              <a:t>২.আলোচনা পদ্ধতিঃ </a:t>
            </a:r>
            <a:r>
              <a:rPr lang="as-IN" sz="4400" b="0" i="0">
                <a:solidFill>
                  <a:srgbClr val="2C2525"/>
                </a:solidFill>
                <a:effectLst/>
                <a:latin typeface="Baloo Da 2"/>
              </a:rPr>
              <a:t>যে প্রশিক্ষণ পদ্ধতিতে বক্তা প্রশিক্ষণার্থীদের সামনে শুধুমাত্র তার বক্তব্যই উপস্থাপনা করে না সেই সাথে প্রশ্ন করার সুযোগ দেয় ও তার উত্তর প্রদানের মাধ্যমে অধিক জ্ঞানদানের প্রয়াস চালায় তাকে আলোচনা পদ্ধতি বলে।</a:t>
            </a:r>
            <a:endParaRPr lang="en-US" sz="4400"/>
          </a:p>
        </p:txBody>
      </p:sp>
    </p:spTree>
    <p:extLst>
      <p:ext uri="{BB962C8B-B14F-4D97-AF65-F5344CB8AC3E}">
        <p14:creationId xmlns:p14="http://schemas.microsoft.com/office/powerpoint/2010/main" val="2665458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3F1036C5-C9D3-2E4B-B33D-BC2E38828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78561539-DD95-BD4C-9DF6-C79917CE3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627" y="4485043"/>
            <a:ext cx="4958419" cy="1601000"/>
          </a:xfrm>
          <a:prstGeom prst="rect">
            <a:avLst/>
          </a:prstGeom>
        </p:spPr>
      </p:pic>
      <p:sp>
        <p:nvSpPr>
          <p:cNvPr id="5" name="TextBox 4">
            <a:extLst>
              <a:ext uri="{FF2B5EF4-FFF2-40B4-BE49-F238E27FC236}">
                <a16:creationId xmlns:a16="http://schemas.microsoft.com/office/drawing/2014/main" id="{2704ED59-CDFB-A54E-838A-D647DE336176}"/>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9" name="TextBox 8">
            <a:extLst>
              <a:ext uri="{FF2B5EF4-FFF2-40B4-BE49-F238E27FC236}">
                <a16:creationId xmlns:a16="http://schemas.microsoft.com/office/drawing/2014/main" id="{8069A7A6-F7D3-614E-B5D7-8A593AD47BDD}"/>
              </a:ext>
            </a:extLst>
          </p:cNvPr>
          <p:cNvSpPr txBox="1"/>
          <p:nvPr/>
        </p:nvSpPr>
        <p:spPr>
          <a:xfrm>
            <a:off x="267608" y="1173821"/>
            <a:ext cx="11579678" cy="2800767"/>
          </a:xfrm>
          <a:prstGeom prst="rect">
            <a:avLst/>
          </a:prstGeom>
          <a:noFill/>
        </p:spPr>
        <p:txBody>
          <a:bodyPr wrap="square">
            <a:spAutoFit/>
          </a:bodyPr>
          <a:lstStyle/>
          <a:p>
            <a:r>
              <a:rPr lang="as-IN" sz="4400" b="1" i="0">
                <a:solidFill>
                  <a:srgbClr val="2C2525"/>
                </a:solidFill>
                <a:effectLst/>
                <a:latin typeface="Baloo Da 2"/>
              </a:rPr>
              <a:t>৩.সেমিনারঃ</a:t>
            </a:r>
            <a:r>
              <a:rPr lang="as-IN" sz="4400" b="0" i="0">
                <a:solidFill>
                  <a:srgbClr val="2C2525"/>
                </a:solidFill>
                <a:effectLst/>
                <a:latin typeface="Baloo Da 2"/>
              </a:rPr>
              <a:t> যে প্রশিক্ষণ পদ্ধতিতে একটা বিষয়ে এক বা একাধিক অধিবেশনেআলোচনার ব্যবস্থা রেখে প্রশিক্ষণার্থীদের ব্যাপক জ্ঞানার্জনের সুযোগ দেয়া হয় তাকে সেমিনার বলে।</a:t>
            </a:r>
            <a:endParaRPr lang="en-US" sz="4400"/>
          </a:p>
        </p:txBody>
      </p:sp>
    </p:spTree>
    <p:extLst>
      <p:ext uri="{BB962C8B-B14F-4D97-AF65-F5344CB8AC3E}">
        <p14:creationId xmlns:p14="http://schemas.microsoft.com/office/powerpoint/2010/main" val="39753547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ppt_w</p:attrName>
                                        </p:attrNameLst>
                                      </p:cBhvr>
                                      <p:tavLst>
                                        <p:tav tm="0" fmla="#ppt_w*sin(2.5*pi*$)">
                                          <p:val>
                                            <p:fltVal val="0"/>
                                          </p:val>
                                        </p:tav>
                                        <p:tav tm="100000">
                                          <p:val>
                                            <p:fltVal val="1"/>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DC037D4C-889E-DD4E-8620-F7B02E292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6BD2ABDC-3882-D84D-831C-82CF9E2D9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87283"/>
            <a:ext cx="4958419" cy="1601000"/>
          </a:xfrm>
          <a:prstGeom prst="rect">
            <a:avLst/>
          </a:prstGeom>
        </p:spPr>
      </p:pic>
      <p:sp>
        <p:nvSpPr>
          <p:cNvPr id="5" name="TextBox 4">
            <a:extLst>
              <a:ext uri="{FF2B5EF4-FFF2-40B4-BE49-F238E27FC236}">
                <a16:creationId xmlns:a16="http://schemas.microsoft.com/office/drawing/2014/main" id="{5FCD8906-C38C-2441-8DA9-5E2804C69773}"/>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9" name="TextBox 8">
            <a:extLst>
              <a:ext uri="{FF2B5EF4-FFF2-40B4-BE49-F238E27FC236}">
                <a16:creationId xmlns:a16="http://schemas.microsoft.com/office/drawing/2014/main" id="{A53E2E63-3DF0-D44D-935D-898B82184EA7}"/>
              </a:ext>
            </a:extLst>
          </p:cNvPr>
          <p:cNvSpPr txBox="1"/>
          <p:nvPr/>
        </p:nvSpPr>
        <p:spPr>
          <a:xfrm>
            <a:off x="304774" y="961890"/>
            <a:ext cx="11342939" cy="3477875"/>
          </a:xfrm>
          <a:prstGeom prst="rect">
            <a:avLst/>
          </a:prstGeom>
          <a:noFill/>
        </p:spPr>
        <p:txBody>
          <a:bodyPr wrap="square">
            <a:spAutoFit/>
          </a:bodyPr>
          <a:lstStyle/>
          <a:p>
            <a:r>
              <a:rPr lang="as-IN" sz="4400" b="1" i="0">
                <a:solidFill>
                  <a:srgbClr val="2C2525"/>
                </a:solidFill>
                <a:effectLst/>
                <a:latin typeface="Baloo Da 2"/>
              </a:rPr>
              <a:t>৪.অধিবেশনঃ</a:t>
            </a:r>
            <a:r>
              <a:rPr lang="as-IN" sz="4400" b="0" i="0">
                <a:solidFill>
                  <a:srgbClr val="2C2525"/>
                </a:solidFill>
                <a:effectLst/>
                <a:latin typeface="Baloo Da 2"/>
              </a:rPr>
              <a:t> যে প্রশিক্ষণ পদ্ধতিতে একাধিক অধিবেশনে প্রশিক্ষণার্থীগণ পূর্ব নির্ধারিত একাধিক বিষয়ে আলোচনায় অংশগ্রহণ করে বিভিন্ন বিষয় সম্পর্কে জ্ঞান অর্জন করতে পারে তাকে অধিবেশন বলে।</a:t>
            </a:r>
            <a:endParaRPr lang="en-US" sz="4400"/>
          </a:p>
        </p:txBody>
      </p:sp>
    </p:spTree>
    <p:extLst>
      <p:ext uri="{BB962C8B-B14F-4D97-AF65-F5344CB8AC3E}">
        <p14:creationId xmlns:p14="http://schemas.microsoft.com/office/powerpoint/2010/main" val="1067425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0E891CAE-147F-024E-A828-AA1CD8EF2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9E2C31D5-0C95-1D49-B40F-A0BAC5595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86103"/>
            <a:ext cx="4958419" cy="1601000"/>
          </a:xfrm>
          <a:prstGeom prst="rect">
            <a:avLst/>
          </a:prstGeom>
        </p:spPr>
      </p:pic>
      <p:sp>
        <p:nvSpPr>
          <p:cNvPr id="5" name="TextBox 4">
            <a:extLst>
              <a:ext uri="{FF2B5EF4-FFF2-40B4-BE49-F238E27FC236}">
                <a16:creationId xmlns:a16="http://schemas.microsoft.com/office/drawing/2014/main" id="{F387D37F-F395-A146-B3F0-B88140823C48}"/>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9" name="TextBox 8">
            <a:extLst>
              <a:ext uri="{FF2B5EF4-FFF2-40B4-BE49-F238E27FC236}">
                <a16:creationId xmlns:a16="http://schemas.microsoft.com/office/drawing/2014/main" id="{899913CA-0BD3-AF41-B891-F3E34851B06F}"/>
              </a:ext>
            </a:extLst>
          </p:cNvPr>
          <p:cNvSpPr txBox="1"/>
          <p:nvPr/>
        </p:nvSpPr>
        <p:spPr>
          <a:xfrm>
            <a:off x="471714" y="1056175"/>
            <a:ext cx="11557000" cy="4154984"/>
          </a:xfrm>
          <a:prstGeom prst="rect">
            <a:avLst/>
          </a:prstGeom>
          <a:noFill/>
        </p:spPr>
        <p:txBody>
          <a:bodyPr wrap="square">
            <a:spAutoFit/>
          </a:bodyPr>
          <a:lstStyle/>
          <a:p>
            <a:r>
              <a:rPr lang="as-IN" sz="4400" b="1" i="0">
                <a:solidFill>
                  <a:srgbClr val="2C2525"/>
                </a:solidFill>
                <a:effectLst/>
                <a:latin typeface="Baloo Da 2"/>
              </a:rPr>
              <a:t>৫.ঘটনা পদ্ধতিঃ</a:t>
            </a:r>
            <a:r>
              <a:rPr lang="as-IN" sz="4400" b="0" i="0">
                <a:solidFill>
                  <a:srgbClr val="2C2525"/>
                </a:solidFill>
                <a:effectLst/>
                <a:latin typeface="Baloo Da 2"/>
              </a:rPr>
              <a:t> যে পদ্ধতিতে প্রশিক্ষণার্থীদের সামনে কোনো একট ঘটনা বা বিষয় তুলে ধরা হয় এবং সমস্যার সমাধান কী হতে পারে সে সম্পর্কে প্রত্যেককে লিখতে বলা হয় তাকে ঘটনা পদ্ধতি বলে।এভাবে শিক্ষার্থীদের বিশ্লেষণ শক্তি ও সিদ্ধান্ত গ্রহণের ক্ষমতা বৃদ্ধি পায়।</a:t>
            </a:r>
            <a:endParaRPr lang="en-US" sz="4400"/>
          </a:p>
        </p:txBody>
      </p:sp>
    </p:spTree>
    <p:extLst>
      <p:ext uri="{BB962C8B-B14F-4D97-AF65-F5344CB8AC3E}">
        <p14:creationId xmlns:p14="http://schemas.microsoft.com/office/powerpoint/2010/main" val="162508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anim calcmode="lin" valueType="num">
                                      <p:cBhvr>
                                        <p:cTn id="16" dur="400" fill="hold"/>
                                        <p:tgtEl>
                                          <p:spTgt spid="9"/>
                                        </p:tgtEl>
                                        <p:attrNameLst>
                                          <p:attrName>ppt_x</p:attrName>
                                        </p:attrNameLst>
                                      </p:cBhvr>
                                      <p:tavLst>
                                        <p:tav tm="0">
                                          <p:val>
                                            <p:strVal val="#ppt_x"/>
                                          </p:val>
                                        </p:tav>
                                        <p:tav tm="100000">
                                          <p:val>
                                            <p:strVal val="#ppt_x"/>
                                          </p:val>
                                        </p:tav>
                                      </p:tavLst>
                                    </p:anim>
                                    <p:anim calcmode="lin" valueType="num">
                                      <p:cBhvr>
                                        <p:cTn id="17" dur="400" fill="hold"/>
                                        <p:tgtEl>
                                          <p:spTgt spid="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0E891CAE-147F-024E-A828-AA1CD8EF2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9E2C31D5-0C95-1D49-B40F-A0BAC5595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86103"/>
            <a:ext cx="4958419" cy="1601000"/>
          </a:xfrm>
          <a:prstGeom prst="rect">
            <a:avLst/>
          </a:prstGeom>
        </p:spPr>
      </p:pic>
      <p:sp>
        <p:nvSpPr>
          <p:cNvPr id="5" name="TextBox 4">
            <a:extLst>
              <a:ext uri="{FF2B5EF4-FFF2-40B4-BE49-F238E27FC236}">
                <a16:creationId xmlns:a16="http://schemas.microsoft.com/office/drawing/2014/main" id="{F387D37F-F395-A146-B3F0-B88140823C48}"/>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
        <p:nvSpPr>
          <p:cNvPr id="8" name="TextBox 7">
            <a:extLst>
              <a:ext uri="{FF2B5EF4-FFF2-40B4-BE49-F238E27FC236}">
                <a16:creationId xmlns:a16="http://schemas.microsoft.com/office/drawing/2014/main" id="{BD0382A5-FD03-8C4B-9ACB-6841712A266F}"/>
              </a:ext>
            </a:extLst>
          </p:cNvPr>
          <p:cNvSpPr txBox="1"/>
          <p:nvPr/>
        </p:nvSpPr>
        <p:spPr>
          <a:xfrm>
            <a:off x="226786" y="857527"/>
            <a:ext cx="11674928" cy="2800767"/>
          </a:xfrm>
          <a:prstGeom prst="rect">
            <a:avLst/>
          </a:prstGeom>
          <a:noFill/>
        </p:spPr>
        <p:txBody>
          <a:bodyPr wrap="square">
            <a:spAutoFit/>
          </a:bodyPr>
          <a:lstStyle/>
          <a:p>
            <a:r>
              <a:rPr lang="as-IN" sz="4400" b="1" i="0">
                <a:solidFill>
                  <a:srgbClr val="2C2525"/>
                </a:solidFill>
                <a:effectLst/>
                <a:latin typeface="Baloo Da 2"/>
              </a:rPr>
              <a:t>৬.ওয়ার্কশপঃ</a:t>
            </a:r>
            <a:r>
              <a:rPr lang="as-IN" sz="4400" b="0" i="0">
                <a:solidFill>
                  <a:srgbClr val="2C2525"/>
                </a:solidFill>
                <a:effectLst/>
                <a:latin typeface="Baloo Da 2"/>
              </a:rPr>
              <a:t> তাত্ত্বিক জ্ঞানদানের সাথে হাতে-কলমে শিক্ষাদানের জন্য প্রতিষ্ঠানের নিচের পর্যায়ের নির্বাহীদের নিয়ে যে বিশেষ প্রশিক্ষণের ব্যবস্থা করা হয় তাকে ওয়ার্কশপ বলে।</a:t>
            </a:r>
            <a:endParaRPr lang="en-US" sz="4400"/>
          </a:p>
        </p:txBody>
      </p:sp>
    </p:spTree>
    <p:extLst>
      <p:ext uri="{BB962C8B-B14F-4D97-AF65-F5344CB8AC3E}">
        <p14:creationId xmlns:p14="http://schemas.microsoft.com/office/powerpoint/2010/main" val="1037218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Alternate Process 7">
            <a:extLst>
              <a:ext uri="{FF2B5EF4-FFF2-40B4-BE49-F238E27FC236}">
                <a16:creationId xmlns:a16="http://schemas.microsoft.com/office/drawing/2014/main" id="{95653F74-9B53-4B4F-B7E0-FF5AB29A1A31}"/>
              </a:ext>
            </a:extLst>
          </p:cNvPr>
          <p:cNvSpPr/>
          <p:nvPr/>
        </p:nvSpPr>
        <p:spPr>
          <a:xfrm>
            <a:off x="903702" y="736336"/>
            <a:ext cx="10649857" cy="3925488"/>
          </a:xfrm>
          <a:prstGeom prst="flowChartAlternateProces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0" dirty="0">
                <a:latin typeface="NikoshBAN" panose="02000000000000000000" pitchFamily="2" charset="0"/>
                <a:cs typeface="NikoshBAN" panose="02000000000000000000" pitchFamily="2" charset="0"/>
              </a:rPr>
              <a:t>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ল</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ট</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ড</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য়</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ল</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স</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শেষে</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স</a:t>
            </a:r>
            <a:r>
              <a:rPr lang="en-US" sz="8000" dirty="0">
                <a:latin typeface="NikoshBAN" panose="02000000000000000000" pitchFamily="2" charset="0"/>
                <a:cs typeface="NikoshBAN" panose="02000000000000000000" pitchFamily="2" charset="0"/>
              </a:rPr>
              <a:t>ব</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ই</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ধন্যবাদ</a:t>
            </a:r>
            <a:r>
              <a:rPr lang="en-US" sz="8000" dirty="0">
                <a:latin typeface="NikoshBAN" panose="02000000000000000000" pitchFamily="2" charset="0"/>
                <a:cs typeface="NikoshBAN" panose="02000000000000000000" pitchFamily="2" charset="0"/>
              </a:rPr>
              <a:t> </a:t>
            </a:r>
          </a:p>
        </p:txBody>
      </p:sp>
      <p:pic>
        <p:nvPicPr>
          <p:cNvPr id="2" name="Picture 1">
            <a:extLst>
              <a:ext uri="{FF2B5EF4-FFF2-40B4-BE49-F238E27FC236}">
                <a16:creationId xmlns:a16="http://schemas.microsoft.com/office/drawing/2014/main" id="{BBA4AE59-5D48-744E-94EC-3F9F595A1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6" name="Picture 5">
            <a:extLst>
              <a:ext uri="{FF2B5EF4-FFF2-40B4-BE49-F238E27FC236}">
                <a16:creationId xmlns:a16="http://schemas.microsoft.com/office/drawing/2014/main" id="{A25DDFDF-0FF8-3242-8CC3-C959F21B9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114" y="4637443"/>
            <a:ext cx="4958419" cy="1601000"/>
          </a:xfrm>
          <a:prstGeom prst="rect">
            <a:avLst/>
          </a:prstGeom>
        </p:spPr>
      </p:pic>
      <p:pic>
        <p:nvPicPr>
          <p:cNvPr id="10" name="Picture 9">
            <a:extLst>
              <a:ext uri="{FF2B5EF4-FFF2-40B4-BE49-F238E27FC236}">
                <a16:creationId xmlns:a16="http://schemas.microsoft.com/office/drawing/2014/main" id="{9005F69B-5140-9C47-A52A-08FF25201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14" y="4789843"/>
            <a:ext cx="4958419" cy="1601000"/>
          </a:xfrm>
          <a:prstGeom prst="rect">
            <a:avLst/>
          </a:prstGeom>
        </p:spPr>
      </p:pic>
      <p:pic>
        <p:nvPicPr>
          <p:cNvPr id="12" name="Picture 11">
            <a:extLst>
              <a:ext uri="{FF2B5EF4-FFF2-40B4-BE49-F238E27FC236}">
                <a16:creationId xmlns:a16="http://schemas.microsoft.com/office/drawing/2014/main" id="{74571ABD-5154-1245-87AA-489CFB496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728" y="4345458"/>
            <a:ext cx="4958419" cy="1601000"/>
          </a:xfrm>
          <a:prstGeom prst="rect">
            <a:avLst/>
          </a:prstGeom>
        </p:spPr>
      </p:pic>
    </p:spTree>
    <p:extLst>
      <p:ext uri="{BB962C8B-B14F-4D97-AF65-F5344CB8AC3E}">
        <p14:creationId xmlns:p14="http://schemas.microsoft.com/office/powerpoint/2010/main" val="2227777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 y="4663715"/>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1CE226F2-68F3-5B43-ABF2-44CFBA39D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99" y="575809"/>
            <a:ext cx="4274710" cy="566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65D48565-1CC4-2B41-B168-676CE9EBF774}"/>
              </a:ext>
            </a:extLst>
          </p:cNvPr>
          <p:cNvSpPr/>
          <p:nvPr/>
        </p:nvSpPr>
        <p:spPr>
          <a:xfrm>
            <a:off x="4715523" y="1550629"/>
            <a:ext cx="7151311" cy="4173450"/>
          </a:xfrm>
          <a:prstGeom prst="rect">
            <a:avLst/>
          </a:prstGeom>
          <a:noFill/>
        </p:spPr>
        <p:txBody>
          <a:bodyPr wrap="square">
            <a:spAutoFit/>
          </a:bodyPr>
          <a:lstStyle/>
          <a:p>
            <a:pPr algn="ctr">
              <a:spcBef>
                <a:spcPct val="20000"/>
              </a:spcBef>
            </a:pPr>
            <a:endParaRPr lang="en-US" sz="5400" b="1" dirty="0">
              <a:solidFill>
                <a:schemeClr val="accent6">
                  <a:lumMod val="75000"/>
                </a:schemeClr>
              </a:solidFill>
              <a:latin typeface="Calibri Light" panose="020F0302020204030204" pitchFamily="34" charset="0"/>
              <a:ea typeface="STHupo" panose="02010800040101010101" pitchFamily="2" charset="-122"/>
              <a:cs typeface="Bodoni MT Black" panose="02000000000000000000" pitchFamily="2" charset="0"/>
            </a:endParaRPr>
          </a:p>
          <a:p>
            <a:pPr algn="ctr">
              <a:spcBef>
                <a:spcPct val="20000"/>
              </a:spcBef>
            </a:pPr>
            <a:r>
              <a:rPr lang="en-US" sz="3600" b="1" dirty="0">
                <a:solidFill>
                  <a:srgbClr val="7030A0"/>
                </a:solidFill>
                <a:latin typeface="Calibri Light" panose="020F0302020204030204" pitchFamily="34" charset="0"/>
                <a:cs typeface="Arial Black" panose="020B0604020202020204" pitchFamily="34" charset="0"/>
              </a:rPr>
              <a:t>Assistant Professor (Management) </a:t>
            </a:r>
          </a:p>
          <a:p>
            <a:pPr algn="ctr">
              <a:spcBef>
                <a:spcPct val="20000"/>
              </a:spcBef>
            </a:pPr>
            <a:r>
              <a:rPr lang="en-US" sz="28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800" b="1" dirty="0">
                <a:solidFill>
                  <a:schemeClr val="accent1"/>
                </a:solidFill>
                <a:latin typeface="Eras Bold ITC" panose="020B0907030504020204" pitchFamily="34" charset="0"/>
                <a:cs typeface="NikoshBAN" panose="02000000000000000000" pitchFamily="2" charset="0"/>
              </a:rPr>
              <a:t>Facebook: </a:t>
            </a:r>
            <a:r>
              <a:rPr lang="en-US" sz="28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800" b="1" dirty="0">
                <a:solidFill>
                  <a:schemeClr val="accent2">
                    <a:lumMod val="75000"/>
                  </a:schemeClr>
                </a:solidFill>
                <a:latin typeface="Eras Bold ITC" panose="020B0907030504020204" pitchFamily="34" charset="0"/>
                <a:cs typeface="NikoshBAN" panose="02000000000000000000" pitchFamily="2" charset="0"/>
              </a:rPr>
              <a:t>GMAIL: </a:t>
            </a:r>
            <a:r>
              <a:rPr lang="en-US" sz="2800" dirty="0">
                <a:solidFill>
                  <a:schemeClr val="accent2">
                    <a:lumMod val="75000"/>
                  </a:schemeClr>
                </a:solidFill>
                <a:latin typeface="Eras Bold ITC" panose="020B0907030504020204" pitchFamily="34" charset="0"/>
                <a:cs typeface="NikoshBAN" panose="02000000000000000000" pitchFamily="2" charset="0"/>
                <a:hlinkClick r:id="rId5"/>
              </a:rPr>
              <a:t>abbasali</a:t>
            </a:r>
            <a:r>
              <a:rPr lang="en-US" sz="2800" dirty="0">
                <a:solidFill>
                  <a:schemeClr val="accent2">
                    <a:lumMod val="75000"/>
                  </a:schemeClr>
                </a:solidFill>
                <a:latin typeface="Eras Bold ITC" panose="020B0907030504020204" pitchFamily="34" charset="0"/>
                <a:cs typeface="Arial" panose="020B0604020202020204" pitchFamily="34" charset="0"/>
                <a:hlinkClick r:id="rId5"/>
              </a:rPr>
              <a:t>1976@gmail.com</a:t>
            </a:r>
            <a:endParaRPr lang="en-US" sz="28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800" b="1" dirty="0">
                <a:solidFill>
                  <a:srgbClr val="FF0000"/>
                </a:solidFill>
                <a:latin typeface="Eras Bold ITC" panose="020B0907030504020204" pitchFamily="34" charset="0"/>
                <a:cs typeface="Arial" panose="020B0604020202020204" pitchFamily="34" charset="0"/>
              </a:rPr>
              <a:t>Youtube:</a:t>
            </a:r>
            <a:r>
              <a:rPr lang="en-US" sz="2800" b="1" dirty="0">
                <a:solidFill>
                  <a:schemeClr val="accent2">
                    <a:lumMod val="75000"/>
                  </a:schemeClr>
                </a:solidFill>
                <a:latin typeface="Eras Bold ITC" panose="020B0907030504020204" pitchFamily="34" charset="0"/>
                <a:cs typeface="Arial" panose="020B0604020202020204" pitchFamily="34" charset="0"/>
              </a:rPr>
              <a:t> </a:t>
            </a:r>
            <a:r>
              <a:rPr lang="en-US" sz="2800" dirty="0">
                <a:solidFill>
                  <a:schemeClr val="accent2">
                    <a:lumMod val="75000"/>
                  </a:schemeClr>
                </a:solidFill>
                <a:latin typeface="Eras Bold ITC" panose="020B0907030504020204" pitchFamily="34" charset="0"/>
                <a:cs typeface="Arial" panose="020B0604020202020204" pitchFamily="34" charset="0"/>
              </a:rPr>
              <a:t>সহকারী অধ্যাপক আব্বাস আলী</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2" name="Rectangle 1">
            <a:extLst>
              <a:ext uri="{FF2B5EF4-FFF2-40B4-BE49-F238E27FC236}">
                <a16:creationId xmlns:a16="http://schemas.microsoft.com/office/drawing/2014/main" id="{57A2411B-29D2-334C-84D6-177DC379E086}"/>
              </a:ext>
            </a:extLst>
          </p:cNvPr>
          <p:cNvSpPr/>
          <p:nvPr/>
        </p:nvSpPr>
        <p:spPr>
          <a:xfrm>
            <a:off x="3737429" y="219587"/>
            <a:ext cx="8129405"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Teacher’s Information </a:t>
            </a:r>
          </a:p>
        </p:txBody>
      </p:sp>
      <p:sp>
        <p:nvSpPr>
          <p:cNvPr id="10" name="Rectangle 9">
            <a:extLst>
              <a:ext uri="{FF2B5EF4-FFF2-40B4-BE49-F238E27FC236}">
                <a16:creationId xmlns:a16="http://schemas.microsoft.com/office/drawing/2014/main" id="{4EB52F60-B799-784E-BC40-E3E37D4811D0}"/>
              </a:ext>
            </a:extLst>
          </p:cNvPr>
          <p:cNvSpPr/>
          <p:nvPr/>
        </p:nvSpPr>
        <p:spPr>
          <a:xfrm>
            <a:off x="4992943" y="1461668"/>
            <a:ext cx="5814786" cy="92333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Md. Abbas </a:t>
            </a: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Ali</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422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6">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6">
                                            <p:txEl>
                                              <p:pRg st="1" end="1"/>
                                            </p:txEl>
                                          </p:spTgt>
                                        </p:tgtEl>
                                        <p:attrNameLst>
                                          <p:attrName>ppt_w</p:attrName>
                                        </p:attrNameLst>
                                      </p:cBhvr>
                                    </p:anim>
                                    <p:anim by="(#ppt_w*0.50)" calcmode="lin" valueType="num">
                                      <p:cBhvr>
                                        <p:cTn id="23" dur="500" decel="50000" autoRev="1" fill="hold">
                                          <p:stCondLst>
                                            <p:cond delay="0"/>
                                          </p:stCondLst>
                                        </p:cTn>
                                        <p:tgtEl>
                                          <p:spTgt spid="6">
                                            <p:txEl>
                                              <p:pRg st="1" end="1"/>
                                            </p:txEl>
                                          </p:spTgt>
                                        </p:tgtEl>
                                        <p:attrNameLst>
                                          <p:attrName>ppt_x</p:attrName>
                                        </p:attrNameLst>
                                      </p:cBhvr>
                                    </p:anim>
                                    <p:anim from="(-#ppt_h/2)" to="(#ppt_y)" calcmode="lin" valueType="num">
                                      <p:cBhvr>
                                        <p:cTn id="24" dur="1000" fill="hold">
                                          <p:stCondLst>
                                            <p:cond delay="0"/>
                                          </p:stCondLst>
                                        </p:cTn>
                                        <p:tgtEl>
                                          <p:spTgt spid="6">
                                            <p:txEl>
                                              <p:pRg st="1" end="1"/>
                                            </p:txEl>
                                          </p:spTgt>
                                        </p:tgtEl>
                                        <p:attrNameLst>
                                          <p:attrName>ppt_y</p:attrName>
                                        </p:attrNameLst>
                                      </p:cBhvr>
                                    </p:anim>
                                    <p:animRot by="21600000">
                                      <p:cBhvr>
                                        <p:cTn id="25" dur="1000" fill="hold">
                                          <p:stCondLst>
                                            <p:cond delay="0"/>
                                          </p:stCondLst>
                                        </p:cTn>
                                        <p:tgtEl>
                                          <p:spTgt spid="6">
                                            <p:txEl>
                                              <p:pRg st="1" end="1"/>
                                            </p:txEl>
                                          </p:spTgt>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6">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6">
                                            <p:txEl>
                                              <p:pRg st="2" end="2"/>
                                            </p:txEl>
                                          </p:spTgt>
                                        </p:tgtEl>
                                        <p:attrNameLst>
                                          <p:attrName>ppt_w</p:attrName>
                                        </p:attrNameLst>
                                      </p:cBhvr>
                                    </p:anim>
                                    <p:anim by="(#ppt_w*0.50)" calcmode="lin" valueType="num">
                                      <p:cBhvr>
                                        <p:cTn id="29" dur="500" decel="50000" autoRev="1" fill="hold">
                                          <p:stCondLst>
                                            <p:cond delay="0"/>
                                          </p:stCondLst>
                                        </p:cTn>
                                        <p:tgtEl>
                                          <p:spTgt spid="6">
                                            <p:txEl>
                                              <p:pRg st="2" end="2"/>
                                            </p:txEl>
                                          </p:spTgt>
                                        </p:tgtEl>
                                        <p:attrNameLst>
                                          <p:attrName>ppt_x</p:attrName>
                                        </p:attrNameLst>
                                      </p:cBhvr>
                                    </p:anim>
                                    <p:anim from="(-#ppt_h/2)" to="(#ppt_y)" calcmode="lin" valueType="num">
                                      <p:cBhvr>
                                        <p:cTn id="30" dur="1000" fill="hold">
                                          <p:stCondLst>
                                            <p:cond delay="0"/>
                                          </p:stCondLst>
                                        </p:cTn>
                                        <p:tgtEl>
                                          <p:spTgt spid="6">
                                            <p:txEl>
                                              <p:pRg st="2" end="2"/>
                                            </p:txEl>
                                          </p:spTgt>
                                        </p:tgtEl>
                                        <p:attrNameLst>
                                          <p:attrName>ppt_y</p:attrName>
                                        </p:attrNameLst>
                                      </p:cBhvr>
                                    </p:anim>
                                    <p:animRot by="21600000">
                                      <p:cBhvr>
                                        <p:cTn id="31" dur="1000" fill="hold">
                                          <p:stCondLst>
                                            <p:cond delay="0"/>
                                          </p:stCondLst>
                                        </p:cTn>
                                        <p:tgtEl>
                                          <p:spTgt spid="6">
                                            <p:txEl>
                                              <p:pRg st="2" end="2"/>
                                            </p:txEl>
                                          </p:spTgt>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6">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6">
                                            <p:txEl>
                                              <p:pRg st="3" end="3"/>
                                            </p:txEl>
                                          </p:spTgt>
                                        </p:tgtEl>
                                        <p:attrNameLst>
                                          <p:attrName>ppt_w</p:attrName>
                                        </p:attrNameLst>
                                      </p:cBhvr>
                                    </p:anim>
                                    <p:anim by="(#ppt_w*0.50)" calcmode="lin" valueType="num">
                                      <p:cBhvr>
                                        <p:cTn id="35" dur="500" decel="50000" autoRev="1" fill="hold">
                                          <p:stCondLst>
                                            <p:cond delay="0"/>
                                          </p:stCondLst>
                                        </p:cTn>
                                        <p:tgtEl>
                                          <p:spTgt spid="6">
                                            <p:txEl>
                                              <p:pRg st="3" end="3"/>
                                            </p:txEl>
                                          </p:spTgt>
                                        </p:tgtEl>
                                        <p:attrNameLst>
                                          <p:attrName>ppt_x</p:attrName>
                                        </p:attrNameLst>
                                      </p:cBhvr>
                                    </p:anim>
                                    <p:anim from="(-#ppt_h/2)" to="(#ppt_y)" calcmode="lin" valueType="num">
                                      <p:cBhvr>
                                        <p:cTn id="36" dur="1000" fill="hold">
                                          <p:stCondLst>
                                            <p:cond delay="0"/>
                                          </p:stCondLst>
                                        </p:cTn>
                                        <p:tgtEl>
                                          <p:spTgt spid="6">
                                            <p:txEl>
                                              <p:pRg st="3" end="3"/>
                                            </p:txEl>
                                          </p:spTgt>
                                        </p:tgtEl>
                                        <p:attrNameLst>
                                          <p:attrName>ppt_y</p:attrName>
                                        </p:attrNameLst>
                                      </p:cBhvr>
                                    </p:anim>
                                    <p:animRot by="21600000">
                                      <p:cBhvr>
                                        <p:cTn id="37" dur="1000" fill="hold">
                                          <p:stCondLst>
                                            <p:cond delay="0"/>
                                          </p:stCondLst>
                                        </p:cTn>
                                        <p:tgtEl>
                                          <p:spTgt spid="6">
                                            <p:txEl>
                                              <p:pRg st="3" end="3"/>
                                            </p:txEl>
                                          </p:spTgt>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6">
                                            <p:txEl>
                                              <p:pRg st="4" end="4"/>
                                            </p:txEl>
                                          </p:spTgt>
                                        </p:tgtEl>
                                        <p:attrNameLst>
                                          <p:attrName>style.visibility</p:attrName>
                                        </p:attrNameLst>
                                      </p:cBhvr>
                                      <p:to>
                                        <p:strVal val="visible"/>
                                      </p:to>
                                    </p:set>
                                    <p:anim by="(-#ppt_w*2)" calcmode="lin" valueType="num">
                                      <p:cBhvr rctx="PPT">
                                        <p:cTn id="40" dur="500" autoRev="1" fill="hold">
                                          <p:stCondLst>
                                            <p:cond delay="0"/>
                                          </p:stCondLst>
                                        </p:cTn>
                                        <p:tgtEl>
                                          <p:spTgt spid="6">
                                            <p:txEl>
                                              <p:pRg st="4" end="4"/>
                                            </p:txEl>
                                          </p:spTgt>
                                        </p:tgtEl>
                                        <p:attrNameLst>
                                          <p:attrName>ppt_w</p:attrName>
                                        </p:attrNameLst>
                                      </p:cBhvr>
                                    </p:anim>
                                    <p:anim by="(#ppt_w*0.50)" calcmode="lin" valueType="num">
                                      <p:cBhvr>
                                        <p:cTn id="41" dur="500" decel="50000" autoRev="1" fill="hold">
                                          <p:stCondLst>
                                            <p:cond delay="0"/>
                                          </p:stCondLst>
                                        </p:cTn>
                                        <p:tgtEl>
                                          <p:spTgt spid="6">
                                            <p:txEl>
                                              <p:pRg st="4" end="4"/>
                                            </p:txEl>
                                          </p:spTgt>
                                        </p:tgtEl>
                                        <p:attrNameLst>
                                          <p:attrName>ppt_x</p:attrName>
                                        </p:attrNameLst>
                                      </p:cBhvr>
                                    </p:anim>
                                    <p:anim from="(-#ppt_h/2)" to="(#ppt_y)" calcmode="lin" valueType="num">
                                      <p:cBhvr>
                                        <p:cTn id="42" dur="1000" fill="hold">
                                          <p:stCondLst>
                                            <p:cond delay="0"/>
                                          </p:stCondLst>
                                        </p:cTn>
                                        <p:tgtEl>
                                          <p:spTgt spid="6">
                                            <p:txEl>
                                              <p:pRg st="4" end="4"/>
                                            </p:txEl>
                                          </p:spTgt>
                                        </p:tgtEl>
                                        <p:attrNameLst>
                                          <p:attrName>ppt_y</p:attrName>
                                        </p:attrNameLst>
                                      </p:cBhvr>
                                    </p:anim>
                                    <p:animRot by="21600000">
                                      <p:cBhvr>
                                        <p:cTn id="43" dur="1000" fill="hold">
                                          <p:stCondLst>
                                            <p:cond delay="0"/>
                                          </p:stCondLst>
                                        </p:cTn>
                                        <p:tgtEl>
                                          <p:spTgt spid="6">
                                            <p:txEl>
                                              <p:pRg st="4" end="4"/>
                                            </p:txEl>
                                          </p:spTgt>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6">
                                            <p:txEl>
                                              <p:pRg st="5" end="5"/>
                                            </p:txEl>
                                          </p:spTgt>
                                        </p:tgtEl>
                                        <p:attrNameLst>
                                          <p:attrName>style.visibility</p:attrName>
                                        </p:attrNameLst>
                                      </p:cBhvr>
                                      <p:to>
                                        <p:strVal val="visible"/>
                                      </p:to>
                                    </p:set>
                                    <p:anim by="(-#ppt_w*2)" calcmode="lin" valueType="num">
                                      <p:cBhvr rctx="PPT">
                                        <p:cTn id="46" dur="500" autoRev="1" fill="hold">
                                          <p:stCondLst>
                                            <p:cond delay="0"/>
                                          </p:stCondLst>
                                        </p:cTn>
                                        <p:tgtEl>
                                          <p:spTgt spid="6">
                                            <p:txEl>
                                              <p:pRg st="5" end="5"/>
                                            </p:txEl>
                                          </p:spTgt>
                                        </p:tgtEl>
                                        <p:attrNameLst>
                                          <p:attrName>ppt_w</p:attrName>
                                        </p:attrNameLst>
                                      </p:cBhvr>
                                    </p:anim>
                                    <p:anim by="(#ppt_w*0.50)" calcmode="lin" valueType="num">
                                      <p:cBhvr>
                                        <p:cTn id="47" dur="500" decel="50000" autoRev="1" fill="hold">
                                          <p:stCondLst>
                                            <p:cond delay="0"/>
                                          </p:stCondLst>
                                        </p:cTn>
                                        <p:tgtEl>
                                          <p:spTgt spid="6">
                                            <p:txEl>
                                              <p:pRg st="5" end="5"/>
                                            </p:txEl>
                                          </p:spTgt>
                                        </p:tgtEl>
                                        <p:attrNameLst>
                                          <p:attrName>ppt_x</p:attrName>
                                        </p:attrNameLst>
                                      </p:cBhvr>
                                    </p:anim>
                                    <p:anim from="(-#ppt_h/2)" to="(#ppt_y)" calcmode="lin" valueType="num">
                                      <p:cBhvr>
                                        <p:cTn id="48" dur="1000" fill="hold">
                                          <p:stCondLst>
                                            <p:cond delay="0"/>
                                          </p:stCondLst>
                                        </p:cTn>
                                        <p:tgtEl>
                                          <p:spTgt spid="6">
                                            <p:txEl>
                                              <p:pRg st="5" end="5"/>
                                            </p:txEl>
                                          </p:spTgt>
                                        </p:tgtEl>
                                        <p:attrNameLst>
                                          <p:attrName>ppt_y</p:attrName>
                                        </p:attrNameLst>
                                      </p:cBhvr>
                                    </p:anim>
                                    <p:animRot by="21600000">
                                      <p:cBhvr>
                                        <p:cTn id="49" dur="1000" fill="hold">
                                          <p:stCondLst>
                                            <p:cond delay="0"/>
                                          </p:stCondLst>
                                        </p:cTn>
                                        <p:tgtEl>
                                          <p:spTgt spid="6">
                                            <p:txEl>
                                              <p:pRg st="5" end="5"/>
                                            </p:txEl>
                                          </p:spTgt>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6">
                                            <p:txEl>
                                              <p:pRg st="6" end="6"/>
                                            </p:txEl>
                                          </p:spTgt>
                                        </p:tgtEl>
                                        <p:attrNameLst>
                                          <p:attrName>style.visibility</p:attrName>
                                        </p:attrNameLst>
                                      </p:cBhvr>
                                      <p:to>
                                        <p:strVal val="visible"/>
                                      </p:to>
                                    </p:set>
                                    <p:anim by="(-#ppt_w*2)" calcmode="lin" valueType="num">
                                      <p:cBhvr rctx="PPT">
                                        <p:cTn id="52" dur="500" autoRev="1" fill="hold">
                                          <p:stCondLst>
                                            <p:cond delay="0"/>
                                          </p:stCondLst>
                                        </p:cTn>
                                        <p:tgtEl>
                                          <p:spTgt spid="6">
                                            <p:txEl>
                                              <p:pRg st="6" end="6"/>
                                            </p:txEl>
                                          </p:spTgt>
                                        </p:tgtEl>
                                        <p:attrNameLst>
                                          <p:attrName>ppt_w</p:attrName>
                                        </p:attrNameLst>
                                      </p:cBhvr>
                                    </p:anim>
                                    <p:anim by="(#ppt_w*0.50)" calcmode="lin" valueType="num">
                                      <p:cBhvr>
                                        <p:cTn id="53" dur="500" decel="50000" autoRev="1" fill="hold">
                                          <p:stCondLst>
                                            <p:cond delay="0"/>
                                          </p:stCondLst>
                                        </p:cTn>
                                        <p:tgtEl>
                                          <p:spTgt spid="6">
                                            <p:txEl>
                                              <p:pRg st="6" end="6"/>
                                            </p:txEl>
                                          </p:spTgt>
                                        </p:tgtEl>
                                        <p:attrNameLst>
                                          <p:attrName>ppt_x</p:attrName>
                                        </p:attrNameLst>
                                      </p:cBhvr>
                                    </p:anim>
                                    <p:anim from="(-#ppt_h/2)" to="(#ppt_y)" calcmode="lin" valueType="num">
                                      <p:cBhvr>
                                        <p:cTn id="54" dur="1000" fill="hold">
                                          <p:stCondLst>
                                            <p:cond delay="0"/>
                                          </p:stCondLst>
                                        </p:cTn>
                                        <p:tgtEl>
                                          <p:spTgt spid="6">
                                            <p:txEl>
                                              <p:pRg st="6" end="6"/>
                                            </p:txEl>
                                          </p:spTgt>
                                        </p:tgtEl>
                                        <p:attrNameLst>
                                          <p:attrName>ppt_y</p:attrName>
                                        </p:attrNameLst>
                                      </p:cBhvr>
                                    </p:anim>
                                    <p:animRot by="21600000">
                                      <p:cBhvr>
                                        <p:cTn id="55" dur="1000" fill="hold">
                                          <p:stCondLst>
                                            <p:cond delay="0"/>
                                          </p:stCondLst>
                                        </p:cTn>
                                        <p:tgtEl>
                                          <p:spTgt spid="6">
                                            <p:txEl>
                                              <p:pRg st="6" end="6"/>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0"/>
                                        </p:tgtEl>
                                        <p:attrNameLst>
                                          <p:attrName>ppt_y</p:attrName>
                                        </p:attrNameLst>
                                      </p:cBhvr>
                                      <p:tavLst>
                                        <p:tav tm="0">
                                          <p:val>
                                            <p:strVal val="#ppt_y"/>
                                          </p:val>
                                        </p:tav>
                                        <p:tav tm="100000">
                                          <p:val>
                                            <p:strVal val="#ppt_y"/>
                                          </p:val>
                                        </p:tav>
                                      </p:tavLst>
                                    </p:anim>
                                    <p:anim calcmode="lin" valueType="num">
                                      <p:cBhvr>
                                        <p:cTn id="6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2008116" y="0"/>
            <a:ext cx="847845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32" y="415043"/>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
        <p:nvSpPr>
          <p:cNvPr id="2" name="Rectangle 1">
            <a:extLst>
              <a:ext uri="{FF2B5EF4-FFF2-40B4-BE49-F238E27FC236}">
                <a16:creationId xmlns:a16="http://schemas.microsoft.com/office/drawing/2014/main" id="{4D9CE165-FE6D-C246-8675-ABE28B9BA8C6}"/>
              </a:ext>
            </a:extLst>
          </p:cNvPr>
          <p:cNvSpPr/>
          <p:nvPr/>
        </p:nvSpPr>
        <p:spPr>
          <a:xfrm>
            <a:off x="963251" y="1321423"/>
            <a:ext cx="9791941"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rgbClr val="FF0000"/>
                </a:solidFill>
                <a:effectLst>
                  <a:outerShdw blurRad="76200" dist="50800" dir="5400000" algn="tl" rotWithShape="0">
                    <a:srgbClr val="000000">
                      <a:alpha val="65000"/>
                    </a:srgbClr>
                  </a:outerShdw>
                </a:effectLst>
              </a:rPr>
              <a:t>কর্মী নিয়োগ, প্রশিক্ষণ ও প্রশিক্ষনের পদ্ধতি </a:t>
            </a:r>
          </a:p>
        </p:txBody>
      </p:sp>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119DFA15-802E-A040-9C13-5FCC85FC0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28E7C5C5-5850-E042-92E9-6ACED32D8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398274"/>
            <a:ext cx="4958419" cy="1601000"/>
          </a:xfrm>
          <a:prstGeom prst="rect">
            <a:avLst/>
          </a:prstGeom>
        </p:spPr>
      </p:pic>
      <p:sp>
        <p:nvSpPr>
          <p:cNvPr id="8" name="TextBox 7">
            <a:extLst>
              <a:ext uri="{FF2B5EF4-FFF2-40B4-BE49-F238E27FC236}">
                <a16:creationId xmlns:a16="http://schemas.microsoft.com/office/drawing/2014/main" id="{AC2D36AF-6FEF-454F-96D5-3950F09FC6A5}"/>
              </a:ext>
            </a:extLst>
          </p:cNvPr>
          <p:cNvSpPr txBox="1"/>
          <p:nvPr/>
        </p:nvSpPr>
        <p:spPr>
          <a:xfrm>
            <a:off x="303894" y="458765"/>
            <a:ext cx="11543392" cy="4154984"/>
          </a:xfrm>
          <a:prstGeom prst="rect">
            <a:avLst/>
          </a:prstGeom>
          <a:noFill/>
        </p:spPr>
        <p:txBody>
          <a:bodyPr wrap="square">
            <a:spAutoFit/>
          </a:bodyPr>
          <a:lstStyle/>
          <a:p>
            <a:pPr algn="l"/>
            <a:r>
              <a:rPr lang="as-IN" sz="4400" b="1" i="0">
                <a:solidFill>
                  <a:srgbClr val="0693E3"/>
                </a:solidFill>
                <a:effectLst/>
                <a:latin typeface="Baloo Da 2"/>
              </a:rPr>
              <a:t>কর্মী নিয়োগ</a:t>
            </a:r>
          </a:p>
          <a:p>
            <a:pPr algn="l"/>
            <a:r>
              <a:rPr lang="as-IN" sz="4400" b="0" i="0">
                <a:solidFill>
                  <a:srgbClr val="2C2525"/>
                </a:solidFill>
                <a:effectLst/>
                <a:latin typeface="Baloo Da 2"/>
              </a:rPr>
              <a:t>কর্মী নির্বাচন প্রক্রিয়ায় বিভিন্ন পরীক্ষা -নিরীক্ষা এবং খোঁজ-খবর গ্রহণের পর যখন কোনো নির্দিষ্ট ব্যক্তিকে কোনো পদে নিয়োগ দানের সিদ্ধান্ত গৃহীত হয় তখন তা কার্যকর করার জন্য যে প্রক্রিয়া অবলম্বন হয় তাকেই কর্মী নিয়োগ বলে।</a:t>
            </a:r>
          </a:p>
        </p:txBody>
      </p:sp>
    </p:spTree>
    <p:extLst>
      <p:ext uri="{BB962C8B-B14F-4D97-AF65-F5344CB8AC3E}">
        <p14:creationId xmlns:p14="http://schemas.microsoft.com/office/powerpoint/2010/main" val="197945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C271E2A-37D7-B84B-B659-585107957EA1}"/>
              </a:ext>
            </a:extLst>
          </p:cNvPr>
          <p:cNvSpPr txBox="1"/>
          <p:nvPr/>
        </p:nvSpPr>
        <p:spPr>
          <a:xfrm>
            <a:off x="6587670" y="3122385"/>
            <a:ext cx="3675851" cy="1885043"/>
          </a:xfrm>
          <a:prstGeom prst="rect">
            <a:avLst/>
          </a:prstGeom>
          <a:noFill/>
        </p:spPr>
        <p:txBody>
          <a:bodyPr wrap="square" rtlCol="0">
            <a:spAutoFit/>
          </a:bodyPr>
          <a:lstStyle/>
          <a:p>
            <a:pPr algn="l"/>
            <a:endParaRPr lang="en-US"/>
          </a:p>
        </p:txBody>
      </p:sp>
      <p:pic>
        <p:nvPicPr>
          <p:cNvPr id="5" name="Picture 6">
            <a:extLst>
              <a:ext uri="{FF2B5EF4-FFF2-40B4-BE49-F238E27FC236}">
                <a16:creationId xmlns:a16="http://schemas.microsoft.com/office/drawing/2014/main" id="{08963719-CFE1-B348-B22E-DBE33BB32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40" y="206827"/>
            <a:ext cx="11629346" cy="6451602"/>
          </a:xfrm>
          <a:prstGeom prst="rect">
            <a:avLst/>
          </a:prstGeom>
        </p:spPr>
      </p:pic>
    </p:spTree>
    <p:extLst>
      <p:ext uri="{BB962C8B-B14F-4D97-AF65-F5344CB8AC3E}">
        <p14:creationId xmlns:p14="http://schemas.microsoft.com/office/powerpoint/2010/main" val="79548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685DBFEE-8BA0-2C43-9029-EB7B7823F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20CEDD59-BB49-7248-9EF9-2F099D903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992" y="4398274"/>
            <a:ext cx="4958419" cy="1601000"/>
          </a:xfrm>
          <a:prstGeom prst="rect">
            <a:avLst/>
          </a:prstGeom>
        </p:spPr>
      </p:pic>
      <p:sp>
        <p:nvSpPr>
          <p:cNvPr id="8" name="TextBox 7">
            <a:extLst>
              <a:ext uri="{FF2B5EF4-FFF2-40B4-BE49-F238E27FC236}">
                <a16:creationId xmlns:a16="http://schemas.microsoft.com/office/drawing/2014/main" id="{F8610CA8-5F51-984E-B1A6-817A5B407A91}"/>
              </a:ext>
            </a:extLst>
          </p:cNvPr>
          <p:cNvSpPr txBox="1"/>
          <p:nvPr/>
        </p:nvSpPr>
        <p:spPr>
          <a:xfrm>
            <a:off x="285750" y="1340399"/>
            <a:ext cx="11688535" cy="4832092"/>
          </a:xfrm>
          <a:prstGeom prst="rect">
            <a:avLst/>
          </a:prstGeom>
          <a:noFill/>
        </p:spPr>
        <p:txBody>
          <a:bodyPr wrap="square">
            <a:spAutoFit/>
          </a:bodyPr>
          <a:lstStyle/>
          <a:p>
            <a:r>
              <a:rPr lang="as-IN" sz="4400" b="0" i="0">
                <a:solidFill>
                  <a:srgbClr val="2C2525"/>
                </a:solidFill>
                <a:effectLst/>
                <a:latin typeface="Baloo Da 2"/>
              </a:rPr>
              <a:t>প্রতিষ্ঠানে নিয়োজিত কর্মীদের কার্যদক্ষতা বৃদ্ধির লক্ষ্যে শিক্ষাদান কার্যক্রমকে প্রশিক্ষণ বলে। এটি হলো কর্মী উন্নয়নের একটি আনুষ্ঠানিক উপায় বা পদ্ধতি। কার্যকর তত্ত্বাবধান, উত্তম ব্যবহার,আর্থিক ও অনার্থিক সুযোগ-সুবিধা ইত্যাদি কর্মীর কার্যসন্তুষ্টি ও উন্নয়নে ভূমিকা রাখলেও কর্মীর কার্যদক্ষতা বাড়াতে প্রশিক্ষণের কোনো বিকল্প নেই।</a:t>
            </a:r>
            <a:endParaRPr lang="en-US" sz="4400"/>
          </a:p>
        </p:txBody>
      </p:sp>
      <p:sp>
        <p:nvSpPr>
          <p:cNvPr id="5" name="TextBox 4">
            <a:extLst>
              <a:ext uri="{FF2B5EF4-FFF2-40B4-BE49-F238E27FC236}">
                <a16:creationId xmlns:a16="http://schemas.microsoft.com/office/drawing/2014/main" id="{19AF68B9-012C-9D42-82C1-151999472AD5}"/>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a:t>
            </a:r>
            <a:endParaRPr lang="en-US" sz="4800">
              <a:solidFill>
                <a:srgbClr val="FF0000"/>
              </a:solidFill>
            </a:endParaRPr>
          </a:p>
        </p:txBody>
      </p:sp>
    </p:spTree>
    <p:extLst>
      <p:ext uri="{BB962C8B-B14F-4D97-AF65-F5344CB8AC3E}">
        <p14:creationId xmlns:p14="http://schemas.microsoft.com/office/powerpoint/2010/main" val="2763180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6ADE86EA-5927-0B41-B18B-AA369ED52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99A20F40-545B-8B42-9767-EA42FD035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867" y="4371758"/>
            <a:ext cx="4958419" cy="1601000"/>
          </a:xfrm>
          <a:prstGeom prst="rect">
            <a:avLst/>
          </a:prstGeom>
        </p:spPr>
      </p:pic>
      <p:sp>
        <p:nvSpPr>
          <p:cNvPr id="8" name="TextBox 7">
            <a:extLst>
              <a:ext uri="{FF2B5EF4-FFF2-40B4-BE49-F238E27FC236}">
                <a16:creationId xmlns:a16="http://schemas.microsoft.com/office/drawing/2014/main" id="{5D3DB65A-9E0F-0945-B6F9-6C0EB2BBD2CF}"/>
              </a:ext>
            </a:extLst>
          </p:cNvPr>
          <p:cNvSpPr txBox="1"/>
          <p:nvPr/>
        </p:nvSpPr>
        <p:spPr>
          <a:xfrm>
            <a:off x="238153" y="1019488"/>
            <a:ext cx="11761106" cy="4154984"/>
          </a:xfrm>
          <a:prstGeom prst="rect">
            <a:avLst/>
          </a:prstGeom>
          <a:noFill/>
        </p:spPr>
        <p:txBody>
          <a:bodyPr wrap="square">
            <a:spAutoFit/>
          </a:bodyPr>
          <a:lstStyle/>
          <a:p>
            <a:pPr algn="l"/>
            <a:r>
              <a:rPr lang="as-IN" sz="4400" b="1" i="0">
                <a:solidFill>
                  <a:srgbClr val="0693E3"/>
                </a:solidFill>
                <a:effectLst/>
                <a:latin typeface="Baloo Da 2"/>
              </a:rPr>
              <a:t>(ক)কাজের মাধ্যমে প্রশিক্ষণঃ</a:t>
            </a:r>
          </a:p>
          <a:p>
            <a:pPr algn="l"/>
            <a:r>
              <a:rPr lang="as-IN" sz="4400" b="0" i="0">
                <a:solidFill>
                  <a:srgbClr val="2C2525"/>
                </a:solidFill>
                <a:effectLst/>
                <a:latin typeface="Baloo Da 2"/>
              </a:rPr>
              <a:t>যে প্রশিক্ষণ পদ্ধতিতে একজন কর্মী বা নির্বাহী কাজের সাথে সম্পৃক্ত থেকে বা কার্য চলাকালে ঊধ্বর্তনের অধীনে থেকে কাজ সম্পর্কে বাস্তবে ও হাতেনাতে জ্ঞান অর্জন করার সুযোগ পায় তাকে কাজের মাধ্যমে প্রশিক্ষণ বলে।</a:t>
            </a:r>
          </a:p>
        </p:txBody>
      </p:sp>
      <p:pic>
        <p:nvPicPr>
          <p:cNvPr id="5" name="Picture 4">
            <a:extLst>
              <a:ext uri="{FF2B5EF4-FFF2-40B4-BE49-F238E27FC236}">
                <a16:creationId xmlns:a16="http://schemas.microsoft.com/office/drawing/2014/main" id="{C6480DBD-FFB3-8C4E-8525-451622818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267" y="4524158"/>
            <a:ext cx="4958419" cy="1601000"/>
          </a:xfrm>
          <a:prstGeom prst="rect">
            <a:avLst/>
          </a:prstGeom>
        </p:spPr>
      </p:pic>
      <p:sp>
        <p:nvSpPr>
          <p:cNvPr id="10" name="TextBox 9">
            <a:extLst>
              <a:ext uri="{FF2B5EF4-FFF2-40B4-BE49-F238E27FC236}">
                <a16:creationId xmlns:a16="http://schemas.microsoft.com/office/drawing/2014/main" id="{28D0F97F-C536-B748-8270-B1FAB9B216EA}"/>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Tree>
    <p:extLst>
      <p:ext uri="{BB962C8B-B14F-4D97-AF65-F5344CB8AC3E}">
        <p14:creationId xmlns:p14="http://schemas.microsoft.com/office/powerpoint/2010/main" val="1019662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70995CEA-44F4-C140-BC5D-00236210A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19BDF038-E20C-F44D-A554-32C003907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87283"/>
            <a:ext cx="4958419" cy="1601000"/>
          </a:xfrm>
          <a:prstGeom prst="rect">
            <a:avLst/>
          </a:prstGeom>
        </p:spPr>
      </p:pic>
      <p:sp>
        <p:nvSpPr>
          <p:cNvPr id="8" name="TextBox 7">
            <a:extLst>
              <a:ext uri="{FF2B5EF4-FFF2-40B4-BE49-F238E27FC236}">
                <a16:creationId xmlns:a16="http://schemas.microsoft.com/office/drawing/2014/main" id="{4437DC96-74F9-3E47-A182-8CA0AC33A1CC}"/>
              </a:ext>
            </a:extLst>
          </p:cNvPr>
          <p:cNvSpPr txBox="1"/>
          <p:nvPr/>
        </p:nvSpPr>
        <p:spPr>
          <a:xfrm>
            <a:off x="226786" y="1057369"/>
            <a:ext cx="11711214" cy="4832092"/>
          </a:xfrm>
          <a:prstGeom prst="rect">
            <a:avLst/>
          </a:prstGeom>
          <a:noFill/>
        </p:spPr>
        <p:txBody>
          <a:bodyPr wrap="square">
            <a:spAutoFit/>
          </a:bodyPr>
          <a:lstStyle/>
          <a:p>
            <a:r>
              <a:rPr lang="as-IN" sz="4400" b="1" i="0">
                <a:solidFill>
                  <a:srgbClr val="2C2525"/>
                </a:solidFill>
                <a:effectLst/>
                <a:latin typeface="Baloo Da 2"/>
              </a:rPr>
              <a:t>১.শিক্ষানবিস প্রশিক্ষণঃ</a:t>
            </a:r>
            <a:r>
              <a:rPr lang="as-IN" sz="4400" b="0" i="0">
                <a:solidFill>
                  <a:srgbClr val="2C2525"/>
                </a:solidFill>
                <a:effectLst/>
                <a:latin typeface="Baloo Da 2"/>
              </a:rPr>
              <a:t> স্থায়ী নিয়োগ প্রত্যাশী নতুন কর্মীকে কারও অধীনে নির্দিষ্ট সময় পর্যন্ত কাজের সাথে সম্পৃক্ত রেখে হাতেনাতে কাজ শেখানোর ও দক্ষতা বৃদ্ধির প্রয়াসকে শিক্ষানবিস প্রশিক্ষণ বলে। সাধারণত কোন বিশেষ কাজ,কৌশল, পদ্ধতি, সূত্র ইত্যাদি শিক্ষা দেয়ার জন্য এরূপ প্রশিক্ষণ পদ্ধতি ব্যবহৃত হয়।</a:t>
            </a:r>
            <a:endParaRPr lang="en-US" sz="4400"/>
          </a:p>
        </p:txBody>
      </p:sp>
      <p:sp>
        <p:nvSpPr>
          <p:cNvPr id="5" name="TextBox 4">
            <a:extLst>
              <a:ext uri="{FF2B5EF4-FFF2-40B4-BE49-F238E27FC236}">
                <a16:creationId xmlns:a16="http://schemas.microsoft.com/office/drawing/2014/main" id="{34D51A43-74DA-B04C-9050-ACE42C326D71}"/>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Tree>
    <p:extLst>
      <p:ext uri="{BB962C8B-B14F-4D97-AF65-F5344CB8AC3E}">
        <p14:creationId xmlns:p14="http://schemas.microsoft.com/office/powerpoint/2010/main" val="423932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A1788F55-D8DC-6F4D-9412-2969B6F7E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7" name="Picture 6">
            <a:extLst>
              <a:ext uri="{FF2B5EF4-FFF2-40B4-BE49-F238E27FC236}">
                <a16:creationId xmlns:a16="http://schemas.microsoft.com/office/drawing/2014/main" id="{FF9E1192-8F4B-FD4F-8C3C-E602DCB1D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56" y="4398274"/>
            <a:ext cx="4958419" cy="1601000"/>
          </a:xfrm>
          <a:prstGeom prst="rect">
            <a:avLst/>
          </a:prstGeom>
        </p:spPr>
      </p:pic>
      <p:sp>
        <p:nvSpPr>
          <p:cNvPr id="8" name="TextBox 7">
            <a:extLst>
              <a:ext uri="{FF2B5EF4-FFF2-40B4-BE49-F238E27FC236}">
                <a16:creationId xmlns:a16="http://schemas.microsoft.com/office/drawing/2014/main" id="{DA105C53-336D-304D-B283-8A97A34A17E7}"/>
              </a:ext>
            </a:extLst>
          </p:cNvPr>
          <p:cNvSpPr txBox="1"/>
          <p:nvPr/>
        </p:nvSpPr>
        <p:spPr>
          <a:xfrm>
            <a:off x="290287" y="1115034"/>
            <a:ext cx="11901712" cy="5016758"/>
          </a:xfrm>
          <a:prstGeom prst="rect">
            <a:avLst/>
          </a:prstGeom>
          <a:noFill/>
        </p:spPr>
        <p:txBody>
          <a:bodyPr wrap="square">
            <a:spAutoFit/>
          </a:bodyPr>
          <a:lstStyle/>
          <a:p>
            <a:r>
              <a:rPr lang="as-IN" sz="4000" b="1" i="0">
                <a:solidFill>
                  <a:srgbClr val="2C2525"/>
                </a:solidFill>
                <a:effectLst/>
                <a:latin typeface="Baloo Da 2"/>
              </a:rPr>
              <a:t>২.পদ পরিবর্তন/ পদ আবর্তনঃ </a:t>
            </a:r>
            <a:r>
              <a:rPr lang="as-IN" sz="4000" b="0" i="0">
                <a:solidFill>
                  <a:srgbClr val="2C2525"/>
                </a:solidFill>
                <a:effectLst/>
                <a:latin typeface="Baloo Da 2"/>
              </a:rPr>
              <a:t>একটা প্রতিষ্ঠানে একই ধরনের পদমর্যাদায় বিভিন্ন ধরনের কাজ শেখানোর জন্য কর্মীকে এক টেবিল হতে অন্য টেবিলে বা এক অফিস হতে অন্য অফিসে স্থানান্তরের মাধ্যমে প্রশিক্ষণ দেয়ার প্রয়াসকে পদ পরিবর্তন বলে। ব্যবস্থাপক বা নির্বাহীদের মান উন্নয়নে পদ পরিবর্তন একটি উল্লেখযোগ্য প্রশিক্ষণ। আমাদের দেশের ব্যাংকসমূহ ও মন্ত্রণালয়ে এ ধরনের প্রশিক্ষণ দিতে দেখা যায়।</a:t>
            </a:r>
            <a:endParaRPr lang="en-US" sz="4000"/>
          </a:p>
        </p:txBody>
      </p:sp>
      <p:sp>
        <p:nvSpPr>
          <p:cNvPr id="5" name="TextBox 4">
            <a:extLst>
              <a:ext uri="{FF2B5EF4-FFF2-40B4-BE49-F238E27FC236}">
                <a16:creationId xmlns:a16="http://schemas.microsoft.com/office/drawing/2014/main" id="{6F74E654-86AF-C447-8A85-C128D4618A41}"/>
              </a:ext>
            </a:extLst>
          </p:cNvPr>
          <p:cNvSpPr txBox="1"/>
          <p:nvPr/>
        </p:nvSpPr>
        <p:spPr>
          <a:xfrm>
            <a:off x="3857625" y="226372"/>
            <a:ext cx="4476750" cy="830997"/>
          </a:xfrm>
          <a:prstGeom prst="rect">
            <a:avLst/>
          </a:prstGeom>
          <a:noFill/>
        </p:spPr>
        <p:txBody>
          <a:bodyPr wrap="square">
            <a:spAutoFit/>
          </a:bodyPr>
          <a:lstStyle/>
          <a:p>
            <a:pPr algn="ctr"/>
            <a:r>
              <a:rPr lang="as-IN" sz="4800" b="1" i="0">
                <a:solidFill>
                  <a:srgbClr val="FF0000"/>
                </a:solidFill>
                <a:effectLst/>
                <a:latin typeface="Baloo Da 2"/>
              </a:rPr>
              <a:t> প্রশিক্ষণ পদ্ধতি</a:t>
            </a:r>
            <a:endParaRPr lang="en-US" sz="4800">
              <a:solidFill>
                <a:srgbClr val="FF0000"/>
              </a:solidFill>
            </a:endParaRPr>
          </a:p>
        </p:txBody>
      </p:sp>
    </p:spTree>
    <p:extLst>
      <p:ext uri="{BB962C8B-B14F-4D97-AF65-F5344CB8AC3E}">
        <p14:creationId xmlns:p14="http://schemas.microsoft.com/office/powerpoint/2010/main" val="415780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81</cp:revision>
  <dcterms:created xsi:type="dcterms:W3CDTF">2020-10-22T13:15:00Z</dcterms:created>
  <dcterms:modified xsi:type="dcterms:W3CDTF">2021-05-16T03:51:39Z</dcterms:modified>
</cp:coreProperties>
</file>