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2"/>
  </p:notesMasterIdLst>
  <p:sldIdLst>
    <p:sldId id="310" r:id="rId2"/>
    <p:sldId id="326" r:id="rId3"/>
    <p:sldId id="311" r:id="rId4"/>
    <p:sldId id="309" r:id="rId5"/>
    <p:sldId id="308" r:id="rId6"/>
    <p:sldId id="317" r:id="rId7"/>
    <p:sldId id="286" r:id="rId8"/>
    <p:sldId id="313" r:id="rId9"/>
    <p:sldId id="318" r:id="rId10"/>
    <p:sldId id="319" r:id="rId11"/>
    <p:sldId id="321" r:id="rId12"/>
    <p:sldId id="327" r:id="rId13"/>
    <p:sldId id="314" r:id="rId14"/>
    <p:sldId id="315" r:id="rId15"/>
    <p:sldId id="322" r:id="rId16"/>
    <p:sldId id="328" r:id="rId17"/>
    <p:sldId id="323" r:id="rId18"/>
    <p:sldId id="329" r:id="rId19"/>
    <p:sldId id="299" r:id="rId20"/>
    <p:sldId id="32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F89634"/>
    <a:srgbClr val="100B55"/>
    <a:srgbClr val="FAB26A"/>
    <a:srgbClr val="575F5B"/>
    <a:srgbClr val="FFFFFF"/>
    <a:srgbClr val="DDDDDD"/>
    <a:srgbClr val="F784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8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4A49A-D9AF-4D55-B852-A89BCA715B3D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3462C-F85F-40CC-B8AC-0A0C749F6D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600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3462C-F85F-40CC-B8AC-0A0C749F6DD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553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3462C-F85F-40CC-B8AC-0A0C749F6DD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448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DDA8B-19D4-46E8-A836-0F035E6AF7C5}" type="datetime1">
              <a:rPr lang="en-US" smtClean="0"/>
              <a:pPr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85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5A633-0D0E-43CC-ABAA-55E1CA263093}" type="datetime1">
              <a:rPr lang="en-US" smtClean="0"/>
              <a:pPr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968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CF30-7C49-4A82-B243-DA371ADF2965}" type="datetime1">
              <a:rPr lang="en-US" smtClean="0"/>
              <a:pPr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935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5836-92A3-4AE9-A5BF-EB737F379D1D}" type="datetime1">
              <a:rPr lang="en-US" smtClean="0"/>
              <a:pPr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7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2C25F-0CBB-41F3-86DC-4F08B0EDD6BC}" type="datetime1">
              <a:rPr lang="en-US" smtClean="0"/>
              <a:pPr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66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E771-8111-488E-B41D-D48B87791AC2}" type="datetime1">
              <a:rPr lang="en-US" smtClean="0"/>
              <a:pPr/>
              <a:t>5/16/2021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33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3319-18B2-407B-8913-B229009BC749}" type="datetime1">
              <a:rPr lang="en-US" smtClean="0"/>
              <a:pPr/>
              <a:t>5/16/2021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53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85BE6-EA2F-4386-AA9C-8F09E31FDE97}" type="datetime1">
              <a:rPr lang="en-US" smtClean="0"/>
              <a:pPr/>
              <a:t>5/16/2021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584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3DB57-C2A5-4822-9F65-04BBAA5E800A}" type="datetime1">
              <a:rPr lang="en-US" smtClean="0"/>
              <a:pPr/>
              <a:t>5/16/2021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982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C5EF4-9FCA-43AE-A4CB-0489BF96AA8B}" type="datetime1">
              <a:rPr lang="en-US" smtClean="0"/>
              <a:pPr/>
              <a:t>5/16/2021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28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997-D46D-420A-B2F1-0FB37FA683BA}" type="datetime1">
              <a:rPr lang="en-US" smtClean="0"/>
              <a:pPr/>
              <a:t>5/16/2021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30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6F9FD-50E8-45DD-BBAC-B22A4513151A}" type="datetime1">
              <a:rPr lang="en-US" smtClean="0"/>
              <a:pPr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3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5750" y="304800"/>
            <a:ext cx="8629650" cy="6324600"/>
          </a:xfrm>
          <a:prstGeom prst="rect">
            <a:avLst/>
          </a:prstGeom>
          <a:noFill/>
          <a:ln w="2540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1" descr="C:\Users\C.B.SOMAJPOTI\Desktop\Home_Button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8378" y="5306298"/>
            <a:ext cx="800100" cy="731522"/>
          </a:xfrm>
          <a:prstGeom prst="rect">
            <a:avLst/>
          </a:prstGeom>
          <a:noFill/>
        </p:spPr>
      </p:pic>
      <p:pic>
        <p:nvPicPr>
          <p:cNvPr id="6" name="Picture 3" descr="C:\Users\C.B.SOMAJPOTI\Desktop\next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955278" y="5463236"/>
            <a:ext cx="571501" cy="523629"/>
          </a:xfrm>
          <a:prstGeom prst="rect">
            <a:avLst/>
          </a:prstGeom>
          <a:noFill/>
        </p:spPr>
      </p:pic>
      <p:pic>
        <p:nvPicPr>
          <p:cNvPr id="7" name="Picture 2" descr="C:\Users\C.B.SOMAJPOTI\Desktop\next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9630" y="5497830"/>
            <a:ext cx="534672" cy="489885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374652" y="318447"/>
            <a:ext cx="8464548" cy="631095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7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en-SG" sz="7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7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সরদার</a:t>
            </a:r>
            <a:r>
              <a:rPr lang="en-SG" sz="7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7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সাজাহান</a:t>
            </a:r>
            <a:r>
              <a:rPr lang="en-SG" sz="7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7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গার্লস</a:t>
            </a:r>
            <a:r>
              <a:rPr lang="en-SG" sz="7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7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SG" sz="7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7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SG" sz="7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7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SG" sz="7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7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SG" sz="72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SG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EIIN- 110822</a:t>
            </a:r>
          </a:p>
          <a:p>
            <a:pPr algn="ctr"/>
            <a:r>
              <a:rPr lang="en-SG" sz="4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টেকেরহাট</a:t>
            </a:r>
            <a:r>
              <a:rPr lang="en-SG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4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রাজৈর,মাদারীপুর</a:t>
            </a:r>
            <a:r>
              <a:rPr lang="en-SG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471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3DB57-C2A5-4822-9F65-04BBAA5E800A}" type="datetime1">
              <a:rPr lang="en-US" smtClean="0"/>
              <a:pPr/>
              <a:t>5/16/2021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⸫ </a:t>
            </a:r>
            <a:r>
              <a:rPr lang="en-SG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[H</a:t>
            </a:r>
            <a:r>
              <a:rPr lang="en-SG" sz="36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SG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][OH</a:t>
            </a:r>
            <a:r>
              <a:rPr lang="en-SG" sz="36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SG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= 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SG" sz="3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-14</a:t>
            </a:r>
          </a:p>
          <a:p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or,</a:t>
            </a:r>
            <a:r>
              <a:rPr lang="en-SG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[H</a:t>
            </a:r>
            <a:r>
              <a:rPr lang="en-SG" sz="36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SG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][H</a:t>
            </a:r>
            <a:r>
              <a:rPr lang="en-SG" sz="36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SG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= 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SG" sz="3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-14</a:t>
            </a:r>
          </a:p>
          <a:p>
            <a:r>
              <a:rPr lang="en-SG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Or, </a:t>
            </a:r>
            <a:r>
              <a:rPr lang="en-SG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[H</a:t>
            </a:r>
            <a:r>
              <a:rPr lang="en-SG" sz="36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SG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= 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SG" sz="3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-7</a:t>
            </a:r>
          </a:p>
          <a:p>
            <a:r>
              <a:rPr lang="en-SG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উভয়</a:t>
            </a:r>
            <a:r>
              <a:rPr lang="en-SG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পার্শ্বে</a:t>
            </a:r>
            <a:r>
              <a:rPr lang="en-SG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- log </a:t>
            </a:r>
            <a:r>
              <a:rPr lang="en-SG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SG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SG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-log[H</a:t>
            </a:r>
            <a:r>
              <a:rPr lang="en-SG" sz="3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SG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- log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SG" sz="3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-7</a:t>
            </a:r>
          </a:p>
          <a:p>
            <a:r>
              <a:rPr lang="en-SG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Or, P</a:t>
            </a:r>
            <a:r>
              <a:rPr lang="en-SG" sz="36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SG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=7</a:t>
            </a: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⸫</a:t>
            </a:r>
            <a:r>
              <a:rPr lang="en-SG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বিশুদ্ধ</a:t>
            </a:r>
            <a:r>
              <a:rPr lang="en-SG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পানির</a:t>
            </a:r>
            <a:r>
              <a:rPr lang="en-SG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SG" sz="36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SG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SG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SG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এবং</a:t>
            </a:r>
            <a:r>
              <a:rPr lang="en-SG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বিশুদ্ধ</a:t>
            </a:r>
            <a:r>
              <a:rPr lang="en-SG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পানির</a:t>
            </a:r>
            <a:r>
              <a:rPr lang="en-SG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SG" sz="36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OH 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14-7=7</a:t>
            </a:r>
          </a:p>
          <a:p>
            <a:r>
              <a:rPr lang="en-SG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অতএব</a:t>
            </a:r>
            <a:r>
              <a:rPr lang="en-SG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বিশুদ্ধ</a:t>
            </a:r>
            <a:r>
              <a:rPr lang="en-SG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পানির</a:t>
            </a:r>
            <a:r>
              <a:rPr lang="en-SG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SG" sz="36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SG" sz="3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SG" sz="3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OH 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SG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  <a:p>
            <a:pPr algn="ctr"/>
            <a:r>
              <a:rPr lang="en-SG" sz="3600" b="1" dirty="0" err="1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SG" sz="3600" b="1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600" b="1" dirty="0" err="1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দ্রবনের</a:t>
            </a:r>
            <a:r>
              <a:rPr lang="en-SG" sz="3600" b="1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600" b="1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</a:t>
            </a:r>
            <a:r>
              <a:rPr lang="en-SG" sz="3600" b="1" baseline="3000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</a:t>
            </a:r>
            <a:r>
              <a:rPr lang="en-SG" sz="3600" b="1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=7 </a:t>
            </a:r>
            <a:r>
              <a:rPr lang="en-SG" sz="3600" b="1" dirty="0" err="1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হলে,তা</a:t>
            </a:r>
            <a:r>
              <a:rPr lang="en-SG" sz="3600" b="1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SG" sz="3600" b="1" dirty="0" err="1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হবে</a:t>
            </a:r>
            <a:r>
              <a:rPr lang="en-SG" sz="3600" b="1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SG" sz="3600" b="1" dirty="0" err="1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নিরপেক্ষ</a:t>
            </a:r>
            <a:r>
              <a:rPr lang="en-SG" sz="3600" b="1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SG" sz="3600" b="1" dirty="0" err="1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দ্রবণ</a:t>
            </a:r>
            <a:endParaRPr lang="en-SG" sz="3600" b="1" dirty="0">
              <a:ln w="0"/>
              <a:solidFill>
                <a:schemeClr val="accent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SG" sz="36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SG" sz="36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6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দ্রবনের</a:t>
            </a:r>
            <a:r>
              <a:rPr lang="en-SG" sz="36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6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</a:t>
            </a:r>
            <a:r>
              <a:rPr lang="en-SG" sz="3600" b="1" baseline="30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</a:t>
            </a:r>
            <a:r>
              <a:rPr lang="en-SG" sz="36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&gt;7 </a:t>
            </a:r>
            <a:r>
              <a:rPr lang="en-SG" sz="36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হলে,তা</a:t>
            </a:r>
            <a:r>
              <a:rPr lang="en-SG" sz="36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SG" sz="36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হবে</a:t>
            </a:r>
            <a:r>
              <a:rPr lang="en-SG" sz="36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SG" sz="36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ক্ষারীয়</a:t>
            </a:r>
            <a:r>
              <a:rPr lang="en-SG" sz="36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SG" sz="36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দ্রবণ</a:t>
            </a:r>
            <a:endParaRPr lang="en-SG" sz="36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SG" sz="36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SG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6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দ্রবনের</a:t>
            </a:r>
            <a:r>
              <a:rPr lang="en-SG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</a:t>
            </a:r>
            <a:r>
              <a:rPr lang="en-SG" sz="3600" b="1" baseline="30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</a:t>
            </a:r>
            <a:r>
              <a:rPr lang="en-SG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&lt;7হলে,তা </a:t>
            </a:r>
            <a:r>
              <a:rPr lang="en-SG" sz="36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হবে</a:t>
            </a:r>
            <a:r>
              <a:rPr lang="en-SG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SG" sz="36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অম্লীয়</a:t>
            </a:r>
            <a:r>
              <a:rPr lang="en-SG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SG" sz="36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দ্রবণ</a:t>
            </a:r>
            <a:r>
              <a:rPr lang="en-SG" sz="3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।</a:t>
            </a:r>
          </a:p>
          <a:p>
            <a:pPr algn="ctr"/>
            <a:r>
              <a:rPr lang="en-SG" sz="36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উপরোক্ত</a:t>
            </a:r>
            <a:r>
              <a:rPr lang="en-SG" sz="36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SG" sz="36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আলোচনার</a:t>
            </a:r>
            <a:r>
              <a:rPr lang="en-SG" sz="36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SG" sz="36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পরিপ্রেক্ষিতে</a:t>
            </a:r>
            <a:r>
              <a:rPr lang="en-SG" sz="36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SG" sz="36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নিম্নরুপ</a:t>
            </a:r>
            <a:r>
              <a:rPr lang="en-SG" sz="36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SG" sz="36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স্কেল</a:t>
            </a:r>
            <a:r>
              <a:rPr lang="en-SG" sz="36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SG" sz="36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দেখানো</a:t>
            </a:r>
            <a:r>
              <a:rPr lang="en-SG" sz="36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SG" sz="36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যায়</a:t>
            </a:r>
            <a:r>
              <a:rPr lang="en-SG" sz="3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en-SG" sz="36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706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3DB57-C2A5-4822-9F65-04BBAA5E800A}" type="datetime1">
              <a:rPr lang="en-US" smtClean="0"/>
              <a:pPr/>
              <a:t>5/16/2021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37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3DB57-C2A5-4822-9F65-04BBAA5E800A}" type="datetime1">
              <a:rPr lang="en-US" smtClean="0"/>
              <a:pPr/>
              <a:t>5/16/2021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8458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41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3DB57-C2A5-4822-9F65-04BBAA5E800A}" type="datetime1">
              <a:rPr lang="en-US" smtClean="0"/>
              <a:pPr/>
              <a:t>5/16/2021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9099"/>
            <a:ext cx="9167884" cy="113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অম্লীয়</a:t>
            </a:r>
            <a:r>
              <a:rPr lang="en-SG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ক্ষারীয়</a:t>
            </a:r>
            <a:r>
              <a:rPr lang="en-SG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দ্রবণের</a:t>
            </a:r>
            <a:r>
              <a:rPr lang="en-SG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SG" sz="4800" b="1" baseline="30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SG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গণনা</a:t>
            </a:r>
            <a:r>
              <a:rPr lang="en-SG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SG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143000"/>
            <a:ext cx="9167884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SG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SG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0.1M CH</a:t>
            </a:r>
            <a:r>
              <a:rPr lang="en-SG" sz="44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SG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COOH </a:t>
            </a:r>
            <a:r>
              <a:rPr lang="en-SG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দ্রবণের</a:t>
            </a:r>
            <a:r>
              <a:rPr lang="en-SG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SG" sz="4400" b="1" baseline="30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SG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নির্ণয়</a:t>
            </a:r>
            <a:r>
              <a:rPr lang="en-SG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SG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SG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SG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এসিডটির</a:t>
            </a:r>
            <a:r>
              <a:rPr lang="en-SG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বিয়োজন</a:t>
            </a:r>
            <a:r>
              <a:rPr lang="en-SG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মাত্রা</a:t>
            </a:r>
            <a:r>
              <a:rPr lang="en-SG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12.5%</a:t>
            </a:r>
            <a:r>
              <a:rPr lang="en-SG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SG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SG" sz="4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SG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COOH=CH</a:t>
            </a:r>
            <a:r>
              <a:rPr lang="en-SG" sz="4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SG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</a:t>
            </a:r>
            <a:r>
              <a:rPr lang="en-SG" sz="4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SG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en-SG" sz="4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  <a:p>
            <a:pPr algn="ctr"/>
            <a:r>
              <a:rPr lang="en-SG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এ</a:t>
            </a:r>
            <a:r>
              <a:rPr lang="en-SG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সিডটি</a:t>
            </a:r>
            <a:r>
              <a:rPr lang="en-SG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12.5</a:t>
            </a:r>
            <a:r>
              <a:rPr lang="en-SG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% </a:t>
            </a:r>
            <a:r>
              <a:rPr lang="en-SG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বিয়োজিত</a:t>
            </a:r>
            <a:r>
              <a:rPr lang="en-SG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SG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SG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SG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SG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0.1M</a:t>
            </a:r>
            <a:r>
              <a:rPr lang="en-SG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দ্রবণে</a:t>
            </a:r>
            <a:r>
              <a:rPr lang="en-SG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[H</a:t>
            </a:r>
            <a:r>
              <a:rPr lang="en-SG" sz="4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SG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]=</a:t>
            </a:r>
            <a:r>
              <a:rPr lang="en-SG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0.1×(12.5/100)</a:t>
            </a:r>
          </a:p>
          <a:p>
            <a:pPr algn="ctr"/>
            <a:r>
              <a:rPr lang="en-SG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=0.1×0.125=1.25×10</a:t>
            </a:r>
            <a:r>
              <a:rPr lang="en-SG" sz="4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endParaRPr lang="en-SG" sz="44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⸫P</a:t>
            </a:r>
            <a:r>
              <a:rPr lang="en-US" sz="4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-log1.25</a:t>
            </a:r>
            <a:r>
              <a:rPr lang="en-SG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×10</a:t>
            </a:r>
            <a:r>
              <a:rPr lang="en-SG" sz="4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en-SG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-log1.25-log10</a:t>
            </a:r>
            <a:r>
              <a:rPr lang="en-SG" sz="4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en-SG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en-SG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-0.097+2=2.097Ans.</a:t>
            </a:r>
          </a:p>
          <a:p>
            <a:pPr algn="ctr"/>
            <a:endParaRPr lang="en-SG" sz="4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98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SG" sz="44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SG" sz="44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SG" sz="44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জলীয়</a:t>
            </a:r>
            <a:r>
              <a:rPr lang="en-SG" sz="44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দ্রবণে</a:t>
            </a:r>
            <a:r>
              <a:rPr lang="en-SG" sz="44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SG" sz="44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আয়নের</a:t>
            </a:r>
            <a:r>
              <a:rPr lang="en-SG" sz="44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ঘনমাত্রা</a:t>
            </a:r>
            <a:r>
              <a:rPr lang="en-SG" sz="44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3×10</a:t>
            </a:r>
            <a:r>
              <a:rPr lang="en-SG" sz="4400" b="1" baseline="30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r>
              <a:rPr lang="en-SG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SG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en-SG" sz="4400" b="1" baseline="30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SG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হলে</a:t>
            </a:r>
            <a:r>
              <a:rPr lang="en-SG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ঐ </a:t>
            </a:r>
            <a:r>
              <a:rPr lang="en-SG" sz="4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দ্রবণের</a:t>
            </a:r>
            <a:r>
              <a:rPr lang="en-SG" sz="44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SG" sz="4400" b="1" baseline="30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SG" sz="44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SG" sz="44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SG" sz="44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দ্রবণটির</a:t>
            </a:r>
            <a:r>
              <a:rPr lang="en-SG" sz="44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SG" sz="44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কিরুপ</a:t>
            </a:r>
            <a:r>
              <a:rPr lang="en-SG" sz="44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SG" sz="44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SG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SG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প্রশ্নমতে</a:t>
            </a:r>
            <a:r>
              <a:rPr lang="en-SG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[</a:t>
            </a:r>
            <a:r>
              <a:rPr lang="en-SG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SG" sz="4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SG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]=</a:t>
            </a:r>
            <a:r>
              <a:rPr lang="en-SG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3×10</a:t>
            </a:r>
            <a:r>
              <a:rPr lang="en-SG" sz="4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r>
              <a:rPr lang="en-SG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 </a:t>
            </a:r>
            <a:r>
              <a:rPr lang="en-SG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SG" sz="4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algn="ctr"/>
            <a:r>
              <a:rPr lang="en-SG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⸫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4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 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-log[H</a:t>
            </a:r>
            <a:r>
              <a:rPr lang="en-US" sz="4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-log(</a:t>
            </a:r>
            <a:r>
              <a:rPr lang="en-SG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3×10</a:t>
            </a:r>
            <a:r>
              <a:rPr lang="en-SG" sz="4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-log3 - 5log10</a:t>
            </a:r>
          </a:p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0.4771+5 =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4.52	</a:t>
            </a:r>
          </a:p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⸫P</a:t>
            </a:r>
            <a:r>
              <a:rPr lang="en-US" sz="4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4.52</a:t>
            </a:r>
            <a:r>
              <a:rPr lang="en-SG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Ans.</a:t>
            </a:r>
          </a:p>
          <a:p>
            <a:pPr algn="ctr"/>
            <a:r>
              <a:rPr lang="en-SG" sz="44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দ্রবণটির</a:t>
            </a:r>
            <a:r>
              <a:rPr lang="en-SG" sz="44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b="1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SG" sz="44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অম্লীয়</a:t>
            </a:r>
            <a:r>
              <a:rPr lang="en-SG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4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SG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।</a:t>
            </a:r>
            <a:endParaRPr lang="en-SG" sz="44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96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3DB57-C2A5-4822-9F65-04BBAA5E800A}" type="datetime1">
              <a:rPr lang="en-US" smtClean="0"/>
              <a:pPr/>
              <a:t>5/16/2021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SG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0.005 M </a:t>
            </a:r>
            <a:r>
              <a:rPr lang="en-SG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SG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(OH)</a:t>
            </a:r>
            <a:r>
              <a:rPr lang="en-SG" sz="4000" b="1" baseline="-25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SG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দ্রবণে</a:t>
            </a:r>
            <a:r>
              <a:rPr lang="en-SG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র P</a:t>
            </a:r>
            <a:r>
              <a:rPr lang="en-SG" sz="4000" b="1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SG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গণনা</a:t>
            </a:r>
            <a:r>
              <a:rPr lang="en-SG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কর</a:t>
            </a:r>
            <a:r>
              <a:rPr lang="en-SG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।</a:t>
            </a:r>
          </a:p>
          <a:p>
            <a:pPr algn="ctr"/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যেহেতু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SG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(OH)</a:t>
            </a:r>
            <a:r>
              <a:rPr lang="en-SG" sz="4000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SG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বিয়োজিত</a:t>
            </a:r>
            <a:r>
              <a:rPr lang="en-SG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SG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SG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SG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টি</a:t>
            </a:r>
            <a:r>
              <a:rPr lang="en-SG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OH</a:t>
            </a:r>
            <a:r>
              <a:rPr lang="en-SG" sz="40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SG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আয়ন</a:t>
            </a:r>
            <a:r>
              <a:rPr lang="en-SG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SG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SG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⸫ </a:t>
            </a:r>
            <a:r>
              <a:rPr lang="en-SG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0.005 </a:t>
            </a:r>
            <a:r>
              <a:rPr lang="en-SG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SG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SG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(OH)</a:t>
            </a:r>
            <a:r>
              <a:rPr lang="en-SG" sz="4000" b="1" baseline="-25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SG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দ্রবণে</a:t>
            </a:r>
            <a:r>
              <a:rPr lang="en-SG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r>
              <a:rPr lang="en-SG" sz="4000" b="1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SG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আয়নের</a:t>
            </a:r>
            <a:r>
              <a:rPr lang="en-SG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ঘনমাত্রা</a:t>
            </a:r>
            <a:r>
              <a:rPr lang="en-SG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SG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SG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r>
              <a:rPr lang="en-SG" sz="4000" b="1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SG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= (</a:t>
            </a:r>
            <a:r>
              <a:rPr lang="en-SG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SG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SG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0.005) </a:t>
            </a:r>
            <a:r>
              <a:rPr lang="en-SG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</a:p>
          <a:p>
            <a:pPr algn="ctr"/>
            <a:r>
              <a:rPr lang="en-SG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SG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0.01 M </a:t>
            </a:r>
          </a:p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⸫</a:t>
            </a:r>
            <a:r>
              <a:rPr lang="en-SG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SG" sz="4000" b="1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 </a:t>
            </a:r>
            <a:r>
              <a:rPr lang="en-SG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-log[OH</a:t>
            </a:r>
            <a:r>
              <a:rPr lang="en-SG" sz="4000" b="1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SG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algn="ctr"/>
            <a:r>
              <a:rPr lang="en-SG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SG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-log(0.01) </a:t>
            </a:r>
            <a:r>
              <a:rPr lang="en-SG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endParaRPr lang="en-SG" sz="4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⸫</a:t>
            </a:r>
            <a:r>
              <a:rPr lang="en-SG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SG" sz="4000" b="1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n-SG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SG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14 - P</a:t>
            </a:r>
            <a:r>
              <a:rPr lang="en-SG" sz="4000" b="1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  </a:t>
            </a:r>
            <a:r>
              <a:rPr lang="en-SG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SG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(14-2) =12</a:t>
            </a:r>
            <a:r>
              <a:rPr lang="en-SG" sz="4000" b="1" dirty="0" smtClean="0">
                <a:solidFill>
                  <a:srgbClr val="0070C0"/>
                </a:solidFill>
              </a:rPr>
              <a:t> </a:t>
            </a:r>
            <a:r>
              <a:rPr lang="en-SG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Ans.</a:t>
            </a:r>
            <a:endParaRPr lang="en-US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71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3DB57-C2A5-4822-9F65-04BBAA5E800A}" type="datetime1">
              <a:rPr lang="en-US" smtClean="0"/>
              <a:pPr/>
              <a:t>5/16/2021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33169" y="0"/>
                <a:ext cx="9077662" cy="67403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SG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5) 25 mL 0.1M </a:t>
                </a:r>
                <a:r>
                  <a:rPr lang="en-SG" sz="4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HCl</a:t>
                </a:r>
                <a:r>
                  <a:rPr lang="en-SG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SG" sz="4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দ্রবণে</a:t>
                </a:r>
                <a:r>
                  <a:rPr lang="en-SG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 </a:t>
                </a:r>
                <a:r>
                  <a:rPr lang="en-SG" sz="4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mL </a:t>
                </a:r>
                <a:r>
                  <a:rPr lang="en-SG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0.08M KOH </a:t>
                </a:r>
                <a:r>
                  <a:rPr lang="en-SG" sz="4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দ্রবণ</a:t>
                </a:r>
                <a:r>
                  <a:rPr lang="en-SG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SG" sz="4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যোগ</a:t>
                </a:r>
                <a:r>
                  <a:rPr lang="en-SG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4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SG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4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হলো</a:t>
                </a:r>
                <a:r>
                  <a:rPr lang="en-SG" sz="40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।মিশ্র</a:t>
                </a:r>
                <a:r>
                  <a:rPr lang="en-SG" sz="4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4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দ্রবণের</a:t>
                </a:r>
                <a:r>
                  <a:rPr lang="en-SG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SG" sz="40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 </a:t>
                </a:r>
                <a:r>
                  <a:rPr lang="en-SG" sz="4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SG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4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SG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? </a:t>
                </a:r>
              </a:p>
              <a:p>
                <a:pPr algn="ctr"/>
                <a:r>
                  <a:rPr lang="en-SG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 </a:t>
                </a:r>
                <a:r>
                  <a:rPr lang="en-SG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mL 0.1M </a:t>
                </a:r>
                <a:r>
                  <a:rPr lang="en-SG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HCl</a:t>
                </a:r>
                <a14:m>
                  <m:oMath xmlns:m="http://schemas.openxmlformats.org/officeDocument/2006/math">
                    <m:r>
                      <a:rPr lang="en-SG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SG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SG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0.1×25)</a:t>
                </a:r>
                <a:r>
                  <a:rPr lang="en-SG" sz="3200" b="1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SG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SG" sz="3200" b="1" dirty="0" smtClean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SG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2.5 </a:t>
                </a:r>
                <a:r>
                  <a:rPr lang="en-SG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মিলি </a:t>
                </a:r>
                <a:r>
                  <a:rPr lang="en-SG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মোল</a:t>
                </a:r>
                <a:r>
                  <a:rPr lang="en-SG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HCl</a:t>
                </a:r>
                <a:r>
                  <a:rPr lang="en-SG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algn="ctr"/>
                <a:r>
                  <a:rPr lang="en-SG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 </a:t>
                </a:r>
                <a:r>
                  <a:rPr lang="en-SG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mL </a:t>
                </a:r>
                <a:r>
                  <a:rPr lang="en-SG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0.08M </a:t>
                </a:r>
                <a:r>
                  <a:rPr lang="en-SG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KOH</a:t>
                </a:r>
                <a:r>
                  <a:rPr lang="en-SG" sz="3200" b="1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SG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SG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(0.08×50</a:t>
                </a:r>
                <a:r>
                  <a:rPr lang="en-SG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SG" sz="3200" b="1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SG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SG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 </a:t>
                </a:r>
                <a:r>
                  <a:rPr lang="en-SG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মিলি </a:t>
                </a:r>
                <a:r>
                  <a:rPr lang="en-SG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মোল</a:t>
                </a:r>
                <a:r>
                  <a:rPr lang="en-SG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KOH</a:t>
                </a:r>
              </a:p>
              <a:p>
                <a:pPr algn="ctr"/>
                <a:r>
                  <a:rPr lang="en-SG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2.5 </a:t>
                </a:r>
                <a:r>
                  <a:rPr lang="en-SG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মিলি</a:t>
                </a:r>
                <a:r>
                  <a:rPr lang="en-SG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মোল</a:t>
                </a:r>
                <a:r>
                  <a:rPr lang="en-SG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HCl</a:t>
                </a:r>
                <a:r>
                  <a:rPr lang="en-SG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SG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2.5 </a:t>
                </a:r>
                <a:r>
                  <a:rPr lang="en-SG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মিলি</a:t>
                </a:r>
                <a:r>
                  <a:rPr lang="en-SG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মোল</a:t>
                </a:r>
                <a:r>
                  <a:rPr lang="en-SG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KOH</a:t>
                </a:r>
              </a:p>
              <a:p>
                <a:pPr algn="ctr"/>
                <a:r>
                  <a:rPr lang="en-SG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SG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সঙ্গে</a:t>
                </a:r>
                <a:r>
                  <a:rPr lang="en-SG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সম্পূর্ণ</a:t>
                </a:r>
                <a:r>
                  <a:rPr lang="en-SG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বিক্রিয়া</a:t>
                </a:r>
                <a:r>
                  <a:rPr lang="en-SG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SG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KCl</a:t>
                </a:r>
                <a:r>
                  <a:rPr lang="en-SG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SG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ও H</a:t>
                </a:r>
                <a:r>
                  <a:rPr lang="en-SG" sz="32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SG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O </a:t>
                </a:r>
                <a:r>
                  <a:rPr lang="en-SG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উৎপন্ন</a:t>
                </a:r>
                <a:r>
                  <a:rPr lang="en-SG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SG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SG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মিশ্র</a:t>
                </a:r>
                <a:r>
                  <a:rPr lang="en-SG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দ্রবণে</a:t>
                </a:r>
                <a:r>
                  <a:rPr lang="en-SG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অবশিষ্ট</a:t>
                </a:r>
                <a:r>
                  <a:rPr lang="en-SG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থাকে</a:t>
                </a:r>
                <a:r>
                  <a:rPr lang="en-SG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(4-2.5)=1.5 </a:t>
                </a:r>
                <a:r>
                  <a:rPr lang="en-SG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মিলি</a:t>
                </a:r>
                <a:r>
                  <a:rPr lang="en-SG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মোল</a:t>
                </a:r>
                <a:r>
                  <a:rPr lang="en-SG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KOH</a:t>
                </a:r>
              </a:p>
              <a:p>
                <a:pPr algn="ctr"/>
                <a:r>
                  <a:rPr lang="en-SG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মিশ্র</a:t>
                </a:r>
                <a:r>
                  <a:rPr lang="en-SG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দ্রবণের</a:t>
                </a:r>
                <a:r>
                  <a:rPr lang="en-SG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মোট</a:t>
                </a:r>
                <a:r>
                  <a:rPr lang="en-SG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আয়তন</a:t>
                </a:r>
                <a:r>
                  <a:rPr lang="en-SG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:r>
                  <a:rPr lang="en-SG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(25+50)mL=75mL</a:t>
                </a:r>
              </a:p>
              <a:p>
                <a:pPr algn="ctr"/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⸫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মিশ্র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দ্রবণে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অবশিষ্ট</a:t>
                </a:r>
                <a:r>
                  <a:rPr lang="en-SG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KOH </a:t>
                </a:r>
                <a:r>
                  <a:rPr lang="en-SG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SG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ঘনমাত্রা</a:t>
                </a:r>
                <a:r>
                  <a:rPr lang="en-SG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SG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1.5/75=0.02M,</a:t>
                </a:r>
                <a:r>
                  <a:rPr lang="en-SG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algn="ctr"/>
                <a:r>
                  <a:rPr lang="en-SG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সুতরাং</a:t>
                </a:r>
                <a:r>
                  <a:rPr lang="en-SG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SG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মিশ্র</a:t>
                </a:r>
                <a:r>
                  <a:rPr lang="en-SG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দ্রবণে</a:t>
                </a:r>
                <a:r>
                  <a:rPr lang="en-SG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[OH</a:t>
                </a:r>
                <a:r>
                  <a:rPr lang="en-SG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SG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= 0.02M</a:t>
                </a:r>
                <a:r>
                  <a:rPr lang="en-SG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algn="ctr"/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⸫</a:t>
                </a:r>
                <a:r>
                  <a:rPr lang="en-SG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মিশ্র</a:t>
                </a:r>
                <a:r>
                  <a:rPr lang="en-SG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দ্রবণে</a:t>
                </a:r>
                <a:r>
                  <a:rPr lang="en-SG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SG" sz="3200" b="1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OH </a:t>
                </a:r>
                <a:r>
                  <a:rPr lang="en-SG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 -log[OH</a:t>
                </a:r>
                <a:r>
                  <a:rPr lang="en-SG" sz="3200" b="1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SG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</a:t>
                </a:r>
              </a:p>
              <a:p>
                <a:pPr algn="ctr"/>
                <a:r>
                  <a:rPr lang="en-SG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SG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SG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log(0.02)= 1.7 </a:t>
                </a:r>
                <a:endParaRPr lang="en-SG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⸫</a:t>
                </a:r>
                <a:r>
                  <a:rPr lang="en-SG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SG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 </a:t>
                </a:r>
                <a:r>
                  <a:rPr lang="en-SG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SG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14-P</a:t>
                </a:r>
                <a:r>
                  <a:rPr lang="en-SG" sz="3200" b="1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OH  </a:t>
                </a:r>
                <a:r>
                  <a:rPr lang="en-SG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(</a:t>
                </a:r>
                <a:r>
                  <a:rPr lang="en-SG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14-1.7) = 12.3 Ans.</a:t>
                </a:r>
                <a:endParaRPr lang="en-US" sz="3200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69" y="0"/>
                <a:ext cx="9077662" cy="6740307"/>
              </a:xfrm>
              <a:prstGeom prst="rect">
                <a:avLst/>
              </a:prstGeom>
              <a:blipFill rotWithShape="0">
                <a:blip r:embed="rId2"/>
                <a:stretch>
                  <a:fillRect l="-2013" t="-2622" r="-3154" b="-1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883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3DB57-C2A5-4822-9F65-04BBAA5E800A}" type="datetime1">
              <a:rPr lang="en-US" smtClean="0"/>
              <a:pPr/>
              <a:t>5/16/2021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0.1M HNO</a:t>
            </a:r>
            <a:r>
              <a:rPr lang="en-SG" sz="4000" b="1" baseline="-25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SG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SG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0.1M CH</a:t>
            </a:r>
            <a:r>
              <a:rPr lang="en-SG" sz="4000" b="1" baseline="-25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SG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COOHএর </a:t>
            </a:r>
            <a:r>
              <a:rPr lang="en-SG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মধ্যে</a:t>
            </a:r>
            <a:r>
              <a:rPr lang="en-SG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কোনটি</a:t>
            </a:r>
            <a:r>
              <a:rPr lang="en-SG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তীব্র</a:t>
            </a:r>
            <a:r>
              <a:rPr lang="en-SG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এসিড</a:t>
            </a:r>
            <a:r>
              <a:rPr lang="en-SG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SG" sz="40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SG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SG" sz="4000" b="1" baseline="-25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SG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COOH </a:t>
            </a:r>
            <a:r>
              <a:rPr lang="en-SG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এর</a:t>
            </a:r>
            <a:r>
              <a:rPr lang="en-SG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SG" sz="4000" b="1" baseline="-25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1.88×10</a:t>
            </a:r>
            <a:r>
              <a:rPr lang="en-SG" sz="4000" b="1" baseline="30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</a:p>
          <a:p>
            <a:pPr algn="ctr"/>
            <a:r>
              <a:rPr lang="en-SG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SG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SG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0.1M </a:t>
            </a:r>
            <a:r>
              <a:rPr lang="en-SG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HNO</a:t>
            </a:r>
            <a:r>
              <a:rPr lang="en-SG" sz="4000" b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SG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en-SG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SG" sz="40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n-SG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নির্ণয়</a:t>
            </a:r>
            <a:r>
              <a:rPr lang="en-SG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SG" sz="4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SG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HNO</a:t>
            </a:r>
            <a:r>
              <a:rPr lang="en-SG" sz="4000" b="1" baseline="-25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SG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en-SG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তীব্র</a:t>
            </a:r>
            <a:r>
              <a:rPr lang="en-SG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SG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হওয়ায়</a:t>
            </a:r>
            <a:r>
              <a:rPr lang="en-SG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SG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জলীয়</a:t>
            </a:r>
            <a:r>
              <a:rPr lang="en-SG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দ্রবণে</a:t>
            </a:r>
            <a:r>
              <a:rPr lang="en-SG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সম্পূর্ণরুপে</a:t>
            </a:r>
            <a:r>
              <a:rPr lang="en-SG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আয়নিত</a:t>
            </a:r>
            <a:r>
              <a:rPr lang="en-SG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SG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SG" sz="4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SG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HNO</a:t>
            </a:r>
            <a:r>
              <a:rPr lang="en-SG" sz="4000" b="1" baseline="-25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 		     </a:t>
            </a:r>
            <a:r>
              <a:rPr lang="en-SG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</a:t>
            </a:r>
            <a:r>
              <a:rPr lang="en-SG" sz="4000" b="1" baseline="-25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SG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SG" sz="4000" b="1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  </a:t>
            </a:r>
            <a:r>
              <a:rPr lang="en-SG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  NO</a:t>
            </a:r>
            <a:r>
              <a:rPr lang="en-SG" sz="4000" b="1" baseline="-25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SG" sz="4000" b="1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algn="ctr"/>
            <a:r>
              <a:rPr lang="en-SG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0.1M		 </a:t>
            </a:r>
            <a:r>
              <a:rPr lang="en-SG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SG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0.1M	</a:t>
            </a:r>
            <a:r>
              <a:rPr lang="en-SG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0.1M</a:t>
            </a:r>
            <a:endParaRPr lang="en-SG" sz="4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SG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SG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[H</a:t>
            </a:r>
            <a:r>
              <a:rPr lang="en-SG" sz="4000" b="1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SG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]=0.1M</a:t>
            </a:r>
            <a:r>
              <a:rPr lang="en-SG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/>
            <a:r>
              <a:rPr lang="en-SG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SG" sz="4000" b="1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n-SG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-log[H</a:t>
            </a:r>
            <a:r>
              <a:rPr lang="en-SG" sz="4000" b="1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SG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algn="ctr"/>
            <a:r>
              <a:rPr lang="en-SG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SG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-log(0.1) =</a:t>
            </a:r>
            <a:r>
              <a:rPr lang="en-SG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SG" sz="4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9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3DB57-C2A5-4822-9F65-04BBAA5E800A}" type="datetime1">
              <a:rPr lang="en-US" smtClean="0"/>
              <a:pPr/>
              <a:t>5/16/2021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152400" y="44824"/>
                <a:ext cx="8839200" cy="6645276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SG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0.1M CH</a:t>
                </a:r>
                <a:r>
                  <a:rPr lang="en-SG" sz="3600" b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SG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COOH</a:t>
                </a:r>
                <a:r>
                  <a:rPr lang="en-SG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3600" b="1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নির্ণয়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SG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</a:t>
                </a:r>
                <a:r>
                  <a:rPr lang="en-SG" sz="3600" b="1" baseline="-250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SG" sz="3600" b="1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COOH </a:t>
                </a:r>
                <a:r>
                  <a:rPr lang="en-SG" sz="3600" b="1" dirty="0" err="1">
                    <a:solidFill>
                      <a:schemeClr val="accent5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SG" sz="3600" b="1" dirty="0">
                    <a:solidFill>
                      <a:schemeClr val="accent5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>
                    <a:solidFill>
                      <a:schemeClr val="accent5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মৃদু</a:t>
                </a:r>
                <a:r>
                  <a:rPr lang="en-SG" sz="3600" b="1" dirty="0">
                    <a:solidFill>
                      <a:schemeClr val="accent5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>
                    <a:solidFill>
                      <a:schemeClr val="accent5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জৈব</a:t>
                </a:r>
                <a:r>
                  <a:rPr lang="en-SG" sz="3600" b="1" dirty="0">
                    <a:solidFill>
                      <a:schemeClr val="accent5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>
                    <a:solidFill>
                      <a:schemeClr val="accent5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এসিড</a:t>
                </a:r>
                <a:r>
                  <a:rPr lang="en-SG" sz="3600" b="1" dirty="0">
                    <a:solidFill>
                      <a:schemeClr val="accent5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SG" sz="3600" b="1" dirty="0" err="1">
                    <a:solidFill>
                      <a:schemeClr val="accent5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এটি</a:t>
                </a:r>
                <a:r>
                  <a:rPr lang="en-SG" sz="3600" b="1" dirty="0">
                    <a:solidFill>
                      <a:schemeClr val="accent5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>
                    <a:solidFill>
                      <a:schemeClr val="accent5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জলীয়</a:t>
                </a:r>
                <a:r>
                  <a:rPr lang="en-SG" sz="3600" b="1" dirty="0">
                    <a:solidFill>
                      <a:schemeClr val="accent5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>
                    <a:solidFill>
                      <a:schemeClr val="accent5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দ্রবণে</a:t>
                </a:r>
                <a:r>
                  <a:rPr lang="en-SG" sz="3600" b="1" dirty="0">
                    <a:solidFill>
                      <a:schemeClr val="accent5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>
                    <a:solidFill>
                      <a:schemeClr val="accent5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আংশিক</a:t>
                </a:r>
                <a:r>
                  <a:rPr lang="en-SG" sz="3600" b="1" dirty="0">
                    <a:solidFill>
                      <a:schemeClr val="accent5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>
                    <a:solidFill>
                      <a:schemeClr val="accent5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আয়নিত</a:t>
                </a:r>
                <a:r>
                  <a:rPr lang="en-SG" sz="3600" b="1" dirty="0">
                    <a:solidFill>
                      <a:schemeClr val="accent5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>
                    <a:solidFill>
                      <a:schemeClr val="accent5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SG" sz="3600" b="1" dirty="0">
                    <a:solidFill>
                      <a:schemeClr val="accent5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SG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SG" sz="3600" b="1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</a:t>
                </a:r>
                <a:r>
                  <a:rPr lang="en-SG" sz="3600" b="1" baseline="-250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SG" sz="3600" b="1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COOH = CH</a:t>
                </a:r>
                <a:r>
                  <a:rPr lang="en-SG" sz="3600" b="1" baseline="-250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SG" sz="3600" b="1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COO</a:t>
                </a:r>
                <a:r>
                  <a:rPr lang="en-SG" sz="3600" b="1" baseline="300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SG" sz="3600" b="1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+H</a:t>
                </a:r>
                <a:r>
                  <a:rPr lang="en-SG" sz="3600" b="1" baseline="300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</a:p>
              <a:p>
                <a:pPr algn="ctr"/>
                <a:r>
                  <a:rPr lang="en-SG" sz="3600" b="1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SG" sz="36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SG" sz="3600" b="1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SG" sz="3600" b="1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𝑲</m:t>
                            </m:r>
                            <m:r>
                              <a:rPr lang="en-SG" sz="3600" b="1" i="1" baseline="-2500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num>
                          <m:den>
                            <m:r>
                              <a:rPr lang="en-SG" sz="3600" b="1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den>
                        </m:f>
                        <m:r>
                          <a:rPr lang="en-SG" sz="36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   </m:t>
                        </m:r>
                      </m:e>
                    </m:rad>
                  </m:oMath>
                </a14:m>
                <a:r>
                  <a:rPr lang="en-SG" sz="3600" b="1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SG" sz="36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SG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SG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SG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en-SG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𝟖𝟖</m:t>
                            </m:r>
                            <m:r>
                              <m:rPr>
                                <m:nor/>
                              </m:rPr>
                              <a:rPr lang="en-SG" sz="3600" b="1" dirty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×</m:t>
                            </m:r>
                            <m:r>
                              <m:rPr>
                                <m:nor/>
                              </m:rPr>
                              <a:rPr lang="en-SG" sz="3600" b="1" dirty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m:rPr>
                                <m:nor/>
                              </m:rPr>
                              <a:rPr lang="en-SG" sz="3600" b="1" baseline="30000" dirty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SG" sz="3600" b="1" i="1" baseline="30000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SG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  <m:r>
                              <a:rPr lang="en-SG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en-SG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den>
                        </m:f>
                        <m:r>
                          <a:rPr lang="en-SG" sz="36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   </m:t>
                        </m:r>
                      </m:e>
                    </m:rad>
                  </m:oMath>
                </a14:m>
                <a:r>
                  <a:rPr lang="en-SG" sz="3600" b="1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SG" sz="36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SG" sz="36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SG" sz="36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SG" sz="36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SG" sz="36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𝟖𝟖</m:t>
                        </m:r>
                        <m:r>
                          <m:rPr>
                            <m:nor/>
                          </m:rPr>
                          <a:rPr lang="en-SG" sz="3600" b="1" dirty="0" smtClean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SG" sz="3600" b="1" dirty="0" smtClean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m:rPr>
                            <m:nor/>
                          </m:rPr>
                          <a:rPr lang="en-SG" sz="3600" b="1" baseline="30000" dirty="0" smtClean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SG" sz="3600" b="1" baseline="30000" dirty="0" smtClean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rad>
                  </m:oMath>
                </a14:m>
                <a:endParaRPr lang="en-SG" sz="3600" b="1" dirty="0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SG" sz="3600" b="1" dirty="0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SG" sz="3600" b="1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0.0137  </a:t>
                </a:r>
              </a:p>
              <a:p>
                <a:pPr algn="ctr"/>
                <a:r>
                  <a:rPr lang="en-SG" sz="3600" b="1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এখন,[H</a:t>
                </a:r>
                <a:r>
                  <a:rPr lang="en-SG" sz="3600" b="1" baseline="300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SG" sz="3600" b="1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]=C</a:t>
                </a:r>
                <a:r>
                  <a:rPr lang="en-SG" sz="3600" b="1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SG" sz="3600" b="1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 = 0.1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SG" sz="3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3600" b="1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0.0137= 0.00137</a:t>
                </a:r>
                <a:r>
                  <a:rPr lang="en-US" sz="3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r>
                  <a:rPr lang="en-US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⸫P</a:t>
                </a:r>
                <a:r>
                  <a:rPr lang="en-US" sz="3600" b="1" baseline="300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=-log[H</a:t>
                </a:r>
                <a:r>
                  <a:rPr lang="en-US" sz="3600" b="1" baseline="300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]=-log(0.00137)=2.86 </a:t>
                </a:r>
              </a:p>
              <a:p>
                <a:pPr algn="ctr"/>
                <a:r>
                  <a:rPr lang="en-US" sz="3600" b="1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অতএব</a:t>
                </a:r>
                <a:r>
                  <a:rPr lang="en-US" sz="36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HNO</a:t>
                </a:r>
                <a:r>
                  <a:rPr lang="en-US" sz="3600" b="1" baseline="-25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3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এর</a:t>
                </a:r>
                <a:r>
                  <a:rPr lang="en-US" sz="3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sz="3600" b="1" baseline="30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3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CH</a:t>
                </a:r>
                <a:r>
                  <a:rPr lang="en-US" sz="3600" b="1" baseline="-25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3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COOHএর P</a:t>
                </a:r>
                <a:r>
                  <a:rPr lang="en-US" sz="3600" b="1" baseline="30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অপেক্ষা</a:t>
                </a:r>
                <a:r>
                  <a:rPr lang="en-US" sz="3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কম,তাই</a:t>
                </a:r>
                <a:r>
                  <a:rPr lang="en-US" sz="3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HNO</a:t>
                </a:r>
                <a:r>
                  <a:rPr lang="en-US" sz="3600" b="1" baseline="-25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3,</a:t>
                </a:r>
                <a:r>
                  <a:rPr lang="en-US" sz="3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</a:t>
                </a:r>
                <a:r>
                  <a:rPr lang="en-US" sz="3600" b="1" baseline="-25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3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COOH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অপেক্ষা</a:t>
                </a:r>
                <a:r>
                  <a:rPr lang="en-US" sz="3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তীব্র</a:t>
                </a:r>
                <a:r>
                  <a:rPr lang="en-US" sz="3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এসিড</a:t>
                </a:r>
                <a:r>
                  <a:rPr lang="en-US" sz="3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।</a:t>
                </a:r>
                <a:endParaRPr lang="en-US" sz="3600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4824"/>
                <a:ext cx="8839200" cy="6645276"/>
              </a:xfrm>
              <a:prstGeom prst="rect">
                <a:avLst/>
              </a:prstGeom>
              <a:blipFill rotWithShape="0">
                <a:blip r:embed="rId2"/>
                <a:stretch>
                  <a:fillRect l="-138" r="-207" b="-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704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100B55"/>
          </a:solidFill>
          <a:ln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/>
          <a:p>
            <a:pPr algn="ctr"/>
            <a:r>
              <a:rPr lang="bn-BD" sz="72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85BE6-EA2F-4386-AA9C-8F09E31FDE97}" type="datetime1">
              <a:rPr lang="en-US" smtClean="0"/>
              <a:pPr/>
              <a:t>5/16/2021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1981200"/>
            <a:ext cx="8001000" cy="1754326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১। 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0.01M </a:t>
            </a:r>
            <a:r>
              <a:rPr lang="bn-BD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 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H</a:t>
            </a:r>
            <a:r>
              <a:rPr lang="en-US" sz="5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2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SO</a:t>
            </a:r>
            <a:r>
              <a:rPr lang="en-US" sz="5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4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  </a:t>
            </a:r>
            <a:r>
              <a:rPr lang="bn-BD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 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P</a:t>
            </a:r>
            <a:r>
              <a:rPr lang="en-US" sz="5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H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 </a:t>
            </a:r>
            <a:r>
              <a:rPr lang="bn-BD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</a:p>
          <a:p>
            <a:r>
              <a:rPr lang="bn-BD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হিসাব করবে।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63880" y="3998860"/>
            <a:ext cx="8046720" cy="1903274"/>
          </a:xfrm>
          <a:prstGeom prst="rect">
            <a:avLst/>
          </a:prstGeom>
          <a:solidFill>
            <a:schemeClr val="accent4"/>
          </a:solidFill>
          <a:ln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Ins="91440" anchor="ctr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6000" b="1" dirty="0" smtClean="0">
                <a:solidFill>
                  <a:srgbClr val="00B050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২। বাফার দ্রবণের ক্রিয়াকৌশল       </a:t>
            </a:r>
          </a:p>
          <a:p>
            <a:pPr marL="54864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6000" b="1" dirty="0" smtClean="0">
                <a:solidFill>
                  <a:srgbClr val="00B050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   ব্যাখ্যা করা শিখবে।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3DB57-C2A5-4822-9F65-04BBAA5E800A}" type="datetime1">
              <a:rPr lang="en-US" smtClean="0"/>
              <a:pPr/>
              <a:t>5/16/2021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85751" y="303950"/>
            <a:ext cx="8629650" cy="5657611"/>
            <a:chOff x="285751" y="303950"/>
            <a:chExt cx="8629650" cy="5657611"/>
          </a:xfrm>
        </p:grpSpPr>
        <p:sp>
          <p:nvSpPr>
            <p:cNvPr id="5" name="Rectangle 4"/>
            <p:cNvSpPr/>
            <p:nvPr/>
          </p:nvSpPr>
          <p:spPr>
            <a:xfrm>
              <a:off x="285751" y="303950"/>
              <a:ext cx="8629650" cy="565761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7200" y="314363"/>
              <a:ext cx="4343400" cy="542840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BD" sz="8625" b="1" dirty="0">
                  <a:ln w="11430"/>
                  <a:solidFill>
                    <a:srgbClr val="FFC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সবাইকে </a:t>
              </a:r>
              <a:endParaRPr lang="en-US" sz="8625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en-SG" sz="8625" b="1" dirty="0" smtClean="0">
                  <a:ln w="11430"/>
                  <a:solidFill>
                    <a:srgbClr val="FFC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BD" sz="8625" b="1" dirty="0" smtClean="0">
                  <a:ln w="11430"/>
                  <a:solidFill>
                    <a:srgbClr val="FFC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স্বাগতম</a:t>
              </a:r>
              <a:r>
                <a:rPr lang="en-SG" sz="8625" b="1" dirty="0" smtClean="0">
                  <a:ln w="11430"/>
                  <a:solidFill>
                    <a:srgbClr val="FFC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en-SG" sz="8625" b="1" dirty="0" smtClean="0">
                  <a:ln w="11430"/>
                  <a:solidFill>
                    <a:srgbClr val="FFC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   ও</a:t>
              </a:r>
            </a:p>
            <a:p>
              <a:r>
                <a:rPr lang="en-SG" sz="88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bn-BD" sz="8800" b="1" dirty="0" smtClean="0"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rPr>
                <a:t>শুভেচ্ছা</a:t>
              </a:r>
              <a:r>
                <a:rPr lang="bn-BD" sz="8625" b="1" dirty="0" smtClean="0">
                  <a:ln w="11430"/>
                  <a:solidFill>
                    <a:srgbClr val="FFC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8625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 rot="3264612">
            <a:off x="342900" y="4561144"/>
            <a:ext cx="1234440" cy="11854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78197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0634E-6 -2.96296E-6 C -0.00065 -0.0088 -0.00391 -0.02454 -0.00104 -0.03333 C 0.00065 -0.03866 0.00494 -0.03982 0.00781 -0.04329 C 0.0177 -0.05509 0.0121 -0.05093 0.01874 -0.05509 C 0.02265 -0.06181 0.0246 -0.06458 0.0298 -0.06667 C 0.04035 -0.0794 0.04529 -0.07199 0.06182 -0.0706 C 0.07861 -0.07245 0.08031 -0.06551 0.0872 -0.08449 C 0.08994 -0.09977 0.08616 -0.08032 0.09046 -0.09607 C 0.09202 -0.10162 0.09215 -0.10833 0.09371 -0.11389 C 0.09853 -0.13148 0.09371 -0.10833 0.0971 -0.12569 C 0.09801 -0.13565 0.0984 -0.14282 0.10152 -0.15116 C 0.10477 -0.16921 0.10477 -0.16806 0.11363 -0.1706 C 0.11948 -0.17569 0.12222 -0.17685 0.12898 -0.17847 C 0.13653 -0.1831 0.14447 -0.1787 0.15215 -0.17662 C 0.16022 -0.17176 0.16673 -0.16366 0.17532 -0.16088 C 0.1804 -0.15486 0.18612 -0.15069 0.19185 -0.14722 C 0.19406 -0.14583 0.19849 -0.14329 0.19849 -0.14329 C 0.20734 -0.14398 0.21619 -0.14259 0.22491 -0.14514 C 0.23025 -0.14676 0.23701 -0.16134 0.24144 -0.16667 C 0.24352 -0.17755 0.24704 -0.18727 0.24925 -0.19815 C 0.25003 -0.22824 0.25068 -0.25694 0.25797 -0.28449 C 0.25849 -0.28935 0.26057 -0.30185 0.2624 -0.30602 C 0.26422 -0.30995 0.26721 -0.31181 0.26903 -0.31574 C 0.27294 -0.32407 0.27346 -0.33264 0.27893 -0.33935 C 0.28205 -0.35486 0.29142 -0.3544 0.29884 -0.35903 C 0.30574 -0.35463 0.31055 -0.34653 0.31641 -0.33935 C 0.31862 -0.33357 0.32175 -0.32847 0.32305 -0.32176 C 0.32344 -0.31968 0.32357 -0.31759 0.32422 -0.31574 C 0.32656 -0.30949 0.33021 -0.30394 0.33294 -0.29815 C 0.33606 -0.29167 0.33776 -0.28542 0.34179 -0.28056 C 0.34257 -0.27801 0.3427 -0.27454 0.344 -0.27269 C 0.34583 -0.27014 0.35064 -0.26875 0.35064 -0.26875 C 0.35246 -0.26944 0.35455 -0.26898 0.35611 -0.2706 C 0.35871 -0.27338 0.36171 -0.29444 0.36275 -0.3 C 0.36418 -0.31991 0.3673 -0.33912 0.36939 -0.35903 C 0.37121 -0.37662 0.36925 -0.36482 0.37264 -0.38241 C 0.37303 -0.38449 0.37381 -0.38843 0.37381 -0.38843 C 0.37485 -0.40046 0.37615 -0.41458 0.37928 -0.42569 C 0.3824 -0.43704 0.38084 -0.42593 0.38266 -0.43727 C 0.38331 -0.4412 0.38552 -0.45417 0.38709 -0.45694 C 0.39294 -0.46736 0.40166 -0.47199 0.40908 -0.47662 C 0.41858 -0.47593 0.42835 -0.47732 0.43772 -0.47454 C 0.44032 -0.47384 0.44214 -0.46921 0.44436 -0.46667 C 0.4454 -0.46528 0.44761 -0.46273 0.44761 -0.46273 C 0.4536 -0.44699 0.4618 -0.43426 0.46857 -0.41968 C 0.47104 -0.41435 0.47195 -0.40787 0.47416 -0.40208 C 0.47598 -0.39144 0.47442 -0.39815 0.47963 -0.38449 C 0.48366 -0.37361 0.48718 -0.37454 0.49395 -0.37454 " pathEditMode="relative" ptsTypes="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2733"/>
            <a:ext cx="9144000" cy="63052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9144000" cy="402361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95600" y="1752600"/>
            <a:ext cx="24384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ধন্যবাদ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2333141"/>
            <a:ext cx="1450974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63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3600" y="96672"/>
            <a:ext cx="8915400" cy="6608928"/>
          </a:xfrm>
          <a:prstGeom prst="rect">
            <a:avLst/>
          </a:prstGeom>
          <a:noFill/>
          <a:ln w="2540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ounded Rectangle 5"/>
          <p:cNvSpPr/>
          <p:nvPr/>
        </p:nvSpPr>
        <p:spPr>
          <a:xfrm>
            <a:off x="457200" y="3183089"/>
            <a:ext cx="4084195" cy="2608111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পরিমল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চন্দ্র</a:t>
            </a:r>
            <a:r>
              <a:rPr lang="en-US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বনিক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প্রভাষক,রসায়ন</a:t>
            </a:r>
            <a:endParaRPr lang="bn-BD" sz="3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2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sz="2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সরদার</a:t>
            </a:r>
            <a:r>
              <a:rPr lang="en-US" sz="2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সাজাহান</a:t>
            </a:r>
            <a:r>
              <a:rPr lang="en-US" sz="2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গার্লস</a:t>
            </a:r>
            <a:r>
              <a:rPr lang="en-US" sz="2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2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2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r>
              <a:rPr lang="bn-BD" sz="2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মোবাইল-</a:t>
            </a:r>
            <a:r>
              <a:rPr lang="en-US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০১৭১৬৫১৫৩০৩</a:t>
            </a:r>
            <a:endParaRPr lang="bn-BD" sz="2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pcbanik72@gmail.com</a:t>
            </a:r>
            <a:endParaRPr lang="en-US" sz="2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Content Placeholder 4" descr="index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15010" y="5406318"/>
            <a:ext cx="1177290" cy="673489"/>
          </a:xfrm>
          <a:prstGeom prst="rect">
            <a:avLst/>
          </a:prstGeom>
        </p:spPr>
      </p:pic>
      <p:pic>
        <p:nvPicPr>
          <p:cNvPr id="11" name="Picture 1" descr="C:\Users\C.B.SOMAJPOTI\Desktop\Home_Button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698" y="5322960"/>
            <a:ext cx="800100" cy="712875"/>
          </a:xfrm>
          <a:prstGeom prst="rect">
            <a:avLst/>
          </a:prstGeom>
          <a:noFill/>
        </p:spPr>
      </p:pic>
      <p:pic>
        <p:nvPicPr>
          <p:cNvPr id="12" name="Picture 3" descr="C:\Users\C.B.SOMAJPOTI\Desktop\next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905596" y="5479899"/>
            <a:ext cx="571501" cy="510281"/>
          </a:xfrm>
          <a:prstGeom prst="rect">
            <a:avLst/>
          </a:prstGeom>
          <a:noFill/>
        </p:spPr>
      </p:pic>
      <p:pic>
        <p:nvPicPr>
          <p:cNvPr id="13" name="Picture 2" descr="C:\Users\C.B.SOMAJPOTI\Desktop\next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19950" y="5514493"/>
            <a:ext cx="534672" cy="477397"/>
          </a:xfrm>
          <a:prstGeom prst="rect">
            <a:avLst/>
          </a:prstGeom>
          <a:noFill/>
        </p:spPr>
      </p:pic>
      <p:sp>
        <p:nvSpPr>
          <p:cNvPr id="14" name="Round Diagonal Corner Rectangle 13"/>
          <p:cNvSpPr/>
          <p:nvPr/>
        </p:nvSpPr>
        <p:spPr>
          <a:xfrm>
            <a:off x="4629733" y="3183089"/>
            <a:ext cx="4167222" cy="2497604"/>
          </a:xfrm>
          <a:prstGeom prst="round2DiagRect">
            <a:avLst/>
          </a:prstGeom>
          <a:ln w="762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bn-IN" sz="4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4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একাদশ-দ্বাদশ</a:t>
            </a:r>
            <a:r>
              <a:rPr lang="en-US" sz="4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রসা</a:t>
            </a:r>
            <a:r>
              <a:rPr lang="bn-IN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১ম </a:t>
            </a:r>
            <a:r>
              <a:rPr lang="en-US" sz="40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bn-IN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US" sz="4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SG" sz="44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bn-IN" sz="4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941195" y="225144"/>
            <a:ext cx="3200400" cy="2906477"/>
            <a:chOff x="1808526" y="141158"/>
            <a:chExt cx="5354274" cy="6226416"/>
          </a:xfrm>
        </p:grpSpPr>
        <p:sp>
          <p:nvSpPr>
            <p:cNvPr id="3" name="Round Diagonal Corner Rectangle 2"/>
            <p:cNvSpPr/>
            <p:nvPr/>
          </p:nvSpPr>
          <p:spPr>
            <a:xfrm>
              <a:off x="1808526" y="4800600"/>
              <a:ext cx="5334000" cy="1566974"/>
            </a:xfrm>
            <a:prstGeom prst="round2Diag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4050" b="1" dirty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4050" b="1" dirty="0" err="1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SG" sz="4050" b="1" dirty="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050" b="1" dirty="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405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pic>
          <p:nvPicPr>
            <p:cNvPr id="15" name="Picture 14" descr="PARIMAL 1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28800" y="141158"/>
              <a:ext cx="5334000" cy="4659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631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3DB57-C2A5-4822-9F65-04BBAA5E800A}" type="datetime1">
              <a:rPr lang="en-US" smtClean="0"/>
              <a:pPr/>
              <a:t>5/16/2021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933" y="533400"/>
            <a:ext cx="3796019" cy="3352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934" y="3886200"/>
            <a:ext cx="3796018" cy="2514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65" y="3080808"/>
            <a:ext cx="4292599" cy="33199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66" y="533400"/>
            <a:ext cx="4292598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59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3DB57-C2A5-4822-9F65-04BBAA5E800A}" type="datetime1">
              <a:rPr lang="en-US" smtClean="0"/>
              <a:pPr/>
              <a:t>5/16/2021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1085850"/>
            <a:ext cx="9144000" cy="5509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SG" sz="8800" b="1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SG" sz="8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8800" b="1" dirty="0" err="1">
                <a:latin typeface="NikoshBAN" pitchFamily="2" charset="0"/>
                <a:cs typeface="NikoshBAN" pitchFamily="2" charset="0"/>
              </a:rPr>
              <a:t>আয়নিক</a:t>
            </a:r>
            <a:r>
              <a:rPr lang="en-SG" sz="8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8800" b="1" dirty="0" err="1" smtClean="0">
                <a:latin typeface="NikoshBAN" pitchFamily="2" charset="0"/>
                <a:cs typeface="NikoshBAN" pitchFamily="2" charset="0"/>
              </a:rPr>
              <a:t>গুণফল</a:t>
            </a:r>
            <a:r>
              <a:rPr lang="en-SG" sz="8800" b="1" dirty="0" smtClean="0">
                <a:latin typeface="NikoshBAN" pitchFamily="2" charset="0"/>
                <a:cs typeface="NikoshBAN" pitchFamily="2" charset="0"/>
              </a:rPr>
              <a:t> 					</a:t>
            </a:r>
            <a:r>
              <a:rPr lang="en-SG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SG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SG" sz="8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SG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SG" sz="8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SG" sz="9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SG" sz="9600" b="1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n-SG" sz="9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স্কেল</a:t>
            </a:r>
            <a:r>
              <a:rPr lang="en-SG" sz="9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SG" sz="96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SG" sz="8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SG" sz="8000" b="1" baseline="30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SG" sz="8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bn-BD" sz="80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SG" sz="80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SG" sz="8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SG" sz="8000" b="1" baseline="30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 </a:t>
            </a:r>
            <a:r>
              <a:rPr lang="en-SG" sz="8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গণনা</a:t>
            </a:r>
            <a:r>
              <a:rPr lang="en-SG" sz="8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SG" sz="80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95550" y="19050"/>
            <a:ext cx="3962400" cy="1066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আজকের</a:t>
            </a:r>
            <a:r>
              <a:rPr lang="en-SG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en-SG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পাঠ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3DB57-C2A5-4822-9F65-04BBAA5E800A}" type="datetime1">
              <a:rPr lang="en-US" smtClean="0"/>
              <a:pPr/>
              <a:t>5/16/2021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SG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আয়নিক</a:t>
            </a:r>
            <a:r>
              <a:rPr lang="en-SG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গুণফল</a:t>
            </a:r>
            <a:r>
              <a:rPr lang="en-SG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</a:t>
            </a:r>
            <a:r>
              <a:rPr lang="en-SG" sz="4000" b="1" baseline="-25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SG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-1" y="2971800"/>
                <a:ext cx="9144001" cy="38862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SG" sz="32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বিশুদ্ধ </a:t>
                </a:r>
                <a:r>
                  <a:rPr lang="en-SG" sz="32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</a:t>
                </a:r>
                <a:r>
                  <a:rPr lang="en-SG" sz="32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অল্প</a:t>
                </a:r>
                <a:r>
                  <a:rPr lang="en-SG" sz="32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পরিমাণ</a:t>
                </a:r>
                <a:r>
                  <a:rPr lang="en-SG" sz="32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বিয়োজিত</a:t>
                </a:r>
                <a:r>
                  <a:rPr lang="en-SG" sz="32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b="1" dirty="0" smtClean="0">
                    <a:solidFill>
                      <a:schemeClr val="tx1"/>
                    </a:solidFill>
                  </a:rPr>
                  <a:t>H</a:t>
                </a:r>
                <a:r>
                  <a:rPr lang="en-SG" sz="3200" b="1" baseline="-25000" dirty="0" smtClean="0">
                    <a:solidFill>
                      <a:schemeClr val="tx1"/>
                    </a:solidFill>
                  </a:rPr>
                  <a:t>2</a:t>
                </a:r>
                <a:r>
                  <a:rPr lang="en-SG" sz="3200" b="1" dirty="0" smtClean="0">
                    <a:solidFill>
                      <a:schemeClr val="tx1"/>
                    </a:solidFill>
                  </a:rPr>
                  <a:t>O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↔H</a:t>
                </a:r>
                <a:r>
                  <a:rPr lang="en-US" sz="3200" baseline="30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 OH</a:t>
                </a:r>
                <a:r>
                  <a:rPr lang="en-US" sz="3200" baseline="30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</a:p>
              <a:p>
                <a:pPr algn="ctr"/>
                <a:r>
                  <a:rPr lang="en-SG" sz="32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সাম্যাবস্থায়</a:t>
                </a:r>
                <a:r>
                  <a:rPr lang="en-SG" sz="32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ভরক্রিয়া</a:t>
                </a:r>
                <a:r>
                  <a:rPr lang="en-SG" sz="32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সূত্র</a:t>
                </a:r>
                <a:r>
                  <a:rPr lang="en-SG" sz="32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প্রয়োগ</a:t>
                </a:r>
                <a:r>
                  <a:rPr lang="en-SG" sz="32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SG" sz="32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পাই</a:t>
                </a:r>
                <a:r>
                  <a:rPr lang="en-SG" sz="32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SG" sz="32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SG" sz="3200" b="1" baseline="-25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SG" sz="3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en-SG" sz="3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SG" sz="3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𝑯</m:t>
                            </m:r>
                            <m:r>
                              <a:rPr lang="en-SG" sz="3200" b="1" i="1" baseline="300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e>
                        </m:d>
                        <m:r>
                          <a:rPr lang="en-SG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SG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𝑶𝑯</m:t>
                        </m:r>
                        <m:r>
                          <a:rPr lang="en-SG" sz="3200" b="1" i="1" baseline="30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SG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num>
                      <m:den>
                        <m:r>
                          <a:rPr lang="en-SG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SG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𝑯</m:t>
                        </m:r>
                        <m:r>
                          <a:rPr lang="en-SG" sz="3200" b="1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SG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𝑶</m:t>
                        </m:r>
                        <m:r>
                          <a:rPr lang="en-SG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den>
                    </m:f>
                  </m:oMath>
                </a14:m>
                <a:r>
                  <a:rPr lang="en-SG" sz="32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…..(1)</a:t>
                </a:r>
              </a:p>
              <a:p>
                <a:pPr algn="ctr"/>
                <a:r>
                  <a:rPr lang="en-SG" sz="32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</a:t>
                </a:r>
                <a:r>
                  <a:rPr lang="en-SG" sz="32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সাম্যধ্রুবক</a:t>
                </a:r>
                <a:r>
                  <a:rPr lang="en-SG" sz="32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SG" sz="3200" b="1" baseline="-2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SG" sz="3200" b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SG" sz="32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হলো</a:t>
                </a:r>
                <a:r>
                  <a:rPr lang="en-SG" sz="32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পানির</a:t>
                </a:r>
                <a:r>
                  <a:rPr lang="en-SG" sz="32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বিয়োজন</a:t>
                </a:r>
                <a:r>
                  <a:rPr lang="en-SG" sz="32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ধ্রুবক</a:t>
                </a:r>
                <a:r>
                  <a:rPr lang="en-SG" sz="32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 </a:t>
                </a:r>
                <a:r>
                  <a:rPr lang="en-SG" sz="32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সাম্যাবস্থায়</a:t>
                </a:r>
                <a:r>
                  <a:rPr lang="en-SG" sz="32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পানির</a:t>
                </a:r>
                <a:r>
                  <a:rPr lang="en-SG" sz="32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ঘনমাত্রা</a:t>
                </a:r>
                <a:r>
                  <a:rPr lang="en-SG" sz="32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SG" sz="3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[H</a:t>
                </a:r>
                <a:r>
                  <a:rPr lang="en-SG" sz="3200" b="1" baseline="-25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SG" sz="3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O]= </a:t>
                </a:r>
                <a:r>
                  <a:rPr lang="en-SG" sz="32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ধ্রুবক</a:t>
                </a:r>
                <a:r>
                  <a:rPr lang="en-SG" sz="32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(১) </a:t>
                </a:r>
                <a:r>
                  <a:rPr lang="en-SG" sz="32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নং</a:t>
                </a:r>
                <a:r>
                  <a:rPr lang="en-SG" sz="32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সমীকরণ</a:t>
                </a:r>
                <a:r>
                  <a:rPr lang="en-SG" sz="32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SG" sz="32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পাই</a:t>
                </a:r>
                <a:r>
                  <a:rPr lang="en-SG" sz="32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</a:p>
              <a:p>
                <a:pPr algn="ctr"/>
                <a:r>
                  <a:rPr lang="en-SG" sz="32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SG" sz="3200" b="1" baseline="-25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SG" sz="3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</a:t>
                </a:r>
                <a:r>
                  <a:rPr lang="en-SG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[H</a:t>
                </a:r>
                <a:r>
                  <a:rPr lang="en-SG" sz="3200" b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SG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O]= </a:t>
                </a:r>
                <a:r>
                  <a:rPr lang="en-SG" sz="3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[H</a:t>
                </a:r>
                <a:r>
                  <a:rPr lang="en-SG" sz="3200" b="1" baseline="30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SG" sz="3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][OH</a:t>
                </a:r>
                <a:r>
                  <a:rPr lang="en-SG" sz="3200" b="1" baseline="30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SG" sz="3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</a:p>
              <a:p>
                <a:pPr algn="ctr"/>
                <a:r>
                  <a:rPr lang="en-SG" sz="3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SG" sz="3200" b="1" baseline="-25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SG" sz="3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SG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[H</a:t>
                </a:r>
                <a:r>
                  <a:rPr lang="en-SG" sz="3200" b="1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SG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][OH</a:t>
                </a:r>
                <a:r>
                  <a:rPr lang="en-SG" sz="3200" b="1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SG" sz="3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</a:p>
              <a:p>
                <a:pPr algn="ctr"/>
                <a:r>
                  <a:rPr lang="en-SG" sz="32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</a:t>
                </a:r>
                <a:r>
                  <a:rPr lang="en-SG" sz="32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SG" sz="3200" b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 </a:t>
                </a:r>
                <a:r>
                  <a:rPr lang="en-SG" sz="32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কে</a:t>
                </a:r>
                <a:r>
                  <a:rPr lang="en-SG" sz="32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পানির</a:t>
                </a:r>
                <a:r>
                  <a:rPr lang="en-SG" sz="32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আয়নিক</a:t>
                </a:r>
                <a:r>
                  <a:rPr lang="en-SG" sz="32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গুণফল</a:t>
                </a:r>
                <a:r>
                  <a:rPr lang="en-SG" sz="32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en-SG" sz="32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2971800"/>
                <a:ext cx="9144001" cy="3886200"/>
              </a:xfrm>
              <a:prstGeom prst="rect">
                <a:avLst/>
              </a:prstGeom>
              <a:blipFill rotWithShape="0">
                <a:blip r:embed="rId2"/>
                <a:stretch>
                  <a:fillRect t="-1721"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-1" y="914400"/>
            <a:ext cx="9144000" cy="2057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সংজ্ঞাঃ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4000" b="1" dirty="0" err="1" smtClean="0">
                <a:solidFill>
                  <a:srgbClr val="7030A0"/>
                </a:solidFill>
              </a:rPr>
              <a:t>নির্দিষ্ট</a:t>
            </a:r>
            <a:r>
              <a:rPr lang="en-SG" sz="4000" b="1" dirty="0" smtClean="0">
                <a:solidFill>
                  <a:srgbClr val="7030A0"/>
                </a:solidFill>
              </a:rPr>
              <a:t> </a:t>
            </a:r>
            <a:r>
              <a:rPr lang="en-SG" sz="4000" b="1" dirty="0" err="1" smtClean="0">
                <a:solidFill>
                  <a:srgbClr val="7030A0"/>
                </a:solidFill>
              </a:rPr>
              <a:t>তাপমাত্রায়</a:t>
            </a:r>
            <a:r>
              <a:rPr lang="en-SG" sz="4000" b="1" dirty="0" smtClean="0">
                <a:solidFill>
                  <a:srgbClr val="7030A0"/>
                </a:solidFill>
              </a:rPr>
              <a:t> </a:t>
            </a:r>
            <a:r>
              <a:rPr lang="en-SG" sz="4000" b="1" dirty="0" err="1" smtClean="0">
                <a:solidFill>
                  <a:srgbClr val="7030A0"/>
                </a:solidFill>
              </a:rPr>
              <a:t>পানিতে</a:t>
            </a:r>
            <a:r>
              <a:rPr lang="en-SG" sz="4000" b="1" dirty="0" smtClean="0">
                <a:solidFill>
                  <a:srgbClr val="7030A0"/>
                </a:solidFill>
              </a:rPr>
              <a:t> </a:t>
            </a:r>
            <a:r>
              <a:rPr lang="en-SG" sz="4000" b="1" dirty="0" err="1" smtClean="0">
                <a:solidFill>
                  <a:srgbClr val="7030A0"/>
                </a:solidFill>
              </a:rPr>
              <a:t>হাইড্রোজেন</a:t>
            </a:r>
            <a:r>
              <a:rPr lang="en-SG" sz="4000" b="1" dirty="0" smtClean="0">
                <a:solidFill>
                  <a:srgbClr val="7030A0"/>
                </a:solidFill>
              </a:rPr>
              <a:t> </a:t>
            </a:r>
            <a:r>
              <a:rPr lang="en-SG" sz="4000" b="1" dirty="0" err="1" smtClean="0">
                <a:solidFill>
                  <a:srgbClr val="7030A0"/>
                </a:solidFill>
              </a:rPr>
              <a:t>আয়ন</a:t>
            </a:r>
            <a:r>
              <a:rPr lang="en-SG" sz="4000" b="1" dirty="0" smtClean="0">
                <a:solidFill>
                  <a:srgbClr val="7030A0"/>
                </a:solidFill>
              </a:rPr>
              <a:t> (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4000" b="1" baseline="30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এবং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হাইড্রোক্সাইড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আয়নের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(OH</a:t>
            </a:r>
            <a:r>
              <a:rPr lang="en-US" sz="4000" b="1" baseline="30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মোলার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ঘনমাত্রার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গুণফলকে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পানির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আয়নিক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গুণফল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বলে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।</a:t>
            </a:r>
            <a:endParaRPr lang="en-US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42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2094875"/>
            <a:ext cx="9144000" cy="14465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8800" dirty="0" smtClean="0">
                <a:solidFill>
                  <a:srgbClr val="0070C0"/>
                </a:solidFill>
                <a:latin typeface="Times New Roman" pitchFamily="18" charset="0"/>
                <a:cs typeface="NikoshBAN" pitchFamily="2" charset="0"/>
              </a:rPr>
              <a:t>P</a:t>
            </a:r>
            <a:r>
              <a:rPr lang="en-US" sz="8800" baseline="30000" dirty="0" smtClean="0">
                <a:solidFill>
                  <a:srgbClr val="0070C0"/>
                </a:solidFill>
                <a:latin typeface="Times New Roman" pitchFamily="18" charset="0"/>
                <a:cs typeface="NikoshBAN" pitchFamily="2" charset="0"/>
              </a:rPr>
              <a:t>H</a:t>
            </a:r>
            <a:r>
              <a:rPr lang="en-US" sz="8800" dirty="0" smtClean="0">
                <a:solidFill>
                  <a:srgbClr val="0070C0"/>
                </a:solidFill>
                <a:latin typeface="Times New Roman" pitchFamily="18" charset="0"/>
                <a:cs typeface="NikoshBAN" pitchFamily="2" charset="0"/>
              </a:rPr>
              <a:t> = -log[</a:t>
            </a:r>
            <a:r>
              <a:rPr lang="en-US" sz="8800" dirty="0" smtClean="0">
                <a:solidFill>
                  <a:srgbClr val="FF0000"/>
                </a:solidFill>
                <a:latin typeface="Times New Roman" pitchFamily="18" charset="0"/>
                <a:cs typeface="NikoshBAN" pitchFamily="2" charset="0"/>
              </a:rPr>
              <a:t>H</a:t>
            </a:r>
            <a:r>
              <a:rPr lang="en-US" sz="8800" baseline="30000" dirty="0" smtClean="0">
                <a:solidFill>
                  <a:srgbClr val="FF0000"/>
                </a:solidFill>
                <a:latin typeface="Times New Roman" pitchFamily="18" charset="0"/>
                <a:cs typeface="NikoshBAN" pitchFamily="2" charset="0"/>
              </a:rPr>
              <a:t>+</a:t>
            </a:r>
            <a:r>
              <a:rPr lang="en-US" sz="8800" dirty="0" smtClean="0">
                <a:solidFill>
                  <a:srgbClr val="0070C0"/>
                </a:solidFill>
                <a:latin typeface="Times New Roman" pitchFamily="18" charset="0"/>
                <a:cs typeface="NikoshBAN" pitchFamily="2" charset="0"/>
              </a:rPr>
              <a:t>]</a:t>
            </a:r>
            <a:endParaRPr lang="en-US" sz="8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60842"/>
          </a:xfrm>
          <a:solidFill>
            <a:srgbClr val="100B55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bn-BD" sz="7200" dirty="0" smtClean="0">
                <a:solidFill>
                  <a:schemeClr val="bg1"/>
                </a:solidFill>
                <a:effectLst/>
                <a:latin typeface="Times New Roman" pitchFamily="18" charset="0"/>
                <a:cs typeface="NikoshBAN" pitchFamily="2" charset="0"/>
              </a:rPr>
              <a:t>দ্রবণের </a:t>
            </a:r>
            <a:r>
              <a:rPr lang="en-US" sz="7200" dirty="0" smtClean="0">
                <a:solidFill>
                  <a:schemeClr val="bg1"/>
                </a:solidFill>
                <a:effectLst/>
                <a:latin typeface="Times New Roman" pitchFamily="18" charset="0"/>
                <a:cs typeface="NikoshBAN" pitchFamily="2" charset="0"/>
              </a:rPr>
              <a:t>P</a:t>
            </a:r>
            <a:r>
              <a:rPr lang="en-US" sz="7200" baseline="30000" dirty="0" smtClean="0">
                <a:solidFill>
                  <a:schemeClr val="bg1"/>
                </a:solidFill>
                <a:effectLst/>
                <a:latin typeface="Times New Roman" pitchFamily="18" charset="0"/>
                <a:cs typeface="NikoshBAN" pitchFamily="2" charset="0"/>
              </a:rPr>
              <a:t>H</a:t>
            </a:r>
            <a:endParaRPr lang="en-US" sz="7200" baseline="-25000" dirty="0">
              <a:solidFill>
                <a:schemeClr val="bg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FEBCF-0D19-472D-8DB9-4C54532A276A}" type="datetime1">
              <a:rPr lang="en-US" smtClean="0"/>
              <a:pPr/>
              <a:t>5/16/2021</a:t>
            </a:fld>
            <a:endParaRPr lang="en-US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38200" y="3887450"/>
            <a:ext cx="7696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BD" sz="88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endParaRPr lang="en-US" sz="8800" baseline="-25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3733800"/>
            <a:ext cx="9144000" cy="2667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BD" sz="4800" dirty="0" smtClean="0">
                <a:latin typeface="NikoshBAN" pitchFamily="2" charset="0"/>
                <a:ea typeface="+mj-ea"/>
                <a:cs typeface="NikoshBAN" pitchFamily="2" charset="0"/>
              </a:rPr>
              <a:t>সংজ্ঞাঃ কোন দ্রবণের হাইড্রোজেন আয়নের </a:t>
            </a:r>
            <a:r>
              <a:rPr lang="en-US" sz="4800" dirty="0" smtClean="0">
                <a:latin typeface="Times New Roman" pitchFamily="18" charset="0"/>
                <a:cs typeface="NikoshBAN" pitchFamily="2" charset="0"/>
                <a:sym typeface="Symbol"/>
              </a:rPr>
              <a:t>[H</a:t>
            </a:r>
            <a:r>
              <a:rPr lang="en-US" sz="4800" baseline="30000" dirty="0" smtClean="0">
                <a:latin typeface="Times New Roman" pitchFamily="18" charset="0"/>
                <a:cs typeface="NikoshBAN" pitchFamily="2" charset="0"/>
                <a:sym typeface="Symbol"/>
              </a:rPr>
              <a:t>+</a:t>
            </a:r>
            <a:r>
              <a:rPr lang="en-US" sz="4800" dirty="0" smtClean="0">
                <a:latin typeface="Times New Roman" pitchFamily="18" charset="0"/>
                <a:cs typeface="NikoshBAN" pitchFamily="2" charset="0"/>
                <a:sym typeface="Symbol"/>
              </a:rPr>
              <a:t>]</a:t>
            </a:r>
            <a:r>
              <a:rPr lang="bn-BD" sz="4800" dirty="0" smtClean="0">
                <a:latin typeface="NikoshBAN" pitchFamily="2" charset="0"/>
                <a:ea typeface="+mj-ea"/>
                <a:cs typeface="NikoshBAN" pitchFamily="2" charset="0"/>
              </a:rPr>
              <a:t> ঘনমাত্রার ঋণাত্মক</a:t>
            </a:r>
            <a:r>
              <a:rPr lang="en-SG" sz="4800" dirty="0" smtClean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ea typeface="+mj-ea"/>
                <a:cs typeface="NikoshBAN" pitchFamily="2" charset="0"/>
              </a:rPr>
              <a:t>লগারিদম</a:t>
            </a:r>
            <a:r>
              <a:rPr lang="en-SG" sz="4800" dirty="0" err="1" smtClean="0">
                <a:latin typeface="NikoshBAN" pitchFamily="2" charset="0"/>
                <a:ea typeface="+mj-ea"/>
                <a:cs typeface="NikoshBAN" pitchFamily="2" charset="0"/>
              </a:rPr>
              <a:t>কে</a:t>
            </a:r>
            <a:r>
              <a:rPr lang="en-SG" sz="4800" dirty="0" smtClean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800" dirty="0" smtClean="0">
                <a:latin typeface="Times New Roman" pitchFamily="18" charset="0"/>
                <a:cs typeface="NikoshBAN" pitchFamily="2" charset="0"/>
              </a:rPr>
              <a:t>P</a:t>
            </a:r>
            <a:r>
              <a:rPr lang="en-US" sz="4800" baseline="30000" dirty="0" smtClean="0">
                <a:latin typeface="Times New Roman" pitchFamily="18" charset="0"/>
                <a:cs typeface="NikoshBAN" pitchFamily="2" charset="0"/>
              </a:rPr>
              <a:t>H</a:t>
            </a:r>
            <a:r>
              <a:rPr lang="bn-BD" sz="4800" baseline="30000" dirty="0" smtClean="0">
                <a:latin typeface="Times New Roman" pitchFamily="18" charset="0"/>
                <a:cs typeface="NikoshBAN" pitchFamily="2" charset="0"/>
              </a:rPr>
              <a:t>  </a:t>
            </a:r>
            <a:r>
              <a:rPr lang="bn-BD" sz="4800" dirty="0" smtClean="0">
                <a:latin typeface="NikoshBAN" pitchFamily="2" charset="0"/>
                <a:ea typeface="+mj-ea"/>
                <a:cs typeface="NikoshBAN" pitchFamily="2" charset="0"/>
              </a:rPr>
              <a:t>বলে।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16103" y="2529775"/>
            <a:ext cx="8346897" cy="78143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endParaRPr lang="en-US" sz="8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081" y="276019"/>
            <a:ext cx="8339919" cy="1076243"/>
          </a:xfrm>
          <a:solidFill>
            <a:srgbClr val="100B55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bn-BD" sz="7200" dirty="0" smtClean="0">
                <a:solidFill>
                  <a:schemeClr val="bg1"/>
                </a:solidFill>
                <a:effectLst/>
                <a:latin typeface="Times New Roman" pitchFamily="18" charset="0"/>
                <a:cs typeface="NikoshBAN" pitchFamily="2" charset="0"/>
              </a:rPr>
              <a:t>দ্রবণের </a:t>
            </a:r>
            <a:r>
              <a:rPr lang="en-US" sz="7200" dirty="0" smtClean="0">
                <a:solidFill>
                  <a:schemeClr val="bg1"/>
                </a:solidFill>
                <a:effectLst/>
                <a:latin typeface="Times New Roman" pitchFamily="18" charset="0"/>
                <a:cs typeface="NikoshBAN" pitchFamily="2" charset="0"/>
              </a:rPr>
              <a:t>P</a:t>
            </a:r>
            <a:r>
              <a:rPr lang="en-US" sz="7200" baseline="30000" dirty="0" smtClean="0">
                <a:solidFill>
                  <a:schemeClr val="bg1"/>
                </a:solidFill>
                <a:effectLst/>
                <a:latin typeface="Times New Roman" pitchFamily="18" charset="0"/>
                <a:cs typeface="NikoshBAN" pitchFamily="2" charset="0"/>
              </a:rPr>
              <a:t>OH</a:t>
            </a:r>
            <a:endParaRPr lang="en-US" sz="7200" baseline="-25000" dirty="0">
              <a:solidFill>
                <a:schemeClr val="bg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FEBCF-0D19-472D-8DB9-4C54532A276A}" type="datetime1">
              <a:rPr lang="en-US" smtClean="0"/>
              <a:pPr/>
              <a:t>5/16/2021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38200" y="3887450"/>
            <a:ext cx="7696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BD" sz="88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endParaRPr lang="en-US" sz="8800" baseline="-25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23081" y="1340889"/>
            <a:ext cx="8339919" cy="118888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BD" sz="4400" dirty="0" smtClean="0">
                <a:latin typeface="NikoshBAN" pitchFamily="2" charset="0"/>
                <a:ea typeface="+mj-ea"/>
                <a:cs typeface="NikoshBAN" pitchFamily="2" charset="0"/>
              </a:rPr>
              <a:t>সংজ্ঞাঃ কোন দ্রবণের হাইড্রো</a:t>
            </a:r>
            <a:r>
              <a:rPr lang="en-SG" sz="4400" dirty="0" err="1" smtClean="0">
                <a:latin typeface="NikoshBAN" pitchFamily="2" charset="0"/>
                <a:ea typeface="+mj-ea"/>
                <a:cs typeface="NikoshBAN" pitchFamily="2" charset="0"/>
              </a:rPr>
              <a:t>ক্সিল</a:t>
            </a:r>
            <a:r>
              <a:rPr lang="bn-BD" sz="4400" dirty="0" smtClean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SG" sz="4400" dirty="0" smtClean="0">
                <a:latin typeface="NikoshBAN" pitchFamily="2" charset="0"/>
                <a:ea typeface="+mj-ea"/>
                <a:cs typeface="NikoshBAN" pitchFamily="2" charset="0"/>
              </a:rPr>
              <a:t>[</a:t>
            </a:r>
            <a:r>
              <a:rPr lang="en-US" sz="4400" dirty="0" smtClean="0">
                <a:latin typeface="Times New Roman" pitchFamily="18" charset="0"/>
                <a:cs typeface="NikoshBAN" pitchFamily="2" charset="0"/>
              </a:rPr>
              <a:t>OH</a:t>
            </a:r>
            <a:r>
              <a:rPr lang="en-US" sz="4400" baseline="30000" dirty="0" smtClean="0">
                <a:latin typeface="Times New Roman" pitchFamily="18" charset="0"/>
                <a:cs typeface="NikoshBAN" pitchFamily="2" charset="0"/>
              </a:rPr>
              <a:t>-</a:t>
            </a:r>
            <a:r>
              <a:rPr lang="en-US" sz="3200" dirty="0" smtClean="0">
                <a:latin typeface="Times New Roman" pitchFamily="18" charset="0"/>
                <a:cs typeface="NikoshBAN" pitchFamily="2" charset="0"/>
              </a:rPr>
              <a:t>]</a:t>
            </a:r>
            <a:r>
              <a:rPr lang="en-US" sz="3600" dirty="0" smtClean="0">
                <a:latin typeface="Times New Roman" pitchFamily="18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ea typeface="+mj-ea"/>
                <a:cs typeface="NikoshBAN" pitchFamily="2" charset="0"/>
              </a:rPr>
              <a:t>আয়নের ঘনমাত্রার ঋণাত্মক লগারিদম</a:t>
            </a:r>
            <a:r>
              <a:rPr lang="en-SG" sz="4400" dirty="0" err="1" smtClean="0">
                <a:latin typeface="NikoshBAN" pitchFamily="2" charset="0"/>
                <a:ea typeface="+mj-ea"/>
                <a:cs typeface="NikoshBAN" pitchFamily="2" charset="0"/>
              </a:rPr>
              <a:t>কে</a:t>
            </a:r>
            <a:r>
              <a:rPr lang="bn-BD" sz="4400" dirty="0" smtClean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NikoshBAN" pitchFamily="2" charset="0"/>
              </a:rPr>
              <a:t>P</a:t>
            </a:r>
            <a:r>
              <a:rPr lang="en-US" sz="4400" baseline="30000" dirty="0" smtClean="0">
                <a:latin typeface="Times New Roman" pitchFamily="18" charset="0"/>
                <a:cs typeface="NikoshBAN" pitchFamily="2" charset="0"/>
              </a:rPr>
              <a:t>OH</a:t>
            </a:r>
            <a:r>
              <a:rPr lang="bn-BD" sz="4400" baseline="30000" dirty="0" smtClean="0">
                <a:latin typeface="Times New Roman" pitchFamily="18" charset="0"/>
                <a:cs typeface="NikoshBAN" pitchFamily="2" charset="0"/>
              </a:rPr>
              <a:t>  </a:t>
            </a:r>
            <a:r>
              <a:rPr lang="bn-BD" sz="4400" dirty="0" smtClean="0">
                <a:latin typeface="NikoshBAN" pitchFamily="2" charset="0"/>
                <a:ea typeface="+mj-ea"/>
                <a:cs typeface="NikoshBAN" pitchFamily="2" charset="0"/>
              </a:rPr>
              <a:t>বলে।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2177276"/>
            <a:ext cx="7924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SG" sz="8800" dirty="0" smtClean="0">
                <a:solidFill>
                  <a:srgbClr val="FF0000"/>
                </a:solidFill>
                <a:latin typeface="Times New Roman" pitchFamily="18" charset="0"/>
                <a:cs typeface="NikoshBAN" pitchFamily="2" charset="0"/>
                <a:sym typeface="Symbol"/>
              </a:rPr>
              <a:t>          </a:t>
            </a:r>
            <a:endParaRPr lang="en-US" sz="8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00200" y="2529776"/>
            <a:ext cx="6324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SG" sz="4800" b="1" dirty="0" smtClean="0">
                <a:solidFill>
                  <a:srgbClr val="002060"/>
                </a:solidFill>
                <a:latin typeface="Times New Roman" pitchFamily="18" charset="0"/>
                <a:cs typeface="NikoshBAN" pitchFamily="2" charset="0"/>
                <a:sym typeface="Symbol"/>
              </a:rPr>
              <a:t>P</a:t>
            </a:r>
            <a:r>
              <a:rPr lang="en-SG" sz="4800" b="1" baseline="30000" dirty="0" smtClean="0">
                <a:solidFill>
                  <a:srgbClr val="002060"/>
                </a:solidFill>
                <a:latin typeface="Times New Roman" pitchFamily="18" charset="0"/>
                <a:cs typeface="NikoshBAN" pitchFamily="2" charset="0"/>
                <a:sym typeface="Symbol"/>
              </a:rPr>
              <a:t>OH  </a:t>
            </a:r>
            <a:r>
              <a:rPr lang="en-SG" sz="4800" b="1" dirty="0" smtClean="0">
                <a:solidFill>
                  <a:srgbClr val="002060"/>
                </a:solidFill>
                <a:latin typeface="Times New Roman" pitchFamily="18" charset="0"/>
                <a:cs typeface="NikoshBAN" pitchFamily="2" charset="0"/>
                <a:sym typeface="Symbol"/>
              </a:rPr>
              <a:t>= -log[OH</a:t>
            </a:r>
            <a:r>
              <a:rPr lang="en-SG" sz="4800" b="1" baseline="30000" dirty="0" smtClean="0">
                <a:solidFill>
                  <a:srgbClr val="002060"/>
                </a:solidFill>
                <a:latin typeface="Times New Roman" pitchFamily="18" charset="0"/>
                <a:cs typeface="NikoshBAN" pitchFamily="2" charset="0"/>
                <a:sym typeface="Symbol"/>
              </a:rPr>
              <a:t>-</a:t>
            </a:r>
            <a:r>
              <a:rPr lang="en-SG" sz="4800" b="1" dirty="0" smtClean="0">
                <a:solidFill>
                  <a:srgbClr val="002060"/>
                </a:solidFill>
                <a:latin typeface="Times New Roman" pitchFamily="18" charset="0"/>
                <a:cs typeface="NikoshBAN" pitchFamily="2" charset="0"/>
                <a:sym typeface="Symbol"/>
              </a:rPr>
              <a:t>]</a:t>
            </a:r>
            <a:r>
              <a:rPr lang="bn-BD" sz="4800" b="1" dirty="0" smtClean="0">
                <a:solidFill>
                  <a:srgbClr val="002060"/>
                </a:solidFill>
                <a:latin typeface="Times New Roman" pitchFamily="18" charset="0"/>
                <a:cs typeface="NikoshBAN" pitchFamily="2" charset="0"/>
                <a:sym typeface="Symbol"/>
              </a:rPr>
              <a:t>  </a:t>
            </a:r>
            <a:endParaRPr lang="en-US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6103" y="3354791"/>
            <a:ext cx="8305800" cy="32020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SG" sz="4000" b="1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বিশুদ্ধ</a:t>
            </a:r>
            <a:r>
              <a:rPr lang="en-SG" sz="40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SG" sz="40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SG" sz="40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</a:t>
            </a:r>
            <a:r>
              <a:rPr lang="en-SG" sz="4000" b="1" baseline="30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 </a:t>
            </a:r>
            <a:r>
              <a:rPr lang="en-SG" sz="40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+ P</a:t>
            </a:r>
            <a:r>
              <a:rPr lang="en-SG" sz="4000" b="1" baseline="30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OH </a:t>
            </a:r>
            <a:r>
              <a:rPr lang="en-SG" sz="40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 14</a:t>
            </a:r>
          </a:p>
          <a:p>
            <a:pPr algn="ctr"/>
            <a:r>
              <a:rPr lang="en-SG" sz="4000" b="1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বিশুদ্ধ</a:t>
            </a:r>
            <a:r>
              <a:rPr lang="en-SG" sz="40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SG" sz="40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</a:t>
            </a:r>
            <a:r>
              <a:rPr lang="en-SG" sz="4000" b="1" baseline="30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</a:t>
            </a:r>
            <a:r>
              <a:rPr lang="en-SG" sz="40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=7 </a:t>
            </a:r>
            <a:r>
              <a:rPr lang="en-SG" sz="4000" b="1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নিরপেক্ষ</a:t>
            </a:r>
            <a:endParaRPr lang="en-SG" sz="4000" b="1" dirty="0" smtClean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SG" sz="4000" b="1" dirty="0" err="1" smtClean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SG" sz="4000" b="1" dirty="0" smtClean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দ্রবনের</a:t>
            </a:r>
            <a:r>
              <a:rPr lang="en-SG" sz="4000" b="1" dirty="0" smtClean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smtClean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</a:t>
            </a:r>
            <a:r>
              <a:rPr lang="en-SG" sz="4000" b="1" baseline="30000" dirty="0" smtClean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</a:t>
            </a:r>
            <a:r>
              <a:rPr lang="en-SG" sz="4000" b="1" dirty="0" smtClean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=7 </a:t>
            </a:r>
            <a:r>
              <a:rPr lang="en-SG" sz="4000" b="1" dirty="0" err="1" smtClean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হলে,তা</a:t>
            </a:r>
            <a:r>
              <a:rPr lang="en-SG" sz="4000" b="1" dirty="0" smtClean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SG" sz="4000" b="1" dirty="0" err="1" smtClean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হবে</a:t>
            </a:r>
            <a:r>
              <a:rPr lang="en-SG" sz="4000" b="1" dirty="0" smtClean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SG" sz="4000" b="1" dirty="0" err="1" smtClean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নিরপেক্ষ</a:t>
            </a:r>
            <a:r>
              <a:rPr lang="en-SG" sz="4000" b="1" dirty="0" smtClean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SG" sz="4000" b="1" dirty="0" err="1" smtClean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দ্রবণ</a:t>
            </a:r>
            <a:endParaRPr lang="en-SG" sz="4000" b="1" dirty="0" smtClean="0">
              <a:ln w="0"/>
              <a:solidFill>
                <a:schemeClr val="accent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SG" sz="40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SG" sz="4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দ্রবনের</a:t>
            </a:r>
            <a:r>
              <a:rPr lang="en-SG" sz="4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</a:t>
            </a:r>
            <a:r>
              <a:rPr lang="en-SG" sz="4000" b="1" baseline="300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</a:t>
            </a:r>
            <a:r>
              <a:rPr lang="en-SG" sz="4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&gt;7 </a:t>
            </a:r>
            <a:r>
              <a:rPr lang="en-SG" sz="40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হলে,তা</a:t>
            </a:r>
            <a:r>
              <a:rPr lang="en-SG" sz="4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SG" sz="40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হবে</a:t>
            </a:r>
            <a:r>
              <a:rPr lang="en-SG" sz="4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SG" sz="40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ক্ষারীয়</a:t>
            </a:r>
            <a:r>
              <a:rPr lang="en-SG" sz="4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SG" sz="40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দ্রবণ</a:t>
            </a:r>
            <a:endParaRPr lang="en-SG" sz="4000" b="1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SG" sz="40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SG" sz="40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দ্রবনের</a:t>
            </a:r>
            <a:r>
              <a:rPr lang="en-SG" sz="40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</a:t>
            </a:r>
            <a:r>
              <a:rPr lang="en-SG" sz="4000" b="1" baseline="300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</a:t>
            </a:r>
            <a:r>
              <a:rPr lang="en-SG" sz="40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&lt;7হলে,তা </a:t>
            </a:r>
            <a:r>
              <a:rPr lang="en-SG" sz="40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হবে</a:t>
            </a:r>
            <a:r>
              <a:rPr lang="en-SG" sz="40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SG" sz="40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অম্লীয়</a:t>
            </a:r>
            <a:r>
              <a:rPr lang="en-SG" sz="40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SG" sz="40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দ্রবণ</a:t>
            </a:r>
            <a:r>
              <a:rPr lang="en-SG" sz="40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।</a:t>
            </a:r>
          </a:p>
          <a:p>
            <a:pPr algn="ctr"/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07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7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3DB57-C2A5-4822-9F65-04BBAA5E800A}" type="datetime1">
              <a:rPr lang="en-US" smtClean="0"/>
              <a:pPr/>
              <a:t>5/16/2021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SG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আয়নিক</a:t>
            </a:r>
            <a:r>
              <a:rPr lang="en-SG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গুণফল</a:t>
            </a:r>
            <a:r>
              <a:rPr lang="en-SG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SG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SG" sz="4400" b="1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SG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স্কেল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138" y="685800"/>
            <a:ext cx="9144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SG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r>
              <a:rPr lang="en-SG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SG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আয়নিক</a:t>
            </a:r>
            <a:r>
              <a:rPr lang="en-SG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গুণফল</a:t>
            </a:r>
            <a:r>
              <a:rPr lang="en-SG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SG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SG" sz="3600" b="1" baseline="-25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SG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[H</a:t>
            </a:r>
            <a:r>
              <a:rPr lang="en-SG" sz="3600" b="1" baseline="30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SG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][OH</a:t>
            </a:r>
            <a:r>
              <a:rPr lang="en-SG" sz="3600" b="1" baseline="30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SG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    …………………(1)</a:t>
            </a:r>
          </a:p>
          <a:p>
            <a:r>
              <a:rPr lang="en-SG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en-SG" sz="3600" b="1" baseline="30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০ </a:t>
            </a:r>
            <a:r>
              <a:rPr lang="en-SG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SG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তাপমাত্রায়</a:t>
            </a:r>
            <a:r>
              <a:rPr lang="en-SG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SG" sz="3600" b="1" baseline="-25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SG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=1×10</a:t>
            </a:r>
            <a:r>
              <a:rPr lang="en-SG" sz="3600" b="1" baseline="30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-14</a:t>
            </a:r>
            <a:r>
              <a:rPr lang="en-SG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……….(2)</a:t>
            </a:r>
          </a:p>
          <a:p>
            <a:pPr marL="342900" indent="-342900">
              <a:buAutoNum type="arabicParenBoth"/>
            </a:pPr>
            <a:r>
              <a:rPr lang="en-SG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নং</a:t>
            </a:r>
            <a:r>
              <a:rPr lang="en-SG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ও (২) </a:t>
            </a:r>
            <a:r>
              <a:rPr lang="en-SG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নং</a:t>
            </a:r>
            <a:r>
              <a:rPr lang="en-SG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হতে</a:t>
            </a:r>
            <a:r>
              <a:rPr lang="en-SG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পাই</a:t>
            </a:r>
            <a:r>
              <a:rPr lang="en-SG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</a:p>
          <a:p>
            <a:r>
              <a:rPr lang="en-SG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SG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SG" sz="3600" b="1" baseline="30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SG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][OH</a:t>
            </a:r>
            <a:r>
              <a:rPr lang="en-SG" sz="3600" b="1" baseline="30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SG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= 1×10</a:t>
            </a:r>
            <a:r>
              <a:rPr lang="en-SG" sz="3600" b="1" baseline="30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-14</a:t>
            </a:r>
            <a:r>
              <a:rPr lang="en-SG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……………….(</a:t>
            </a:r>
            <a:r>
              <a:rPr lang="en-SG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en-SG" sz="3600" b="1" baseline="300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উভয়</a:t>
            </a:r>
            <a:r>
              <a:rPr lang="en-SG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পার্শ্বে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logনিয়ে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পাই,Log</a:t>
            </a:r>
            <a:r>
              <a:rPr lang="en-SG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[H</a:t>
            </a:r>
            <a:r>
              <a:rPr lang="en-SG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][OH</a:t>
            </a:r>
            <a:r>
              <a:rPr lang="en-SG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SG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]=log(1×10</a:t>
            </a:r>
            <a:r>
              <a:rPr lang="en-SG" sz="32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-14</a:t>
            </a:r>
            <a:r>
              <a:rPr lang="en-SG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SG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Or, log[H</a:t>
            </a:r>
            <a:r>
              <a:rPr lang="en-SG" sz="36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SG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]+log[OH</a:t>
            </a:r>
            <a:r>
              <a:rPr lang="en-SG" sz="36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SG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log1 + log10</a:t>
            </a:r>
            <a:r>
              <a:rPr lang="en-SG" sz="36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-14</a:t>
            </a:r>
          </a:p>
          <a:p>
            <a:r>
              <a:rPr lang="en-SG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Or, -log[H</a:t>
            </a:r>
            <a:r>
              <a:rPr lang="en-SG" sz="36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SG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]-log[OH</a:t>
            </a:r>
            <a:r>
              <a:rPr lang="en-SG" sz="36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= </a:t>
            </a:r>
            <a:r>
              <a:rPr lang="en-SG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0 - log10</a:t>
            </a:r>
            <a:r>
              <a:rPr lang="en-SG" sz="36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-14</a:t>
            </a:r>
            <a:r>
              <a:rPr lang="en-SG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SG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[</a:t>
            </a:r>
            <a:r>
              <a:rPr lang="en-SG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উভয়</a:t>
            </a:r>
            <a:r>
              <a:rPr lang="en-SG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পার্শ্বে</a:t>
            </a:r>
            <a:r>
              <a:rPr lang="en-SG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(-) </a:t>
            </a:r>
            <a:r>
              <a:rPr lang="en-SG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SG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SG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SG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]</a:t>
            </a:r>
          </a:p>
          <a:p>
            <a:r>
              <a:rPr lang="en-SG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Or, </a:t>
            </a:r>
            <a:r>
              <a:rPr lang="en-SG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</a:t>
            </a:r>
            <a:r>
              <a:rPr lang="en-SG" sz="3600" b="1" baseline="300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</a:t>
            </a:r>
            <a:r>
              <a:rPr lang="en-SG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+ </a:t>
            </a:r>
            <a:r>
              <a:rPr lang="en-SG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SG" sz="3600" b="1" baseline="30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 </a:t>
            </a:r>
            <a:r>
              <a:rPr lang="en-SG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14  ……….(4)</a:t>
            </a:r>
          </a:p>
          <a:p>
            <a:r>
              <a:rPr lang="en-SG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বিশুদ্ধ</a:t>
            </a:r>
            <a:r>
              <a:rPr lang="en-SG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SG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[H</a:t>
            </a:r>
            <a:r>
              <a:rPr lang="en-SG" sz="36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SG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= [OH</a:t>
            </a:r>
            <a:r>
              <a:rPr lang="en-SG" sz="36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SG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</a:p>
        </p:txBody>
      </p:sp>
    </p:spTree>
    <p:extLst>
      <p:ext uri="{BB962C8B-B14F-4D97-AF65-F5344CB8AC3E}">
        <p14:creationId xmlns:p14="http://schemas.microsoft.com/office/powerpoint/2010/main" val="1131521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3422</TotalTime>
  <Words>824</Words>
  <Application>Microsoft Office PowerPoint</Application>
  <PresentationFormat>On-screen Show (4:3)</PresentationFormat>
  <Paragraphs>171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NikoshBAN</vt:lpstr>
      <vt:lpstr>Symbol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দ্রবণের PH</vt:lpstr>
      <vt:lpstr>দ্রবণের POH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বাড়ির কাজ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HP</cp:lastModifiedBy>
  <cp:revision>543</cp:revision>
  <dcterms:created xsi:type="dcterms:W3CDTF">2006-08-16T00:00:00Z</dcterms:created>
  <dcterms:modified xsi:type="dcterms:W3CDTF">2021-05-16T13:15:25Z</dcterms:modified>
</cp:coreProperties>
</file>