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9" r:id="rId4"/>
    <p:sldId id="272" r:id="rId5"/>
    <p:sldId id="273" r:id="rId6"/>
    <p:sldId id="256" r:id="rId7"/>
    <p:sldId id="257" r:id="rId8"/>
    <p:sldId id="269" r:id="rId9"/>
    <p:sldId id="258" r:id="rId10"/>
    <p:sldId id="259" r:id="rId11"/>
    <p:sldId id="260" r:id="rId12"/>
    <p:sldId id="261" r:id="rId13"/>
    <p:sldId id="280" r:id="rId14"/>
    <p:sldId id="268" r:id="rId15"/>
    <p:sldId id="264" r:id="rId16"/>
    <p:sldId id="265" r:id="rId17"/>
    <p:sldId id="266"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a:srgbClr val="FABE00"/>
    <a:srgbClr val="FFC409"/>
    <a:srgbClr val="000066"/>
    <a:srgbClr val="FF00FF"/>
    <a:srgbClr val="0033CC"/>
    <a:srgbClr val="66FF66"/>
    <a:srgbClr val="00FFFF"/>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10.wdp"/><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3.wdp"/><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17.wdp"/><Relationship Id="rId7" Type="http://schemas.microsoft.com/office/2007/relationships/hdphoto" Target="../media/hdphoto19.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18.wdp"/><Relationship Id="rId4" Type="http://schemas.openxmlformats.org/officeDocument/2006/relationships/image" Target="../media/image22.jpeg"/><Relationship Id="rId9" Type="http://schemas.microsoft.com/office/2007/relationships/hdphoto" Target="../media/hdphoto20.wdp"/></Relationships>
</file>

<file path=ppt/slides/_rels/slide17.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22.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86361" y="358790"/>
            <a:ext cx="3371279" cy="1393810"/>
          </a:xfrm>
          <a:prstGeom prst="rect">
            <a:avLst/>
          </a:prstGeom>
          <a:noFill/>
        </p:spPr>
        <p:txBody>
          <a:bodyPr wrap="none" rtlCol="0" anchor="b">
            <a:prstTxWarp prst="textWave4">
              <a:avLst/>
            </a:prstTxWarp>
            <a:spAutoFit/>
          </a:bodyPr>
          <a:lstStyle/>
          <a:p>
            <a:pPr algn="ctr"/>
            <a:r>
              <a:rPr lang="bn-BD" sz="4400" dirty="0" smtClean="0">
                <a:ln>
                  <a:solidFill>
                    <a:srgbClr val="00FFFF"/>
                  </a:solidFill>
                </a:ln>
                <a:solidFill>
                  <a:srgbClr val="FF0066"/>
                </a:solidFill>
                <a:latin typeface="NikoshBAN" pitchFamily="2" charset="0"/>
                <a:cs typeface="NikoshBAN" pitchFamily="2" charset="0"/>
              </a:rPr>
              <a:t>সকলকে শুভেচ্ছা</a:t>
            </a:r>
            <a:endParaRPr lang="en-US" sz="4400" dirty="0">
              <a:ln>
                <a:solidFill>
                  <a:srgbClr val="00FFFF"/>
                </a:solidFill>
              </a:ln>
              <a:solidFill>
                <a:srgbClr val="FF0066"/>
              </a:solidFill>
              <a:latin typeface="NikoshBAN" pitchFamily="2" charset="0"/>
              <a:cs typeface="NikoshBAN" pitchFamily="2" charset="0"/>
            </a:endParaRPr>
          </a:p>
        </p:txBody>
      </p:sp>
      <p:grpSp>
        <p:nvGrpSpPr>
          <p:cNvPr id="7" name="Group 6"/>
          <p:cNvGrpSpPr/>
          <p:nvPr/>
        </p:nvGrpSpPr>
        <p:grpSpPr>
          <a:xfrm>
            <a:off x="929817" y="2286000"/>
            <a:ext cx="7284366" cy="3600986"/>
            <a:chOff x="929817" y="2444496"/>
            <a:chExt cx="7284366" cy="3600986"/>
          </a:xfrm>
        </p:grpSpPr>
        <p:sp>
          <p:nvSpPr>
            <p:cNvPr id="8" name="TextBox 7"/>
            <p:cNvSpPr txBox="1"/>
            <p:nvPr/>
          </p:nvSpPr>
          <p:spPr>
            <a:xfrm>
              <a:off x="929817" y="2444496"/>
              <a:ext cx="7284366" cy="3600986"/>
            </a:xfrm>
            <a:prstGeom prst="rect">
              <a:avLst/>
            </a:prstGeom>
            <a:noFill/>
            <a:ln w="19050">
              <a:solidFill>
                <a:srgbClr val="FF3399"/>
              </a:solidFill>
            </a:ln>
          </p:spPr>
          <p:txBody>
            <a:bodyPr wrap="none" rtlCol="0">
              <a:spAutoFit/>
            </a:bodyPr>
            <a:lstStyle/>
            <a:p>
              <a:pPr algn="ctr"/>
              <a:endParaRPr lang="en-US" sz="2400" b="1" dirty="0" smtClean="0">
                <a:latin typeface="NikoshBAN" pitchFamily="2" charset="0"/>
                <a:cs typeface="NikoshBAN" pitchFamily="2" charset="0"/>
              </a:endParaRPr>
            </a:p>
            <a:p>
              <a:pPr algn="ctr"/>
              <a:r>
                <a:rPr lang="bn-BD" sz="3600" b="1" dirty="0" smtClean="0">
                  <a:latin typeface="NikoshBAN" pitchFamily="2" charset="0"/>
                  <a:cs typeface="NikoshBAN" pitchFamily="2" charset="0"/>
                </a:rPr>
                <a:t>দিবাকর বড়ুয়া</a:t>
              </a:r>
              <a:endParaRPr lang="en-US" sz="3600" b="1"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ইন্সট্রাক্টর</a:t>
              </a:r>
              <a:endParaRPr lang="en-US" sz="3600" dirty="0">
                <a:latin typeface="NikoshBAN" pitchFamily="2" charset="0"/>
                <a:cs typeface="NikoshBAN" pitchFamily="2" charset="0"/>
              </a:endParaRPr>
            </a:p>
            <a:p>
              <a:pPr algn="ctr"/>
              <a:endParaRPr lang="en-US" sz="24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ফটিকছড়ি করোনেশন সরকারি মডেল উচ্চ বিদ্যালয়</a:t>
              </a:r>
            </a:p>
            <a:p>
              <a:pPr algn="ctr"/>
              <a:r>
                <a:rPr lang="bn-BD" sz="3600" dirty="0" smtClean="0">
                  <a:latin typeface="NikoshBAN" pitchFamily="2" charset="0"/>
                  <a:cs typeface="NikoshBAN" pitchFamily="2" charset="0"/>
                </a:rPr>
                <a:t>ফটিকছড়ি, চট্টগ্রাম।</a:t>
              </a:r>
            </a:p>
            <a:p>
              <a:pPr algn="ctr"/>
              <a:r>
                <a:rPr lang="bn-BD" sz="3600" dirty="0"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smtClean="0">
                  <a:latin typeface="Times New Roman" pitchFamily="18" charset="0"/>
                  <a:cs typeface="Times New Roman" pitchFamily="18" charset="0"/>
                </a:rPr>
                <a:t>dibakar1881@gmail.com</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09679" y="2514600"/>
              <a:ext cx="1371600" cy="1746504"/>
            </a:xfrm>
            <a:prstGeom prst="roundRect">
              <a:avLst/>
            </a:prstGeom>
            <a:ln w="28575">
              <a:solidFill>
                <a:srgbClr val="66FF33"/>
              </a:solidFill>
            </a:ln>
          </p:spPr>
        </p:pic>
      </p:grpSp>
    </p:spTree>
    <p:extLst>
      <p:ext uri="{BB962C8B-B14F-4D97-AF65-F5344CB8AC3E}">
        <p14:creationId xmlns:p14="http://schemas.microsoft.com/office/powerpoint/2010/main" val="4114647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0960" r="41489" b="4302"/>
          <a:stretch/>
        </p:blipFill>
        <p:spPr>
          <a:xfrm>
            <a:off x="3581400" y="1093396"/>
            <a:ext cx="3474720" cy="5514233"/>
          </a:xfrm>
          <a:prstGeom prst="roundRect">
            <a:avLst/>
          </a:prstGeom>
          <a:ln>
            <a:solidFill>
              <a:srgbClr val="FF99FF"/>
            </a:solidFill>
          </a:ln>
        </p:spPr>
      </p:pic>
      <p:sp>
        <p:nvSpPr>
          <p:cNvPr id="11" name="Rectangle 10"/>
          <p:cNvSpPr/>
          <p:nvPr/>
        </p:nvSpPr>
        <p:spPr>
          <a:xfrm>
            <a:off x="228600" y="181958"/>
            <a:ext cx="3276600" cy="6494085"/>
          </a:xfrm>
          <a:prstGeom prst="rect">
            <a:avLst/>
          </a:prstGeom>
          <a:ln>
            <a:solidFill>
              <a:srgbClr val="FF99CC"/>
            </a:solidFill>
          </a:ln>
        </p:spPr>
        <p:txBody>
          <a:bodyPr wrap="square">
            <a:spAutoFit/>
          </a:bodyPr>
          <a:lstStyle/>
          <a:p>
            <a:r>
              <a:rPr lang="bn-BD" sz="3200" dirty="0">
                <a:latin typeface="NikoshBAN" pitchFamily="2" charset="0"/>
                <a:cs typeface="NikoshBAN" pitchFamily="2" charset="0"/>
              </a:rPr>
              <a:t>স্তূপের সন্নিকটে শীর্ষদেশে অশ্বমূর্তিযুক্ত একটি প্রস্তরস্তম্ভ প্রতিষ্ঠা করা হয়েছিল। ১৮৯৬ খ্রিষ্টাব্দে স্তম্ভটি আবিষ্কৃত হয়</a:t>
            </a:r>
            <a:r>
              <a:rPr lang="bn-BD" sz="3200" dirty="0" smtClean="0">
                <a:latin typeface="NikoshBAN" pitchFamily="2" charset="0"/>
                <a:cs typeface="NikoshBAN" pitchFamily="2" charset="0"/>
              </a:rPr>
              <a:t>। এটি ‘অশোক স্তম্ভ’ নামে পরিচিত। অশ্বমূর্তি </a:t>
            </a:r>
            <a:r>
              <a:rPr lang="bn-BD" sz="3200" dirty="0" smtClean="0">
                <a:latin typeface="NikoshBAN" pitchFamily="2" charset="0"/>
                <a:cs typeface="NikoshBAN" pitchFamily="2" charset="0"/>
              </a:rPr>
              <a:t>সিদ্ধার্থের সংসার ত্যাগের </a:t>
            </a:r>
            <a:r>
              <a:rPr lang="bn-BD" sz="3200" dirty="0" smtClean="0">
                <a:latin typeface="NikoshBAN" pitchFamily="2" charset="0"/>
                <a:cs typeface="NikoshBAN" pitchFamily="2" charset="0"/>
              </a:rPr>
              <a:t>প্রতীক। স্তম্ভটি পরবর্তীকালে মাঝখানে ভেঙে গেলেও এর গায়ে যে শিলালিপি ছিল তা এখনো বর্তমান।</a:t>
            </a:r>
            <a:endParaRPr lang="en-US" sz="3200" dirty="0"/>
          </a:p>
        </p:txBody>
      </p:sp>
      <p:pic>
        <p:nvPicPr>
          <p:cNvPr id="12" name="Picture 11"/>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2867" r="12167"/>
          <a:stretch/>
        </p:blipFill>
        <p:spPr>
          <a:xfrm rot="-60000">
            <a:off x="7122522" y="2460644"/>
            <a:ext cx="1752600" cy="4132006"/>
          </a:xfrm>
          <a:prstGeom prst="roundRect">
            <a:avLst/>
          </a:prstGeom>
          <a:ln>
            <a:solidFill>
              <a:srgbClr val="FF99CC"/>
            </a:solidFill>
          </a:ln>
        </p:spPr>
      </p:pic>
      <p:pic>
        <p:nvPicPr>
          <p:cNvPr id="10" name="Picture 9"/>
          <p:cNvPicPr preferRelativeResize="0">
            <a:picLocks/>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478" t="13589" r="4561" b="1794"/>
          <a:stretch/>
        </p:blipFill>
        <p:spPr>
          <a:xfrm>
            <a:off x="5867400" y="152400"/>
            <a:ext cx="2743200" cy="2743200"/>
          </a:xfrm>
          <a:prstGeom prst="ellipse">
            <a:avLst/>
          </a:prstGeom>
          <a:ln>
            <a:solidFill>
              <a:srgbClr val="FF99CC"/>
            </a:solidFill>
          </a:ln>
        </p:spPr>
      </p:pic>
      <p:sp>
        <p:nvSpPr>
          <p:cNvPr id="2" name="Rectangle 1"/>
          <p:cNvSpPr/>
          <p:nvPr/>
        </p:nvSpPr>
        <p:spPr>
          <a:xfrm>
            <a:off x="4403285" y="6059269"/>
            <a:ext cx="1830950" cy="646331"/>
          </a:xfrm>
          <a:prstGeom prst="rect">
            <a:avLst/>
          </a:prstGeom>
        </p:spPr>
        <p:txBody>
          <a:bodyPr wrap="none">
            <a:spAutoFit/>
          </a:bodyPr>
          <a:lstStyle/>
          <a:p>
            <a:r>
              <a:rPr lang="bn-BD" sz="3600" dirty="0">
                <a:solidFill>
                  <a:srgbClr val="FFFF00"/>
                </a:solidFill>
                <a:latin typeface="NikoshBAN" pitchFamily="2" charset="0"/>
                <a:cs typeface="NikoshBAN" pitchFamily="2" charset="0"/>
              </a:rPr>
              <a:t>অশোক স্তম্ভ</a:t>
            </a:r>
            <a:endParaRPr lang="en-US" sz="3600" dirty="0">
              <a:solidFill>
                <a:srgbClr val="FFFF00"/>
              </a:solidFill>
            </a:endParaRPr>
          </a:p>
        </p:txBody>
      </p:sp>
      <p:sp>
        <p:nvSpPr>
          <p:cNvPr id="4" name="Rectangle 3"/>
          <p:cNvSpPr/>
          <p:nvPr/>
        </p:nvSpPr>
        <p:spPr>
          <a:xfrm>
            <a:off x="7174718" y="6120825"/>
            <a:ext cx="1648208" cy="584775"/>
          </a:xfrm>
          <a:prstGeom prst="rect">
            <a:avLst/>
          </a:prstGeom>
        </p:spPr>
        <p:txBody>
          <a:bodyPr wrap="none">
            <a:spAutoFit/>
          </a:bodyPr>
          <a:lstStyle/>
          <a:p>
            <a:r>
              <a:rPr lang="bn-BD" sz="3200" dirty="0">
                <a:solidFill>
                  <a:srgbClr val="C00000"/>
                </a:solidFill>
                <a:latin typeface="NikoshBAN" pitchFamily="2" charset="0"/>
                <a:cs typeface="NikoshBAN" pitchFamily="2" charset="0"/>
              </a:rPr>
              <a:t>অশোক স্তম্ভ</a:t>
            </a:r>
            <a:endParaRPr lang="en-US" sz="3200" dirty="0">
              <a:solidFill>
                <a:srgbClr val="C00000"/>
              </a:solidFill>
            </a:endParaRPr>
          </a:p>
        </p:txBody>
      </p:sp>
      <p:sp>
        <p:nvSpPr>
          <p:cNvPr id="5" name="Rectangle 4"/>
          <p:cNvSpPr/>
          <p:nvPr/>
        </p:nvSpPr>
        <p:spPr>
          <a:xfrm>
            <a:off x="7315200" y="4724400"/>
            <a:ext cx="1167307" cy="584775"/>
          </a:xfrm>
          <a:prstGeom prst="rect">
            <a:avLst/>
          </a:prstGeom>
        </p:spPr>
        <p:txBody>
          <a:bodyPr wrap="none">
            <a:spAutoFit/>
          </a:bodyPr>
          <a:lstStyle/>
          <a:p>
            <a:r>
              <a:rPr lang="bn-BD" sz="3200" dirty="0">
                <a:solidFill>
                  <a:srgbClr val="FF0000"/>
                </a:solidFill>
                <a:latin typeface="NikoshBAN" pitchFamily="2" charset="0"/>
                <a:cs typeface="NikoshBAN" pitchFamily="2" charset="0"/>
              </a:rPr>
              <a:t>অশ্বমূর্তি</a:t>
            </a:r>
            <a:endParaRPr lang="en-US" sz="3200" dirty="0">
              <a:solidFill>
                <a:srgbClr val="FF0000"/>
              </a:solidFill>
            </a:endParaRPr>
          </a:p>
        </p:txBody>
      </p:sp>
    </p:spTree>
    <p:extLst>
      <p:ext uri="{BB962C8B-B14F-4D97-AF65-F5344CB8AC3E}">
        <p14:creationId xmlns:p14="http://schemas.microsoft.com/office/powerpoint/2010/main" val="32605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30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3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3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612" r="8957" b="21766"/>
          <a:stretch/>
        </p:blipFill>
        <p:spPr>
          <a:xfrm>
            <a:off x="256403" y="2819400"/>
            <a:ext cx="2209800" cy="3875314"/>
          </a:xfrm>
          <a:prstGeom prst="roundRect">
            <a:avLst/>
          </a:prstGeom>
          <a:ln>
            <a:solidFill>
              <a:srgbClr val="FFFF00"/>
            </a:solidFill>
          </a:ln>
        </p:spPr>
      </p:pic>
      <p:pic>
        <p:nvPicPr>
          <p:cNvPr id="4" name="Picture 3"/>
          <p:cNvPicPr preferRelativeResize="0">
            <a:picLocks/>
          </p:cNvPicPr>
          <p:nvPr/>
        </p:nvPicPr>
        <p:blipFill rotWithShape="1">
          <a:blip r:embed="rId3">
            <a:extLst>
              <a:ext uri="{28A0092B-C50C-407E-A947-70E740481C1C}">
                <a14:useLocalDpi xmlns:a14="http://schemas.microsoft.com/office/drawing/2010/main" val="0"/>
              </a:ext>
            </a:extLst>
          </a:blip>
          <a:srcRect b="55475"/>
          <a:stretch/>
        </p:blipFill>
        <p:spPr>
          <a:xfrm>
            <a:off x="256403" y="160020"/>
            <a:ext cx="4848997" cy="2651760"/>
          </a:xfrm>
          <a:prstGeom prst="rect">
            <a:avLst/>
          </a:prstGeom>
          <a:ln>
            <a:solidFill>
              <a:srgbClr val="0000FF"/>
            </a:solidFill>
          </a:ln>
        </p:spPr>
      </p:pic>
      <p:sp>
        <p:nvSpPr>
          <p:cNvPr id="5" name="Rectangle 4"/>
          <p:cNvSpPr/>
          <p:nvPr/>
        </p:nvSpPr>
        <p:spPr>
          <a:xfrm>
            <a:off x="2667000" y="3233563"/>
            <a:ext cx="6172200" cy="3046988"/>
          </a:xfrm>
          <a:prstGeom prst="rect">
            <a:avLst/>
          </a:prstGeom>
          <a:ln>
            <a:solidFill>
              <a:srgbClr val="0000FF"/>
            </a:solidFill>
          </a:ln>
        </p:spPr>
        <p:txBody>
          <a:bodyPr wrap="square">
            <a:spAutoFit/>
          </a:bodyPr>
          <a:lstStyle/>
          <a:p>
            <a:r>
              <a:rPr lang="bn-BD" sz="3200" dirty="0" smtClean="0">
                <a:latin typeface="NikoshBAN" pitchFamily="2" charset="0"/>
                <a:cs typeface="NikoshBAN" pitchFamily="2" charset="0"/>
              </a:rPr>
              <a:t>শিলালিপিতে প্রাকৃত ভাষায় এরূপ খোদিত আছে – ‘এ স্থানে শাক্যমুনি বুদ্ধ জন্মগ্রহণ করেন’। স্তম্ভের গায়ে খোদিত অন্য অনুশাসনলিপি থেকে আরো জানা যায় যে, সম্রাট অশোক লুম্বিনী উদ্যান দর্শনের স্মারক এবং বুদ্ধের স্মৃতির প্রতি সম্মানার্থে এ স্থানকে করমুক্ত করেছিলেন।</a:t>
            </a:r>
            <a:endParaRPr lang="en-US" sz="3200" dirty="0"/>
          </a:p>
        </p:txBody>
      </p:sp>
      <p:pic>
        <p:nvPicPr>
          <p:cNvPr id="3" name="Picture 2"/>
          <p:cNvPicPr preferRelativeResize="0">
            <a:picLocks/>
          </p:cNvPicPr>
          <p:nvPr/>
        </p:nvPicPr>
        <p:blipFill rotWithShape="1">
          <a:blip r:embed="rId3">
            <a:extLst>
              <a:ext uri="{28A0092B-C50C-407E-A947-70E740481C1C}">
                <a14:useLocalDpi xmlns:a14="http://schemas.microsoft.com/office/drawing/2010/main" val="0"/>
              </a:ext>
            </a:extLst>
          </a:blip>
          <a:srcRect t="44633"/>
          <a:stretch/>
        </p:blipFill>
        <p:spPr>
          <a:xfrm>
            <a:off x="5168900" y="160020"/>
            <a:ext cx="3746500" cy="2651760"/>
          </a:xfrm>
          <a:prstGeom prst="rect">
            <a:avLst/>
          </a:prstGeom>
          <a:ln>
            <a:solidFill>
              <a:srgbClr val="0000FF"/>
            </a:solidFill>
          </a:ln>
        </p:spPr>
      </p:pic>
      <p:sp>
        <p:nvSpPr>
          <p:cNvPr id="6" name="Rectangle 5"/>
          <p:cNvSpPr/>
          <p:nvPr/>
        </p:nvSpPr>
        <p:spPr>
          <a:xfrm>
            <a:off x="6477000" y="2249269"/>
            <a:ext cx="1558440" cy="646331"/>
          </a:xfrm>
          <a:prstGeom prst="rect">
            <a:avLst/>
          </a:prstGeom>
        </p:spPr>
        <p:txBody>
          <a:bodyPr wrap="none">
            <a:spAutoFit/>
          </a:bodyPr>
          <a:lstStyle/>
          <a:p>
            <a:r>
              <a:rPr lang="bn-BD" sz="3600" dirty="0">
                <a:solidFill>
                  <a:srgbClr val="FFFF00"/>
                </a:solidFill>
                <a:latin typeface="NikoshBAN" pitchFamily="2" charset="0"/>
                <a:cs typeface="NikoshBAN" pitchFamily="2" charset="0"/>
              </a:rPr>
              <a:t>শিলালিপি</a:t>
            </a:r>
            <a:endParaRPr lang="en-US" sz="3600" dirty="0">
              <a:solidFill>
                <a:srgbClr val="FFFF00"/>
              </a:solidFill>
            </a:endParaRPr>
          </a:p>
        </p:txBody>
      </p:sp>
      <p:sp>
        <p:nvSpPr>
          <p:cNvPr id="7" name="Rectangle 6"/>
          <p:cNvSpPr/>
          <p:nvPr/>
        </p:nvSpPr>
        <p:spPr>
          <a:xfrm>
            <a:off x="2572335" y="2137740"/>
            <a:ext cx="1830950" cy="646331"/>
          </a:xfrm>
          <a:prstGeom prst="rect">
            <a:avLst/>
          </a:prstGeom>
        </p:spPr>
        <p:txBody>
          <a:bodyPr wrap="none">
            <a:spAutoFit/>
          </a:bodyPr>
          <a:lstStyle/>
          <a:p>
            <a:r>
              <a:rPr lang="bn-BD" sz="3600" dirty="0">
                <a:solidFill>
                  <a:srgbClr val="FFFF00"/>
                </a:solidFill>
                <a:latin typeface="NikoshBAN" pitchFamily="2" charset="0"/>
                <a:cs typeface="NikoshBAN" pitchFamily="2" charset="0"/>
              </a:rPr>
              <a:t>অশোক স্তম্ভ</a:t>
            </a:r>
            <a:endParaRPr lang="en-US" sz="3600" dirty="0">
              <a:solidFill>
                <a:srgbClr val="FFFF00"/>
              </a:solidFill>
            </a:endParaRPr>
          </a:p>
        </p:txBody>
      </p:sp>
    </p:spTree>
    <p:extLst>
      <p:ext uri="{BB962C8B-B14F-4D97-AF65-F5344CB8AC3E}">
        <p14:creationId xmlns:p14="http://schemas.microsoft.com/office/powerpoint/2010/main" val="23417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3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6613" y="151710"/>
            <a:ext cx="6040120" cy="3810690"/>
          </a:xfrm>
          <a:prstGeom prst="rect">
            <a:avLst/>
          </a:prstGeom>
          <a:ln w="19050">
            <a:solidFill>
              <a:srgbClr val="FF3399"/>
            </a:solidFill>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6613" y="4052437"/>
            <a:ext cx="3745968" cy="2653163"/>
          </a:xfrm>
          <a:prstGeom prst="rect">
            <a:avLst/>
          </a:prstGeom>
          <a:ln>
            <a:solidFill>
              <a:srgbClr val="FF0066"/>
            </a:solidFill>
          </a:ln>
        </p:spPr>
      </p:pic>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87800" y="4038600"/>
            <a:ext cx="3556000" cy="2667000"/>
          </a:xfrm>
          <a:prstGeom prst="roundRect">
            <a:avLst/>
          </a:prstGeom>
          <a:ln>
            <a:solidFill>
              <a:srgbClr val="FF0066"/>
            </a:solidFill>
          </a:ln>
        </p:spPr>
      </p:pic>
      <p:sp>
        <p:nvSpPr>
          <p:cNvPr id="5" name="Rectangle 4"/>
          <p:cNvSpPr/>
          <p:nvPr/>
        </p:nvSpPr>
        <p:spPr>
          <a:xfrm>
            <a:off x="6206733" y="159127"/>
            <a:ext cx="2784867" cy="4031873"/>
          </a:xfrm>
          <a:prstGeom prst="rect">
            <a:avLst/>
          </a:prstGeom>
        </p:spPr>
        <p:txBody>
          <a:bodyPr wrap="square">
            <a:spAutoFit/>
          </a:bodyPr>
          <a:lstStyle/>
          <a:p>
            <a:pPr algn="ctr"/>
            <a:r>
              <a:rPr lang="bn-BD" sz="3200" dirty="0" smtClean="0">
                <a:latin typeface="NikoshBAN" pitchFamily="2" charset="0"/>
                <a:cs typeface="NikoshBAN" pitchFamily="2" charset="0"/>
              </a:rPr>
              <a:t>প্রাচীনকালে এখানে একটি বৃহৎ সংঘারাম ছিল। কালের গ্রাসে সেটি ধ্বংস হয়ে গেলেও ঐ স্থানে কিছুকাল আগে আর একটি বিহার প্রতিষ্ঠা করা হয়েছে।</a:t>
            </a:r>
            <a:endParaRPr lang="en-US" sz="3200" dirty="0"/>
          </a:p>
        </p:txBody>
      </p:sp>
      <p:sp>
        <p:nvSpPr>
          <p:cNvPr id="6" name="Rectangle 5"/>
          <p:cNvSpPr/>
          <p:nvPr/>
        </p:nvSpPr>
        <p:spPr>
          <a:xfrm>
            <a:off x="304800" y="304800"/>
            <a:ext cx="2430474" cy="646331"/>
          </a:xfrm>
          <a:prstGeom prst="rect">
            <a:avLst/>
          </a:prstGeom>
        </p:spPr>
        <p:txBody>
          <a:bodyPr wrap="none">
            <a:spAutoFit/>
          </a:bodyPr>
          <a:lstStyle/>
          <a:p>
            <a:r>
              <a:rPr lang="bn-BD" sz="3600" dirty="0" smtClean="0">
                <a:solidFill>
                  <a:srgbClr val="FF0000"/>
                </a:solidFill>
                <a:latin typeface="NikoshBAN" pitchFamily="2" charset="0"/>
                <a:cs typeface="NikoshBAN" pitchFamily="2" charset="0"/>
              </a:rPr>
              <a:t>মায়াদেবী মন্দির</a:t>
            </a:r>
            <a:endParaRPr lang="en-US" sz="3600" dirty="0">
              <a:solidFill>
                <a:srgbClr val="FF0000"/>
              </a:solidFill>
            </a:endParaRPr>
          </a:p>
        </p:txBody>
      </p:sp>
      <p:sp>
        <p:nvSpPr>
          <p:cNvPr id="7" name="Rectangle 6"/>
          <p:cNvSpPr/>
          <p:nvPr/>
        </p:nvSpPr>
        <p:spPr>
          <a:xfrm>
            <a:off x="4005943" y="5379018"/>
            <a:ext cx="2642070" cy="646331"/>
          </a:xfrm>
          <a:prstGeom prst="rect">
            <a:avLst/>
          </a:prstGeom>
        </p:spPr>
        <p:txBody>
          <a:bodyPr wrap="none">
            <a:spAutoFit/>
          </a:bodyPr>
          <a:lstStyle/>
          <a:p>
            <a:r>
              <a:rPr lang="bn-BD" sz="3600" dirty="0" smtClean="0">
                <a:solidFill>
                  <a:srgbClr val="00FF00"/>
                </a:solidFill>
                <a:latin typeface="NikoshBAN" pitchFamily="2" charset="0"/>
                <a:cs typeface="NikoshBAN" pitchFamily="2" charset="0"/>
              </a:rPr>
              <a:t>সিদ্ধার্থের জন্মস্থান</a:t>
            </a:r>
            <a:endParaRPr lang="en-US" sz="3600" dirty="0">
              <a:solidFill>
                <a:srgbClr val="00FF00"/>
              </a:solidFill>
            </a:endParaRPr>
          </a:p>
        </p:txBody>
      </p:sp>
      <p:sp>
        <p:nvSpPr>
          <p:cNvPr id="8" name="Rectangle 7"/>
          <p:cNvSpPr/>
          <p:nvPr/>
        </p:nvSpPr>
        <p:spPr>
          <a:xfrm>
            <a:off x="1066800" y="6172200"/>
            <a:ext cx="2430474" cy="646331"/>
          </a:xfrm>
          <a:prstGeom prst="rect">
            <a:avLst/>
          </a:prstGeom>
        </p:spPr>
        <p:txBody>
          <a:bodyPr wrap="none">
            <a:spAutoFit/>
          </a:bodyPr>
          <a:lstStyle/>
          <a:p>
            <a:r>
              <a:rPr lang="bn-BD" sz="3600" dirty="0" smtClean="0">
                <a:solidFill>
                  <a:srgbClr val="002060"/>
                </a:solidFill>
                <a:latin typeface="NikoshBAN" pitchFamily="2" charset="0"/>
                <a:cs typeface="NikoshBAN" pitchFamily="2" charset="0"/>
              </a:rPr>
              <a:t>মায়াদেবী মন্দির</a:t>
            </a:r>
            <a:endParaRPr lang="en-US" sz="3600" dirty="0">
              <a:solidFill>
                <a:srgbClr val="002060"/>
              </a:solidFill>
            </a:endParaRPr>
          </a:p>
        </p:txBody>
      </p:sp>
    </p:spTree>
    <p:extLst>
      <p:ext uri="{BB962C8B-B14F-4D97-AF65-F5344CB8AC3E}">
        <p14:creationId xmlns:p14="http://schemas.microsoft.com/office/powerpoint/2010/main" val="10067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3244" y="457200"/>
            <a:ext cx="1917513" cy="707886"/>
          </a:xfrm>
          <a:prstGeom prst="rect">
            <a:avLst/>
          </a:prstGeom>
          <a:solidFill>
            <a:srgbClr val="80ECC8"/>
          </a:solidFill>
        </p:spPr>
        <p:txBody>
          <a:bodyPr wrap="none" rtlCol="0">
            <a:spAutoFit/>
          </a:bodyPr>
          <a:lstStyle/>
          <a:p>
            <a:r>
              <a:rPr lang="bn-BD" sz="4000" dirty="0" smtClean="0">
                <a:latin typeface="NikoshBAN" pitchFamily="2" charset="0"/>
                <a:cs typeface="NikoshBAN" pitchFamily="2" charset="0"/>
              </a:rPr>
              <a:t>একক কাজ</a:t>
            </a:r>
            <a:endParaRPr lang="en-US" sz="4000" dirty="0">
              <a:latin typeface="NikoshBAN" pitchFamily="2" charset="0"/>
              <a:cs typeface="NikoshBAN" pitchFamily="2" charset="0"/>
            </a:endParaRPr>
          </a:p>
        </p:txBody>
      </p:sp>
      <p:sp>
        <p:nvSpPr>
          <p:cNvPr id="3" name="TextBox 2"/>
          <p:cNvSpPr txBox="1"/>
          <p:nvPr/>
        </p:nvSpPr>
        <p:spPr>
          <a:xfrm>
            <a:off x="582738" y="2514600"/>
            <a:ext cx="7978525" cy="1200329"/>
          </a:xfrm>
          <a:prstGeom prst="rect">
            <a:avLst/>
          </a:prstGeom>
          <a:noFill/>
        </p:spPr>
        <p:txBody>
          <a:bodyPr wrap="square" rtlCol="0">
            <a:spAutoFit/>
          </a:bodyPr>
          <a:lstStyle/>
          <a:p>
            <a:pPr marL="571500" indent="-571500">
              <a:buFont typeface="Wingdings" pitchFamily="2" charset="2"/>
              <a:buChar char="Ø"/>
            </a:pPr>
            <a:r>
              <a:rPr lang="bn-BD" sz="3600" dirty="0" smtClean="0">
                <a:latin typeface="NikoshBAN" pitchFamily="2" charset="0"/>
                <a:cs typeface="NikoshBAN" pitchFamily="2" charset="0"/>
              </a:rPr>
              <a:t>লুম্বিনীতে প্রাপ্ত শিলালিপিতে প্রাকৃত ভাষায় </a:t>
            </a:r>
            <a:r>
              <a:rPr lang="bn-BD" sz="3600" dirty="0" smtClean="0">
                <a:latin typeface="NikoshBAN" pitchFamily="2" charset="0"/>
                <a:cs typeface="NikoshBAN" pitchFamily="2" charset="0"/>
              </a:rPr>
              <a:t>কি</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লেখা ছিল?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403515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8600" y="181193"/>
            <a:ext cx="4343400" cy="6495614"/>
          </a:xfrm>
          <a:prstGeom prst="roundRect">
            <a:avLst>
              <a:gd name="adj" fmla="val 7229"/>
            </a:avLst>
          </a:prstGeom>
          <a:ln>
            <a:solidFill>
              <a:srgbClr val="FF00FF"/>
            </a:solidFill>
          </a:ln>
        </p:spPr>
      </p:pic>
      <p:sp>
        <p:nvSpPr>
          <p:cNvPr id="2" name="Rectangle 1"/>
          <p:cNvSpPr/>
          <p:nvPr/>
        </p:nvSpPr>
        <p:spPr>
          <a:xfrm>
            <a:off x="4724400" y="674400"/>
            <a:ext cx="4191000" cy="5509200"/>
          </a:xfrm>
          <a:prstGeom prst="rect">
            <a:avLst/>
          </a:prstGeom>
          <a:ln>
            <a:solidFill>
              <a:srgbClr val="FF00FF"/>
            </a:solidFill>
          </a:ln>
        </p:spPr>
        <p:txBody>
          <a:bodyPr wrap="square">
            <a:spAutoFit/>
          </a:bodyPr>
          <a:lstStyle/>
          <a:p>
            <a:pPr algn="just"/>
            <a:r>
              <a:rPr lang="bn-BD" sz="3200" dirty="0" smtClean="0">
                <a:latin typeface="NikoshBAN" pitchFamily="2" charset="0"/>
                <a:cs typeface="NikoshBAN" pitchFamily="2" charset="0"/>
              </a:rPr>
              <a:t>বিহারের ভেতরে সিদ্ধার্থের জন্মকাহিনী চিত্রিত প্রাচীন একটি পাথরের ফলক আছে। ফলক চিত্রে মায়াদেবী বাম হাতে শালগাছের একটি ডাল ধরে আছেন। পাশে রয়েছে মায়াদেবীর বোন মহাপ্রজাপতি গৌতমী। অন্য পাশে দেবতারা হাত জোড় করে দাঁড়িয়ে আছেন। সামনে নিচে একটি পদ্মের উপর নবজাত সিদ্ধার্থ দাঁড়িয়ে আছেন। </a:t>
            </a:r>
            <a:endParaRPr lang="en-US" sz="3200" dirty="0"/>
          </a:p>
        </p:txBody>
      </p:sp>
      <p:sp>
        <p:nvSpPr>
          <p:cNvPr id="4" name="Rectangle 3"/>
          <p:cNvSpPr/>
          <p:nvPr/>
        </p:nvSpPr>
        <p:spPr>
          <a:xfrm>
            <a:off x="1300480" y="6059269"/>
            <a:ext cx="2199641" cy="646331"/>
          </a:xfrm>
          <a:prstGeom prst="rect">
            <a:avLst/>
          </a:prstGeom>
        </p:spPr>
        <p:txBody>
          <a:bodyPr wrap="none">
            <a:spAutoFit/>
          </a:bodyPr>
          <a:lstStyle/>
          <a:p>
            <a:r>
              <a:rPr lang="bn-BD" sz="3600" dirty="0" smtClean="0">
                <a:solidFill>
                  <a:srgbClr val="66FF33"/>
                </a:solidFill>
                <a:latin typeface="NikoshBAN" pitchFamily="2" charset="0"/>
                <a:cs typeface="NikoshBAN" pitchFamily="2" charset="0"/>
              </a:rPr>
              <a:t>পাথরের </a:t>
            </a:r>
            <a:r>
              <a:rPr lang="bn-BD" sz="3600" dirty="0">
                <a:solidFill>
                  <a:srgbClr val="66FF33"/>
                </a:solidFill>
                <a:latin typeface="NikoshBAN" pitchFamily="2" charset="0"/>
                <a:cs typeface="NikoshBAN" pitchFamily="2" charset="0"/>
              </a:rPr>
              <a:t>ফলক</a:t>
            </a:r>
            <a:endParaRPr lang="en-US" sz="3600" dirty="0">
              <a:solidFill>
                <a:srgbClr val="66FF33"/>
              </a:solidFill>
            </a:endParaRPr>
          </a:p>
        </p:txBody>
      </p:sp>
    </p:spTree>
    <p:extLst>
      <p:ext uri="{BB962C8B-B14F-4D97-AF65-F5344CB8AC3E}">
        <p14:creationId xmlns:p14="http://schemas.microsoft.com/office/powerpoint/2010/main" val="11041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5080000"/>
            <a:ext cx="8763000" cy="1569660"/>
          </a:xfrm>
          <a:prstGeom prst="rect">
            <a:avLst/>
          </a:prstGeom>
          <a:ln>
            <a:solidFill>
              <a:srgbClr val="FF3399"/>
            </a:solidFill>
          </a:ln>
        </p:spPr>
        <p:txBody>
          <a:bodyPr wrap="square">
            <a:spAutoFit/>
          </a:bodyPr>
          <a:lstStyle/>
          <a:p>
            <a:pPr algn="just"/>
            <a:r>
              <a:rPr lang="bn-BD" sz="3200" dirty="0" smtClean="0">
                <a:latin typeface="NikoshBAN" pitchFamily="2" charset="0"/>
                <a:cs typeface="NikoshBAN" pitchFamily="2" charset="0"/>
              </a:rPr>
              <a:t>বিহারের অনতিদূরে অতীত ইতিহাসের সাক্ষী স্বরূপ একটি ছোট পুকুর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আছে</a:t>
            </a:r>
            <a:r>
              <a:rPr lang="bn-BD" sz="3200" dirty="0" smtClean="0">
                <a:latin typeface="NikoshBAN" pitchFamily="2" charset="0"/>
                <a:cs typeface="NikoshBAN" pitchFamily="2" charset="0"/>
              </a:rPr>
              <a:t>। কথিত আছে যে, সিদ্ধার্থের জন্মের পূর্বে রানি মায়াদেবী এ পুকুরে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স্নান </a:t>
            </a:r>
            <a:r>
              <a:rPr lang="bn-BD" sz="3200" dirty="0" smtClean="0">
                <a:latin typeface="NikoshBAN" pitchFamily="2" charset="0"/>
                <a:cs typeface="NikoshBAN" pitchFamily="2" charset="0"/>
              </a:rPr>
              <a:t>করেছিলেন।</a:t>
            </a:r>
            <a:endParaRPr lang="en-US" sz="3200"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6566"/>
          <a:stretch/>
        </p:blipFill>
        <p:spPr>
          <a:xfrm>
            <a:off x="1219200" y="304800"/>
            <a:ext cx="6705600" cy="4699000"/>
          </a:xfrm>
          <a:prstGeom prst="rect">
            <a:avLst/>
          </a:prstGeom>
          <a:ln>
            <a:solidFill>
              <a:srgbClr val="FF3399"/>
            </a:solidFill>
          </a:ln>
        </p:spPr>
      </p:pic>
      <p:sp>
        <p:nvSpPr>
          <p:cNvPr id="6" name="Rectangle 5"/>
          <p:cNvSpPr/>
          <p:nvPr/>
        </p:nvSpPr>
        <p:spPr>
          <a:xfrm>
            <a:off x="4122197" y="4382869"/>
            <a:ext cx="899605" cy="646331"/>
          </a:xfrm>
          <a:prstGeom prst="rect">
            <a:avLst/>
          </a:prstGeom>
        </p:spPr>
        <p:txBody>
          <a:bodyPr wrap="none">
            <a:spAutoFit/>
          </a:bodyPr>
          <a:lstStyle/>
          <a:p>
            <a:r>
              <a:rPr lang="bn-BD" sz="3600" dirty="0" smtClean="0">
                <a:solidFill>
                  <a:srgbClr val="00FFFF"/>
                </a:solidFill>
                <a:latin typeface="NikoshBAN" pitchFamily="2" charset="0"/>
                <a:cs typeface="NikoshBAN" pitchFamily="2" charset="0"/>
              </a:rPr>
              <a:t>পুকুর</a:t>
            </a:r>
            <a:endParaRPr lang="en-US" sz="3600" dirty="0">
              <a:solidFill>
                <a:srgbClr val="00FFFF"/>
              </a:solidFill>
            </a:endParaRPr>
          </a:p>
        </p:txBody>
      </p:sp>
    </p:spTree>
    <p:extLst>
      <p:ext uri="{BB962C8B-B14F-4D97-AF65-F5344CB8AC3E}">
        <p14:creationId xmlns:p14="http://schemas.microsoft.com/office/powerpoint/2010/main" val="40199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5472" y="167640"/>
            <a:ext cx="4389120" cy="2651760"/>
          </a:xfrm>
          <a:prstGeom prst="rect">
            <a:avLst/>
          </a:prstGeom>
          <a:ln>
            <a:solidFill>
              <a:srgbClr val="FF00FF"/>
            </a:solidFill>
          </a:ln>
        </p:spPr>
      </p:pic>
      <p:pic>
        <p:nvPicPr>
          <p:cNvPr id="3" name="Picture 2"/>
          <p:cNvPicPr preferRelativeResize="0">
            <a:picLocks/>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4668"/>
          <a:stretch/>
        </p:blipFill>
        <p:spPr>
          <a:xfrm>
            <a:off x="4602480" y="167640"/>
            <a:ext cx="4389120" cy="2651760"/>
          </a:xfrm>
          <a:prstGeom prst="rect">
            <a:avLst/>
          </a:prstGeom>
          <a:ln>
            <a:solidFill>
              <a:srgbClr val="FF00FF"/>
            </a:solidFill>
          </a:ln>
        </p:spPr>
      </p:pic>
      <p:pic>
        <p:nvPicPr>
          <p:cNvPr id="5" name="Picture 4"/>
          <p:cNvPicPr preferRelativeResize="0">
            <a:picLocks/>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5472" y="2910840"/>
            <a:ext cx="4389120" cy="2651760"/>
          </a:xfrm>
          <a:prstGeom prst="rect">
            <a:avLst/>
          </a:prstGeom>
          <a:ln>
            <a:solidFill>
              <a:srgbClr val="FF00FF"/>
            </a:solidFill>
          </a:ln>
        </p:spPr>
      </p:pic>
      <p:pic>
        <p:nvPicPr>
          <p:cNvPr id="6" name="Picture 5"/>
          <p:cNvPicPr preferRelativeResize="0">
            <a:picLocks/>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02480" y="2910840"/>
            <a:ext cx="4389120" cy="2651760"/>
          </a:xfrm>
          <a:prstGeom prst="rect">
            <a:avLst/>
          </a:prstGeom>
          <a:ln>
            <a:solidFill>
              <a:srgbClr val="FF00FF"/>
            </a:solidFill>
          </a:ln>
        </p:spPr>
      </p:pic>
      <p:sp>
        <p:nvSpPr>
          <p:cNvPr id="4" name="Rectangle 3"/>
          <p:cNvSpPr/>
          <p:nvPr/>
        </p:nvSpPr>
        <p:spPr>
          <a:xfrm>
            <a:off x="152400" y="5628382"/>
            <a:ext cx="8763001" cy="1077218"/>
          </a:xfrm>
          <a:prstGeom prst="rect">
            <a:avLst/>
          </a:prstGeom>
          <a:ln>
            <a:solidFill>
              <a:srgbClr val="FF00FF"/>
            </a:solidFill>
          </a:ln>
        </p:spPr>
        <p:txBody>
          <a:bodyPr wrap="square">
            <a:spAutoFit/>
          </a:bodyPr>
          <a:lstStyle/>
          <a:p>
            <a:pPr algn="just"/>
            <a:r>
              <a:rPr lang="bn-BD" sz="3200" dirty="0" smtClean="0">
                <a:latin typeface="NikoshBAN" pitchFamily="2" charset="0"/>
                <a:cs typeface="NikoshBAN" pitchFamily="2" charset="0"/>
              </a:rPr>
              <a:t>বর্তমানে এখানে শ্রীলঙ্কা, মিয়ানমার, জাপানসহ বিভিন্ন বৌদ্ধ দেশের বিহার ও অতিথিশালা আছে। </a:t>
            </a:r>
            <a:endParaRPr lang="en-US" sz="3200" dirty="0"/>
          </a:p>
        </p:txBody>
      </p:sp>
      <p:sp>
        <p:nvSpPr>
          <p:cNvPr id="7" name="Rectangle 6"/>
          <p:cNvSpPr/>
          <p:nvPr/>
        </p:nvSpPr>
        <p:spPr>
          <a:xfrm>
            <a:off x="152400" y="178080"/>
            <a:ext cx="2124299" cy="584775"/>
          </a:xfrm>
          <a:prstGeom prst="rect">
            <a:avLst/>
          </a:prstGeom>
        </p:spPr>
        <p:txBody>
          <a:bodyPr wrap="none">
            <a:spAutoFit/>
          </a:bodyPr>
          <a:lstStyle/>
          <a:p>
            <a:r>
              <a:rPr lang="bn-BD" sz="3200" dirty="0" smtClean="0">
                <a:solidFill>
                  <a:srgbClr val="FF0066"/>
                </a:solidFill>
                <a:latin typeface="NikoshBAN" pitchFamily="2" charset="0"/>
                <a:cs typeface="NikoshBAN" pitchFamily="2" charset="0"/>
              </a:rPr>
              <a:t>শ্রীলঙ্কার মন্দির</a:t>
            </a:r>
            <a:endParaRPr lang="en-US" sz="3200" dirty="0">
              <a:solidFill>
                <a:srgbClr val="FF0066"/>
              </a:solidFill>
            </a:endParaRPr>
          </a:p>
        </p:txBody>
      </p:sp>
      <p:sp>
        <p:nvSpPr>
          <p:cNvPr id="8" name="Rectangle 7"/>
          <p:cNvSpPr/>
          <p:nvPr/>
        </p:nvSpPr>
        <p:spPr>
          <a:xfrm>
            <a:off x="6710206" y="160383"/>
            <a:ext cx="2281394" cy="584775"/>
          </a:xfrm>
          <a:prstGeom prst="rect">
            <a:avLst/>
          </a:prstGeom>
        </p:spPr>
        <p:txBody>
          <a:bodyPr wrap="none">
            <a:spAutoFit/>
          </a:bodyPr>
          <a:lstStyle/>
          <a:p>
            <a:r>
              <a:rPr lang="bn-BD" sz="3200" dirty="0">
                <a:solidFill>
                  <a:srgbClr val="00B050"/>
                </a:solidFill>
                <a:latin typeface="NikoshBAN" pitchFamily="2" charset="0"/>
                <a:cs typeface="NikoshBAN" pitchFamily="2" charset="0"/>
              </a:rPr>
              <a:t>মিয়ানমার</a:t>
            </a:r>
            <a:r>
              <a:rPr lang="bn-BD" sz="3200" dirty="0" smtClean="0">
                <a:solidFill>
                  <a:srgbClr val="00B050"/>
                </a:solidFill>
                <a:latin typeface="NikoshBAN" pitchFamily="2" charset="0"/>
                <a:cs typeface="NikoshBAN" pitchFamily="2" charset="0"/>
              </a:rPr>
              <a:t> মন্দির</a:t>
            </a:r>
            <a:endParaRPr lang="en-US" sz="3200" dirty="0">
              <a:solidFill>
                <a:srgbClr val="00B050"/>
              </a:solidFill>
            </a:endParaRPr>
          </a:p>
        </p:txBody>
      </p:sp>
      <p:sp>
        <p:nvSpPr>
          <p:cNvPr id="9" name="Rectangle 8"/>
          <p:cNvSpPr/>
          <p:nvPr/>
        </p:nvSpPr>
        <p:spPr>
          <a:xfrm>
            <a:off x="145472" y="2910840"/>
            <a:ext cx="2119491" cy="584775"/>
          </a:xfrm>
          <a:prstGeom prst="rect">
            <a:avLst/>
          </a:prstGeom>
        </p:spPr>
        <p:txBody>
          <a:bodyPr wrap="none">
            <a:spAutoFit/>
          </a:bodyPr>
          <a:lstStyle/>
          <a:p>
            <a:r>
              <a:rPr lang="bn-BD" sz="3200" dirty="0" smtClean="0">
                <a:solidFill>
                  <a:srgbClr val="FFFF00"/>
                </a:solidFill>
                <a:latin typeface="NikoshBAN" pitchFamily="2" charset="0"/>
                <a:cs typeface="NikoshBAN" pitchFamily="2" charset="0"/>
              </a:rPr>
              <a:t>থাইল্যাণ্ড মন্দির</a:t>
            </a:r>
            <a:endParaRPr lang="en-US" sz="3200" dirty="0">
              <a:solidFill>
                <a:srgbClr val="FFFF00"/>
              </a:solidFill>
            </a:endParaRPr>
          </a:p>
        </p:txBody>
      </p:sp>
      <p:sp>
        <p:nvSpPr>
          <p:cNvPr id="10" name="Rectangle 9"/>
          <p:cNvSpPr/>
          <p:nvPr/>
        </p:nvSpPr>
        <p:spPr>
          <a:xfrm>
            <a:off x="6324600" y="2910840"/>
            <a:ext cx="2678938" cy="584775"/>
          </a:xfrm>
          <a:prstGeom prst="rect">
            <a:avLst/>
          </a:prstGeom>
        </p:spPr>
        <p:txBody>
          <a:bodyPr wrap="none">
            <a:spAutoFit/>
          </a:bodyPr>
          <a:lstStyle/>
          <a:p>
            <a:r>
              <a:rPr lang="bn-BD" sz="3200" dirty="0" smtClean="0">
                <a:solidFill>
                  <a:srgbClr val="000066"/>
                </a:solidFill>
                <a:latin typeface="NikoshBAN" pitchFamily="2" charset="0"/>
                <a:cs typeface="NikoshBAN" pitchFamily="2" charset="0"/>
              </a:rPr>
              <a:t>ভিয়েতনামের মন্দির</a:t>
            </a:r>
            <a:endParaRPr lang="en-US" sz="3200" dirty="0">
              <a:solidFill>
                <a:srgbClr val="000066"/>
              </a:solidFill>
            </a:endParaRPr>
          </a:p>
        </p:txBody>
      </p:sp>
    </p:spTree>
    <p:extLst>
      <p:ext uri="{BB962C8B-B14F-4D97-AF65-F5344CB8AC3E}">
        <p14:creationId xmlns:p14="http://schemas.microsoft.com/office/powerpoint/2010/main" val="12093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3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3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4123" b="1022"/>
          <a:stretch/>
        </p:blipFill>
        <p:spPr>
          <a:xfrm>
            <a:off x="167640" y="304800"/>
            <a:ext cx="3276600" cy="4572000"/>
          </a:xfrm>
          <a:prstGeom prst="rect">
            <a:avLst/>
          </a:prstGeom>
          <a:ln>
            <a:solidFill>
              <a:srgbClr val="FF3399"/>
            </a:solidFill>
          </a:ln>
        </p:spPr>
      </p:pic>
      <p:pic>
        <p:nvPicPr>
          <p:cNvPr id="3" name="Picture 2"/>
          <p:cNvPicPr preferRelativeResize="0">
            <a:picLocks/>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20440" y="304800"/>
            <a:ext cx="5394960" cy="4572000"/>
          </a:xfrm>
          <a:prstGeom prst="rect">
            <a:avLst/>
          </a:prstGeom>
          <a:ln>
            <a:solidFill>
              <a:srgbClr val="FF3399"/>
            </a:solidFill>
          </a:ln>
        </p:spPr>
      </p:pic>
      <p:sp>
        <p:nvSpPr>
          <p:cNvPr id="4" name="Rectangle 3"/>
          <p:cNvSpPr/>
          <p:nvPr/>
        </p:nvSpPr>
        <p:spPr>
          <a:xfrm>
            <a:off x="152401" y="4983540"/>
            <a:ext cx="8763000" cy="1569660"/>
          </a:xfrm>
          <a:prstGeom prst="rect">
            <a:avLst/>
          </a:prstGeom>
          <a:ln>
            <a:solidFill>
              <a:srgbClr val="FF0066"/>
            </a:solidFill>
          </a:ln>
        </p:spPr>
        <p:txBody>
          <a:bodyPr wrap="square">
            <a:spAutoFit/>
          </a:bodyPr>
          <a:lstStyle/>
          <a:p>
            <a:pPr algn="just"/>
            <a:r>
              <a:rPr lang="bn-BD" sz="3200" dirty="0" smtClean="0">
                <a:latin typeface="NikoshBAN" pitchFamily="2" charset="0"/>
                <a:cs typeface="NikoshBAN" pitchFamily="2" charset="0"/>
              </a:rPr>
              <a:t>নেপাল সরকার লুম্বিনীর উন্নয়ন কার্যক্রম চালিয়ে যাচ্ছে। বিশ্বের বিভিন্ন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দেশ </a:t>
            </a:r>
            <a:r>
              <a:rPr lang="bn-BD" sz="3200" dirty="0" smtClean="0">
                <a:latin typeface="NikoshBAN" pitchFamily="2" charset="0"/>
                <a:cs typeface="NikoshBAN" pitchFamily="2" charset="0"/>
              </a:rPr>
              <a:t>থেকে প্রচুর দর্শনার্থী লুম্বিনী ভ্রমণে আসেন। </a:t>
            </a:r>
            <a:r>
              <a:rPr lang="bn-BD" sz="3200" dirty="0" smtClean="0">
                <a:latin typeface="NikoshBAN" pitchFamily="2" charset="0"/>
                <a:cs typeface="NikoshBAN" pitchFamily="2" charset="0"/>
              </a:rPr>
              <a:t>নেপালের রাজধানী </a:t>
            </a:r>
          </a:p>
          <a:p>
            <a:pPr algn="just"/>
            <a:r>
              <a:rPr lang="bn-BD" sz="3200" dirty="0" smtClean="0">
                <a:latin typeface="NikoshBAN" pitchFamily="2" charset="0"/>
                <a:cs typeface="NikoshBAN" pitchFamily="2" charset="0"/>
              </a:rPr>
              <a:t>কাঠমণ্ডু </a:t>
            </a:r>
            <a:r>
              <a:rPr lang="bn-BD" sz="3200" dirty="0" smtClean="0">
                <a:latin typeface="NikoshBAN" pitchFamily="2" charset="0"/>
                <a:cs typeface="NikoshBAN" pitchFamily="2" charset="0"/>
              </a:rPr>
              <a:t>থেকে সড়ক পথে লুম্বিনী যাওয়া যায়।</a:t>
            </a:r>
            <a:endParaRPr lang="en-US" sz="3200" dirty="0"/>
          </a:p>
        </p:txBody>
      </p:sp>
      <p:sp>
        <p:nvSpPr>
          <p:cNvPr id="5" name="Rectangle 4"/>
          <p:cNvSpPr/>
          <p:nvPr/>
        </p:nvSpPr>
        <p:spPr>
          <a:xfrm>
            <a:off x="4420793" y="4368225"/>
            <a:ext cx="3594254" cy="584775"/>
          </a:xfrm>
          <a:prstGeom prst="rect">
            <a:avLst/>
          </a:prstGeom>
        </p:spPr>
        <p:txBody>
          <a:bodyPr wrap="none">
            <a:spAutoFit/>
          </a:bodyPr>
          <a:lstStyle/>
          <a:p>
            <a:r>
              <a:rPr lang="bn-BD" sz="3200" dirty="0">
                <a:solidFill>
                  <a:srgbClr val="EEB500"/>
                </a:solidFill>
                <a:latin typeface="NikoshBAN" pitchFamily="2" charset="0"/>
                <a:cs typeface="NikoshBAN" pitchFamily="2" charset="0"/>
              </a:rPr>
              <a:t>মিয়ানমার</a:t>
            </a:r>
            <a:r>
              <a:rPr lang="bn-BD" sz="3200" dirty="0" smtClean="0">
                <a:solidFill>
                  <a:srgbClr val="EEB500"/>
                </a:solidFill>
                <a:latin typeface="NikoshBAN" pitchFamily="2" charset="0"/>
                <a:cs typeface="NikoshBAN" pitchFamily="2" charset="0"/>
              </a:rPr>
              <a:t> গোল্ডেন টেম্পেল</a:t>
            </a:r>
            <a:endParaRPr lang="en-US" sz="3200" dirty="0">
              <a:solidFill>
                <a:srgbClr val="EEB500"/>
              </a:solidFill>
            </a:endParaRPr>
          </a:p>
        </p:txBody>
      </p:sp>
      <p:sp>
        <p:nvSpPr>
          <p:cNvPr id="6" name="Rectangle 5"/>
          <p:cNvSpPr/>
          <p:nvPr/>
        </p:nvSpPr>
        <p:spPr>
          <a:xfrm>
            <a:off x="1981200" y="381000"/>
            <a:ext cx="1388522" cy="1200329"/>
          </a:xfrm>
          <a:prstGeom prst="rect">
            <a:avLst/>
          </a:prstGeom>
        </p:spPr>
        <p:txBody>
          <a:bodyPr wrap="none">
            <a:spAutoFit/>
          </a:bodyPr>
          <a:lstStyle/>
          <a:p>
            <a:r>
              <a:rPr lang="bn-BD" sz="3600" dirty="0" smtClean="0">
                <a:solidFill>
                  <a:schemeClr val="bg1"/>
                </a:solidFill>
                <a:latin typeface="NikoshBAN" pitchFamily="2" charset="0"/>
                <a:cs typeface="NikoshBAN" pitchFamily="2" charset="0"/>
              </a:rPr>
              <a:t>বিশ্বশান্তি</a:t>
            </a:r>
          </a:p>
          <a:p>
            <a:pPr algn="ctr"/>
            <a:r>
              <a:rPr lang="bn-BD" sz="3600" dirty="0" smtClean="0">
                <a:solidFill>
                  <a:schemeClr val="bg1"/>
                </a:solidFill>
                <a:latin typeface="NikoshBAN" pitchFamily="2" charset="0"/>
                <a:cs typeface="NikoshBAN" pitchFamily="2" charset="0"/>
              </a:rPr>
              <a:t> স্তূপ</a:t>
            </a:r>
            <a:endParaRPr lang="en-US" sz="3600" dirty="0">
              <a:solidFill>
                <a:schemeClr val="bg1"/>
              </a:solidFill>
            </a:endParaRPr>
          </a:p>
        </p:txBody>
      </p:sp>
    </p:spTree>
    <p:extLst>
      <p:ext uri="{BB962C8B-B14F-4D97-AF65-F5344CB8AC3E}">
        <p14:creationId xmlns:p14="http://schemas.microsoft.com/office/powerpoint/2010/main" val="14827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3282" y="457200"/>
            <a:ext cx="1877437" cy="707886"/>
          </a:xfrm>
          <a:prstGeom prst="rect">
            <a:avLst/>
          </a:prstGeom>
          <a:solidFill>
            <a:srgbClr val="F0BEF4"/>
          </a:solidFill>
        </p:spPr>
        <p:txBody>
          <a:bodyPr wrap="none" rtlCol="0">
            <a:spAutoFit/>
          </a:bodyPr>
          <a:lstStyle/>
          <a:p>
            <a:r>
              <a:rPr lang="bn-BD" sz="4000" dirty="0" smtClean="0">
                <a:latin typeface="NikoshBAN" pitchFamily="2" charset="0"/>
                <a:cs typeface="NikoshBAN" pitchFamily="2" charset="0"/>
              </a:rPr>
              <a:t>দলীয় কাজ</a:t>
            </a:r>
            <a:endParaRPr lang="en-US" sz="4000" dirty="0">
              <a:latin typeface="NikoshBAN" pitchFamily="2" charset="0"/>
              <a:cs typeface="NikoshBAN" pitchFamily="2" charset="0"/>
            </a:endParaRPr>
          </a:p>
        </p:txBody>
      </p:sp>
      <p:sp>
        <p:nvSpPr>
          <p:cNvPr id="4" name="TextBox 3"/>
          <p:cNvSpPr txBox="1"/>
          <p:nvPr/>
        </p:nvSpPr>
        <p:spPr>
          <a:xfrm>
            <a:off x="1104900" y="2819400"/>
            <a:ext cx="6934200" cy="646331"/>
          </a:xfrm>
          <a:prstGeom prst="rect">
            <a:avLst/>
          </a:prstGeom>
          <a:noFill/>
        </p:spPr>
        <p:txBody>
          <a:bodyPr wrap="square" rtlCol="0">
            <a:spAutoFit/>
          </a:bodyPr>
          <a:lstStyle/>
          <a:p>
            <a:pPr marL="571500" indent="-571500">
              <a:buFont typeface="Wingdings" pitchFamily="2" charset="2"/>
              <a:buChar char="v"/>
            </a:pPr>
            <a:r>
              <a:rPr lang="bn-BD" sz="3600" dirty="0" smtClean="0">
                <a:latin typeface="NikoshBAN" pitchFamily="2" charset="0"/>
                <a:cs typeface="NikoshBAN" pitchFamily="2" charset="0"/>
              </a:rPr>
              <a:t>লুম্বিনীতে ‘অশোক স্তম্ভ’ স্থাপন সম্পর্কে লিখ।</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98837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3156" y="152400"/>
            <a:ext cx="1157689" cy="584775"/>
          </a:xfrm>
          <a:prstGeom prst="rect">
            <a:avLst/>
          </a:prstGeom>
          <a:solidFill>
            <a:srgbClr val="FFCCCC"/>
          </a:solidFill>
        </p:spPr>
        <p:txBody>
          <a:bodyPr wrap="none" rtlCol="0">
            <a:spAutoFit/>
          </a:bodyPr>
          <a:lstStyle/>
          <a:p>
            <a:r>
              <a:rPr lang="bn-BD" sz="3200" dirty="0"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4" name="TextBox 3"/>
          <p:cNvSpPr txBox="1"/>
          <p:nvPr/>
        </p:nvSpPr>
        <p:spPr>
          <a:xfrm>
            <a:off x="228600" y="685800"/>
            <a:ext cx="4851008" cy="584775"/>
          </a:xfrm>
          <a:prstGeom prst="rect">
            <a:avLst/>
          </a:prstGeom>
          <a:noFill/>
        </p:spPr>
        <p:txBody>
          <a:bodyPr wrap="none" rtlCol="0">
            <a:spAutoFit/>
          </a:bodyPr>
          <a:lstStyle/>
          <a:p>
            <a:r>
              <a:rPr lang="bn-BD" sz="3200" dirty="0" smtClean="0">
                <a:latin typeface="NikoshBAN" pitchFamily="2" charset="0"/>
                <a:cs typeface="NikoshBAN" pitchFamily="2" charset="0"/>
              </a:rPr>
              <a:t>১। </a:t>
            </a:r>
            <a:r>
              <a:rPr lang="bn-BD" sz="3200" dirty="0" smtClean="0">
                <a:latin typeface="NikoshBAN" pitchFamily="2" charset="0"/>
                <a:cs typeface="NikoshBAN" pitchFamily="2" charset="0"/>
              </a:rPr>
              <a:t>সিদ্ধার্থ গৌতমের জন্মস্থান কোনটি?</a:t>
            </a:r>
            <a:endParaRPr lang="en-US" sz="3200" dirty="0">
              <a:latin typeface="NikoshBAN" pitchFamily="2" charset="0"/>
              <a:cs typeface="NikoshBAN" pitchFamily="2" charset="0"/>
            </a:endParaRPr>
          </a:p>
        </p:txBody>
      </p:sp>
      <p:sp>
        <p:nvSpPr>
          <p:cNvPr id="5" name="TextBox 4"/>
          <p:cNvSpPr txBox="1"/>
          <p:nvPr/>
        </p:nvSpPr>
        <p:spPr>
          <a:xfrm>
            <a:off x="228600" y="1135126"/>
            <a:ext cx="6777817"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rPr>
              <a:t>ক) কপিলাবস্তু (খ</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দেবদহ  (</a:t>
            </a:r>
            <a:r>
              <a:rPr lang="bn-BD" sz="3200" dirty="0" smtClean="0">
                <a:latin typeface="NikoshBAN" pitchFamily="2" charset="0"/>
                <a:cs typeface="NikoshBAN" pitchFamily="2" charset="0"/>
              </a:rPr>
              <a:t>গ) </a:t>
            </a:r>
            <a:r>
              <a:rPr lang="bn-BD" sz="3200" dirty="0" smtClean="0">
                <a:latin typeface="NikoshBAN" pitchFamily="2" charset="0"/>
                <a:cs typeface="NikoshBAN" pitchFamily="2" charset="0"/>
              </a:rPr>
              <a:t>লুম্বিনী   </a:t>
            </a:r>
            <a:r>
              <a:rPr lang="bn-BD" sz="3200" dirty="0" smtClean="0">
                <a:latin typeface="NikoshBAN" pitchFamily="2" charset="0"/>
                <a:cs typeface="NikoshBAN" pitchFamily="2" charset="0"/>
              </a:rPr>
              <a:t>(ঘ) </a:t>
            </a:r>
            <a:r>
              <a:rPr lang="bn-BD" sz="3200" dirty="0" smtClean="0">
                <a:latin typeface="NikoshBAN" pitchFamily="2" charset="0"/>
                <a:cs typeface="NikoshBAN" pitchFamily="2" charset="0"/>
              </a:rPr>
              <a:t>সারনাথ</a:t>
            </a:r>
            <a:endParaRPr lang="en-US" sz="3200" dirty="0">
              <a:latin typeface="NikoshBAN" pitchFamily="2" charset="0"/>
              <a:cs typeface="NikoshBAN" pitchFamily="2" charset="0"/>
            </a:endParaRPr>
          </a:p>
        </p:txBody>
      </p:sp>
      <p:sp>
        <p:nvSpPr>
          <p:cNvPr id="6" name="TextBox 5"/>
          <p:cNvSpPr txBox="1"/>
          <p:nvPr/>
        </p:nvSpPr>
        <p:spPr>
          <a:xfrm>
            <a:off x="228600" y="1584452"/>
            <a:ext cx="4738798" cy="584775"/>
          </a:xfrm>
          <a:prstGeom prst="rect">
            <a:avLst/>
          </a:prstGeom>
          <a:noFill/>
        </p:spPr>
        <p:txBody>
          <a:bodyPr wrap="none" rtlCol="0">
            <a:spAutoFit/>
          </a:bodyPr>
          <a:lstStyle/>
          <a:p>
            <a:r>
              <a:rPr lang="bn-BD" sz="3200" dirty="0" smtClean="0">
                <a:latin typeface="NikoshBAN" pitchFamily="2" charset="0"/>
                <a:cs typeface="NikoshBAN" pitchFamily="2" charset="0"/>
              </a:rPr>
              <a:t>২। </a:t>
            </a:r>
            <a:r>
              <a:rPr lang="bn-BD" sz="3200" dirty="0" smtClean="0">
                <a:latin typeface="NikoshBAN" pitchFamily="2" charset="0"/>
                <a:cs typeface="NikoshBAN" pitchFamily="2" charset="0"/>
              </a:rPr>
              <a:t>লুম্বিনী উদ্যানের বর্তমান নাম কি?</a:t>
            </a:r>
            <a:endParaRPr lang="en-US" sz="3200" dirty="0">
              <a:latin typeface="NikoshBAN" pitchFamily="2" charset="0"/>
              <a:cs typeface="NikoshBAN" pitchFamily="2" charset="0"/>
            </a:endParaRPr>
          </a:p>
        </p:txBody>
      </p:sp>
      <p:sp>
        <p:nvSpPr>
          <p:cNvPr id="7" name="TextBox 6"/>
          <p:cNvSpPr txBox="1"/>
          <p:nvPr/>
        </p:nvSpPr>
        <p:spPr>
          <a:xfrm>
            <a:off x="228600" y="2033778"/>
            <a:ext cx="7039106" cy="584775"/>
          </a:xfrm>
          <a:prstGeom prst="rect">
            <a:avLst/>
          </a:prstGeom>
          <a:noFill/>
        </p:spPr>
        <p:txBody>
          <a:bodyPr wrap="none" rtlCol="0">
            <a:spAutoFit/>
          </a:bodyPr>
          <a:lstStyle/>
          <a:p>
            <a:r>
              <a:rPr lang="bn-BD" sz="3200" dirty="0" smtClean="0">
                <a:latin typeface="NikoshBAN" pitchFamily="2" charset="0"/>
                <a:cs typeface="NikoshBAN" pitchFamily="2" charset="0"/>
              </a:rPr>
              <a:t>(ক) </a:t>
            </a:r>
            <a:r>
              <a:rPr lang="bn-BD" sz="3200" dirty="0" smtClean="0">
                <a:latin typeface="NikoshBAN" pitchFamily="2" charset="0"/>
                <a:cs typeface="NikoshBAN" pitchFamily="2" charset="0"/>
              </a:rPr>
              <a:t>সাহেত  </a:t>
            </a:r>
            <a:r>
              <a:rPr lang="bn-BD" sz="3200" dirty="0" smtClean="0">
                <a:latin typeface="NikoshBAN" pitchFamily="2" charset="0"/>
                <a:cs typeface="NikoshBAN" pitchFamily="2" charset="0"/>
              </a:rPr>
              <a:t>(খ</a:t>
            </a:r>
            <a:r>
              <a:rPr lang="bn-BD" sz="3200" dirty="0" smtClean="0">
                <a:latin typeface="NikoshBAN" pitchFamily="2" charset="0"/>
                <a:cs typeface="NikoshBAN" pitchFamily="2" charset="0"/>
              </a:rPr>
              <a:t>) রুম্মিনদাই  </a:t>
            </a:r>
            <a:r>
              <a:rPr lang="bn-BD" sz="3200" dirty="0" smtClean="0">
                <a:latin typeface="NikoshBAN" pitchFamily="2" charset="0"/>
                <a:cs typeface="NikoshBAN" pitchFamily="2" charset="0"/>
              </a:rPr>
              <a:t>(গ) </a:t>
            </a:r>
            <a:r>
              <a:rPr lang="bn-BD" sz="3200" dirty="0" smtClean="0">
                <a:latin typeface="NikoshBAN" pitchFamily="2" charset="0"/>
                <a:cs typeface="NikoshBAN" pitchFamily="2" charset="0"/>
              </a:rPr>
              <a:t>বারানসি  </a:t>
            </a:r>
            <a:r>
              <a:rPr lang="bn-BD" sz="3200" dirty="0" smtClean="0">
                <a:latin typeface="NikoshBAN" pitchFamily="2" charset="0"/>
                <a:cs typeface="NikoshBAN" pitchFamily="2" charset="0"/>
              </a:rPr>
              <a:t>(ঘ) </a:t>
            </a:r>
            <a:r>
              <a:rPr lang="bn-BD" sz="3200" dirty="0" smtClean="0">
                <a:latin typeface="NikoshBAN" pitchFamily="2" charset="0"/>
                <a:cs typeface="NikoshBAN" pitchFamily="2" charset="0"/>
              </a:rPr>
              <a:t>কুশাবতী</a:t>
            </a:r>
            <a:endParaRPr lang="en-US" sz="3200" dirty="0">
              <a:latin typeface="NikoshBAN" pitchFamily="2" charset="0"/>
              <a:cs typeface="NikoshBAN" pitchFamily="2" charset="0"/>
            </a:endParaRPr>
          </a:p>
        </p:txBody>
      </p:sp>
      <p:sp>
        <p:nvSpPr>
          <p:cNvPr id="8" name="TextBox 7"/>
          <p:cNvSpPr txBox="1"/>
          <p:nvPr/>
        </p:nvSpPr>
        <p:spPr>
          <a:xfrm>
            <a:off x="228600" y="2483104"/>
            <a:ext cx="7742825" cy="584775"/>
          </a:xfrm>
          <a:prstGeom prst="rect">
            <a:avLst/>
          </a:prstGeom>
          <a:noFill/>
        </p:spPr>
        <p:txBody>
          <a:bodyPr wrap="none" rtlCol="0">
            <a:spAutoFit/>
          </a:bodyPr>
          <a:lstStyle/>
          <a:p>
            <a:r>
              <a:rPr lang="bn-BD" sz="3200" dirty="0" smtClean="0">
                <a:latin typeface="NikoshBAN" pitchFamily="2" charset="0"/>
                <a:cs typeface="NikoshBAN" pitchFamily="2" charset="0"/>
              </a:rPr>
              <a:t>৩। </a:t>
            </a:r>
            <a:r>
              <a:rPr lang="bn-BD" sz="3200" dirty="0" smtClean="0">
                <a:latin typeface="NikoshBAN" pitchFamily="2" charset="0"/>
                <a:cs typeface="NikoshBAN" pitchFamily="2" charset="0"/>
              </a:rPr>
              <a:t>সম্রাট অশোক রাজত্বের কত বর্ষে লুম্বিনী পরিদর্শন করেন?</a:t>
            </a:r>
            <a:endParaRPr lang="en-US" sz="3200" dirty="0">
              <a:latin typeface="NikoshBAN" pitchFamily="2" charset="0"/>
              <a:cs typeface="NikoshBAN" pitchFamily="2" charset="0"/>
            </a:endParaRPr>
          </a:p>
        </p:txBody>
      </p:sp>
      <p:sp>
        <p:nvSpPr>
          <p:cNvPr id="9" name="TextBox 8"/>
          <p:cNvSpPr txBox="1"/>
          <p:nvPr/>
        </p:nvSpPr>
        <p:spPr>
          <a:xfrm>
            <a:off x="228600" y="2932430"/>
            <a:ext cx="4905510" cy="1077218"/>
          </a:xfrm>
          <a:prstGeom prst="rect">
            <a:avLst/>
          </a:prstGeom>
          <a:noFill/>
        </p:spPr>
        <p:txBody>
          <a:bodyPr wrap="none" rtlCol="0">
            <a:spAutoFit/>
          </a:bodyPr>
          <a:lstStyle/>
          <a:p>
            <a:r>
              <a:rPr lang="bn-BD" sz="3200" dirty="0" smtClean="0">
                <a:latin typeface="NikoshBAN" pitchFamily="2" charset="0"/>
                <a:cs typeface="NikoshBAN" pitchFamily="2" charset="0"/>
              </a:rPr>
              <a:t>(ক) </a:t>
            </a:r>
            <a:r>
              <a:rPr lang="bn-BD" sz="3200" dirty="0" smtClean="0">
                <a:latin typeface="NikoshBAN" pitchFamily="2" charset="0"/>
                <a:cs typeface="NikoshBAN" pitchFamily="2" charset="0"/>
              </a:rPr>
              <a:t>ঊনবিংশিতম </a:t>
            </a:r>
            <a:r>
              <a:rPr lang="bn-BD" sz="3200" dirty="0" smtClean="0">
                <a:latin typeface="NikoshBAN" pitchFamily="2" charset="0"/>
                <a:cs typeface="NikoshBAN" pitchFamily="2" charset="0"/>
              </a:rPr>
              <a:t>(খ</a:t>
            </a:r>
            <a:r>
              <a:rPr lang="bn-BD" sz="3200" dirty="0" smtClean="0">
                <a:latin typeface="NikoshBAN" pitchFamily="2" charset="0"/>
                <a:cs typeface="NikoshBAN" pitchFamily="2" charset="0"/>
              </a:rPr>
              <a:t>) বিংশতিতম </a:t>
            </a:r>
          </a:p>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rPr>
              <a:t>গ</a:t>
            </a:r>
            <a:r>
              <a:rPr lang="bn-BD" sz="3200" dirty="0" smtClean="0">
                <a:latin typeface="NikoshBAN" pitchFamily="2" charset="0"/>
                <a:cs typeface="NikoshBAN" pitchFamily="2" charset="0"/>
              </a:rPr>
              <a:t>) একবিংশতিতম (</a:t>
            </a:r>
            <a:r>
              <a:rPr lang="bn-BD" sz="3200" dirty="0" smtClean="0">
                <a:latin typeface="NikoshBAN" pitchFamily="2" charset="0"/>
                <a:cs typeface="NikoshBAN" pitchFamily="2" charset="0"/>
              </a:rPr>
              <a:t>ঘ) </a:t>
            </a:r>
            <a:r>
              <a:rPr lang="bn-BD" sz="3200" dirty="0" smtClean="0">
                <a:latin typeface="NikoshBAN" pitchFamily="2" charset="0"/>
                <a:cs typeface="NikoshBAN" pitchFamily="2" charset="0"/>
              </a:rPr>
              <a:t>দ্বাবিংশতিতম</a:t>
            </a:r>
            <a:endParaRPr lang="en-US" sz="3200" dirty="0">
              <a:latin typeface="NikoshBAN" pitchFamily="2" charset="0"/>
              <a:cs typeface="NikoshBAN" pitchFamily="2" charset="0"/>
            </a:endParaRPr>
          </a:p>
        </p:txBody>
      </p:sp>
      <p:sp>
        <p:nvSpPr>
          <p:cNvPr id="10" name="Rounded Rectangle 9"/>
          <p:cNvSpPr/>
          <p:nvPr/>
        </p:nvSpPr>
        <p:spPr>
          <a:xfrm>
            <a:off x="6899737" y="3026096"/>
            <a:ext cx="1634663" cy="1620470"/>
          </a:xfrm>
          <a:prstGeom prst="roundRect">
            <a:avLst/>
          </a:prstGeom>
          <a:solidFill>
            <a:srgbClr val="FFFF00"/>
          </a:solidFill>
          <a:ln>
            <a:solidFill>
              <a:srgbClr val="FFFF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00FF"/>
                </a:solidFill>
                <a:latin typeface="NikoshBAN" pitchFamily="2" charset="0"/>
                <a:cs typeface="NikoshBAN" pitchFamily="2" charset="0"/>
              </a:rPr>
              <a:t>সঠিক উত্তরের জন্য ক্লিক </a:t>
            </a:r>
            <a:endParaRPr lang="en-US" sz="3200" dirty="0">
              <a:solidFill>
                <a:srgbClr val="0000FF"/>
              </a:solidFill>
              <a:latin typeface="NikoshBAN" pitchFamily="2" charset="0"/>
              <a:cs typeface="NikoshBAN" pitchFamily="2" charset="0"/>
            </a:endParaRPr>
          </a:p>
        </p:txBody>
      </p:sp>
      <p:sp>
        <p:nvSpPr>
          <p:cNvPr id="11" name="TextBox 10"/>
          <p:cNvSpPr txBox="1"/>
          <p:nvPr/>
        </p:nvSpPr>
        <p:spPr>
          <a:xfrm>
            <a:off x="3733800" y="10578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2" name="TextBox 11"/>
          <p:cNvSpPr txBox="1"/>
          <p:nvPr/>
        </p:nvSpPr>
        <p:spPr>
          <a:xfrm>
            <a:off x="228600" y="3874199"/>
            <a:ext cx="5779146" cy="584775"/>
          </a:xfrm>
          <a:prstGeom prst="rect">
            <a:avLst/>
          </a:prstGeom>
          <a:noFill/>
        </p:spPr>
        <p:txBody>
          <a:bodyPr wrap="none" rtlCol="0">
            <a:spAutoFit/>
          </a:bodyPr>
          <a:lstStyle/>
          <a:p>
            <a:r>
              <a:rPr lang="bn-BD" sz="3200" dirty="0" smtClean="0">
                <a:latin typeface="NikoshBAN" pitchFamily="2" charset="0"/>
                <a:cs typeface="NikoshBAN" pitchFamily="2" charset="0"/>
              </a:rPr>
              <a:t>৪</a:t>
            </a:r>
            <a:r>
              <a:rPr lang="bn-BD" sz="3200" dirty="0" smtClean="0">
                <a:latin typeface="NikoshBAN" pitchFamily="2" charset="0"/>
                <a:cs typeface="NikoshBAN" pitchFamily="2" charset="0"/>
              </a:rPr>
              <a:t>। ‘অশোক স্তম্ভ’ কত খ্রিষ্টাব্দে আবিষ্কৃত হয়?</a:t>
            </a:r>
            <a:endParaRPr lang="en-US" sz="3200" dirty="0">
              <a:latin typeface="NikoshBAN" pitchFamily="2" charset="0"/>
              <a:cs typeface="NikoshBAN" pitchFamily="2" charset="0"/>
            </a:endParaRPr>
          </a:p>
        </p:txBody>
      </p:sp>
      <p:sp>
        <p:nvSpPr>
          <p:cNvPr id="13" name="TextBox 12"/>
          <p:cNvSpPr txBox="1"/>
          <p:nvPr/>
        </p:nvSpPr>
        <p:spPr>
          <a:xfrm>
            <a:off x="228600" y="4323525"/>
            <a:ext cx="5700600" cy="584775"/>
          </a:xfrm>
          <a:prstGeom prst="rect">
            <a:avLst/>
          </a:prstGeom>
          <a:noFill/>
        </p:spPr>
        <p:txBody>
          <a:bodyPr wrap="none" rtlCol="0">
            <a:spAutoFit/>
          </a:bodyPr>
          <a:lstStyle/>
          <a:p>
            <a:r>
              <a:rPr lang="bn-BD" sz="3200" dirty="0" smtClean="0">
                <a:latin typeface="NikoshBAN" pitchFamily="2" charset="0"/>
                <a:cs typeface="NikoshBAN" pitchFamily="2" charset="0"/>
              </a:rPr>
              <a:t>(ক) </a:t>
            </a:r>
            <a:r>
              <a:rPr lang="bn-BD" sz="3200" dirty="0" smtClean="0">
                <a:latin typeface="NikoshBAN" pitchFamily="2" charset="0"/>
                <a:cs typeface="NikoshBAN" pitchFamily="2" charset="0"/>
              </a:rPr>
              <a:t>১৮৮৮ (</a:t>
            </a:r>
            <a:r>
              <a:rPr lang="bn-BD" sz="3200" dirty="0" smtClean="0">
                <a:latin typeface="NikoshBAN" pitchFamily="2" charset="0"/>
                <a:cs typeface="NikoshBAN" pitchFamily="2" charset="0"/>
              </a:rPr>
              <a:t>খ) </a:t>
            </a:r>
            <a:r>
              <a:rPr lang="bn-BD" sz="3200" dirty="0" smtClean="0">
                <a:latin typeface="NikoshBAN" pitchFamily="2" charset="0"/>
                <a:cs typeface="NikoshBAN" pitchFamily="2" charset="0"/>
              </a:rPr>
              <a:t>১৮১৬ (</a:t>
            </a:r>
            <a:r>
              <a:rPr lang="bn-BD" sz="3200" dirty="0" smtClean="0">
                <a:latin typeface="NikoshBAN" pitchFamily="2" charset="0"/>
                <a:cs typeface="NikoshBAN" pitchFamily="2" charset="0"/>
              </a:rPr>
              <a:t>গ</a:t>
            </a:r>
            <a:r>
              <a:rPr lang="bn-BD" sz="3200" dirty="0" smtClean="0">
                <a:latin typeface="NikoshBAN" pitchFamily="2" charset="0"/>
                <a:cs typeface="NikoshBAN" pitchFamily="2" charset="0"/>
              </a:rPr>
              <a:t>) ১৮১৮ (</a:t>
            </a:r>
            <a:r>
              <a:rPr lang="bn-BD" sz="3200" dirty="0" smtClean="0">
                <a:latin typeface="NikoshBAN" pitchFamily="2" charset="0"/>
                <a:cs typeface="NikoshBAN" pitchFamily="2" charset="0"/>
              </a:rPr>
              <a:t>ঘ</a:t>
            </a:r>
            <a:r>
              <a:rPr lang="bn-BD" sz="3200" dirty="0" smtClean="0">
                <a:latin typeface="NikoshBAN" pitchFamily="2" charset="0"/>
                <a:cs typeface="NikoshBAN" pitchFamily="2" charset="0"/>
              </a:rPr>
              <a:t>) ১৮৯৬</a:t>
            </a:r>
            <a:endParaRPr lang="en-US" sz="3200" dirty="0">
              <a:latin typeface="NikoshBAN" pitchFamily="2" charset="0"/>
              <a:cs typeface="NikoshBAN" pitchFamily="2" charset="0"/>
            </a:endParaRPr>
          </a:p>
        </p:txBody>
      </p:sp>
      <p:sp>
        <p:nvSpPr>
          <p:cNvPr id="14" name="TextBox 13"/>
          <p:cNvSpPr txBox="1"/>
          <p:nvPr/>
        </p:nvSpPr>
        <p:spPr>
          <a:xfrm>
            <a:off x="228600" y="4772851"/>
            <a:ext cx="5258171" cy="584775"/>
          </a:xfrm>
          <a:prstGeom prst="rect">
            <a:avLst/>
          </a:prstGeom>
          <a:noFill/>
        </p:spPr>
        <p:txBody>
          <a:bodyPr wrap="none" rtlCol="0">
            <a:spAutoFit/>
          </a:bodyPr>
          <a:lstStyle/>
          <a:p>
            <a:r>
              <a:rPr lang="bn-BD" sz="3200" dirty="0" smtClean="0">
                <a:latin typeface="NikoshBAN" pitchFamily="2" charset="0"/>
                <a:cs typeface="NikoshBAN" pitchFamily="2" charset="0"/>
              </a:rPr>
              <a:t>৫</a:t>
            </a:r>
            <a:r>
              <a:rPr lang="bn-BD" sz="3200" dirty="0" smtClean="0">
                <a:latin typeface="NikoshBAN" pitchFamily="2" charset="0"/>
                <a:cs typeface="NikoshBAN" pitchFamily="2" charset="0"/>
              </a:rPr>
              <a:t>। শিলালিপি কোন ভাষায় খোদিত ছিল?</a:t>
            </a:r>
            <a:endParaRPr lang="en-US" sz="3200" dirty="0">
              <a:latin typeface="NikoshBAN" pitchFamily="2" charset="0"/>
              <a:cs typeface="NikoshBAN" pitchFamily="2" charset="0"/>
            </a:endParaRPr>
          </a:p>
        </p:txBody>
      </p:sp>
      <p:sp>
        <p:nvSpPr>
          <p:cNvPr id="15" name="TextBox 14"/>
          <p:cNvSpPr txBox="1"/>
          <p:nvPr/>
        </p:nvSpPr>
        <p:spPr>
          <a:xfrm>
            <a:off x="228600" y="5222177"/>
            <a:ext cx="5589992" cy="584775"/>
          </a:xfrm>
          <a:prstGeom prst="rect">
            <a:avLst/>
          </a:prstGeom>
          <a:noFill/>
        </p:spPr>
        <p:txBody>
          <a:bodyPr wrap="none" rtlCol="0">
            <a:spAutoFit/>
          </a:bodyPr>
          <a:lstStyle/>
          <a:p>
            <a:r>
              <a:rPr lang="bn-BD" sz="3200" dirty="0" smtClean="0">
                <a:latin typeface="NikoshBAN" pitchFamily="2" charset="0"/>
                <a:cs typeface="NikoshBAN" pitchFamily="2" charset="0"/>
              </a:rPr>
              <a:t>(ক</a:t>
            </a:r>
            <a:r>
              <a:rPr lang="bn-BD" sz="3200" dirty="0" smtClean="0">
                <a:latin typeface="NikoshBAN" pitchFamily="2" charset="0"/>
                <a:cs typeface="NikoshBAN" pitchFamily="2" charset="0"/>
              </a:rPr>
              <a:t>) মাগধী (</a:t>
            </a:r>
            <a:r>
              <a:rPr lang="bn-BD" sz="3200" dirty="0" smtClean="0">
                <a:latin typeface="NikoshBAN" pitchFamily="2" charset="0"/>
                <a:cs typeface="NikoshBAN" pitchFamily="2" charset="0"/>
              </a:rPr>
              <a:t>খ</a:t>
            </a:r>
            <a:r>
              <a:rPr lang="bn-BD" sz="3200" dirty="0" smtClean="0">
                <a:latin typeface="NikoshBAN" pitchFamily="2" charset="0"/>
                <a:cs typeface="NikoshBAN" pitchFamily="2" charset="0"/>
              </a:rPr>
              <a:t>) পালি (</a:t>
            </a:r>
            <a:r>
              <a:rPr lang="bn-BD" sz="3200" dirty="0" smtClean="0">
                <a:latin typeface="NikoshBAN" pitchFamily="2" charset="0"/>
                <a:cs typeface="NikoshBAN" pitchFamily="2" charset="0"/>
              </a:rPr>
              <a:t>গ</a:t>
            </a:r>
            <a:r>
              <a:rPr lang="bn-BD" sz="3200" dirty="0" smtClean="0">
                <a:latin typeface="NikoshBAN" pitchFamily="2" charset="0"/>
                <a:cs typeface="NikoshBAN" pitchFamily="2" charset="0"/>
              </a:rPr>
              <a:t>) প্রাকৃত (</a:t>
            </a:r>
            <a:r>
              <a:rPr lang="bn-BD" sz="3200" dirty="0" smtClean="0">
                <a:latin typeface="NikoshBAN" pitchFamily="2" charset="0"/>
                <a:cs typeface="NikoshBAN" pitchFamily="2" charset="0"/>
              </a:rPr>
              <a:t>ঘ</a:t>
            </a:r>
            <a:r>
              <a:rPr lang="bn-BD" sz="3200" dirty="0" smtClean="0">
                <a:latin typeface="NikoshBAN" pitchFamily="2" charset="0"/>
                <a:cs typeface="NikoshBAN" pitchFamily="2" charset="0"/>
              </a:rPr>
              <a:t>) সংস্কৃত</a:t>
            </a:r>
            <a:endParaRPr lang="en-US" sz="3200" dirty="0">
              <a:latin typeface="NikoshBAN" pitchFamily="2" charset="0"/>
              <a:cs typeface="NikoshBAN" pitchFamily="2" charset="0"/>
            </a:endParaRPr>
          </a:p>
        </p:txBody>
      </p:sp>
      <p:sp>
        <p:nvSpPr>
          <p:cNvPr id="16" name="TextBox 15"/>
          <p:cNvSpPr txBox="1"/>
          <p:nvPr/>
        </p:nvSpPr>
        <p:spPr>
          <a:xfrm>
            <a:off x="1828800" y="19722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7" name="TextBox 16"/>
          <p:cNvSpPr txBox="1"/>
          <p:nvPr/>
        </p:nvSpPr>
        <p:spPr>
          <a:xfrm>
            <a:off x="2514600" y="289560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8" name="TextBox 17"/>
          <p:cNvSpPr txBox="1"/>
          <p:nvPr/>
        </p:nvSpPr>
        <p:spPr>
          <a:xfrm>
            <a:off x="4419600" y="42582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9" name="TextBox 18"/>
          <p:cNvSpPr txBox="1"/>
          <p:nvPr/>
        </p:nvSpPr>
        <p:spPr>
          <a:xfrm>
            <a:off x="2895600" y="510540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20" name="TextBox 19"/>
          <p:cNvSpPr txBox="1"/>
          <p:nvPr/>
        </p:nvSpPr>
        <p:spPr>
          <a:xfrm>
            <a:off x="228600" y="5671503"/>
            <a:ext cx="6034024" cy="584775"/>
          </a:xfrm>
          <a:prstGeom prst="rect">
            <a:avLst/>
          </a:prstGeom>
          <a:noFill/>
        </p:spPr>
        <p:txBody>
          <a:bodyPr wrap="none" rtlCol="0">
            <a:spAutoFit/>
          </a:bodyPr>
          <a:lstStyle/>
          <a:p>
            <a:r>
              <a:rPr lang="bn-BD" sz="3200" dirty="0" smtClean="0">
                <a:latin typeface="NikoshBAN" pitchFamily="2" charset="0"/>
                <a:cs typeface="NikoshBAN" pitchFamily="2" charset="0"/>
              </a:rPr>
              <a:t>৬</a:t>
            </a:r>
            <a:r>
              <a:rPr lang="bn-BD" sz="3200" dirty="0" smtClean="0">
                <a:latin typeface="NikoshBAN" pitchFamily="2" charset="0"/>
                <a:cs typeface="NikoshBAN" pitchFamily="2" charset="0"/>
              </a:rPr>
              <a:t>। সিদ্ধার্থের জন্মকাহিনী কোথায় চিত্রিত আছে?</a:t>
            </a:r>
            <a:endParaRPr lang="en-US" sz="3200" dirty="0">
              <a:latin typeface="NikoshBAN" pitchFamily="2" charset="0"/>
              <a:cs typeface="NikoshBAN" pitchFamily="2" charset="0"/>
            </a:endParaRPr>
          </a:p>
        </p:txBody>
      </p:sp>
      <p:sp>
        <p:nvSpPr>
          <p:cNvPr id="21" name="TextBox 20"/>
          <p:cNvSpPr txBox="1"/>
          <p:nvPr/>
        </p:nvSpPr>
        <p:spPr>
          <a:xfrm>
            <a:off x="228600" y="6120825"/>
            <a:ext cx="6524543"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rPr>
              <a:t>ক) দেয়ালে (খ) স্তম্ভে (</a:t>
            </a:r>
            <a:r>
              <a:rPr lang="bn-BD" sz="3200" dirty="0" smtClean="0">
                <a:latin typeface="NikoshBAN" pitchFamily="2" charset="0"/>
                <a:cs typeface="NikoshBAN" pitchFamily="2" charset="0"/>
              </a:rPr>
              <a:t>গ</a:t>
            </a:r>
            <a:r>
              <a:rPr lang="bn-BD" sz="3200" dirty="0" smtClean="0">
                <a:latin typeface="NikoshBAN" pitchFamily="2" charset="0"/>
                <a:cs typeface="NikoshBAN" pitchFamily="2" charset="0"/>
              </a:rPr>
              <a:t>) শিলায় (</a:t>
            </a:r>
            <a:r>
              <a:rPr lang="bn-BD" sz="3200" dirty="0" smtClean="0">
                <a:latin typeface="NikoshBAN" pitchFamily="2" charset="0"/>
                <a:cs typeface="NikoshBAN" pitchFamily="2" charset="0"/>
              </a:rPr>
              <a:t>ঘ</a:t>
            </a:r>
            <a:r>
              <a:rPr lang="bn-BD" sz="3200" dirty="0" smtClean="0">
                <a:latin typeface="NikoshBAN" pitchFamily="2" charset="0"/>
                <a:cs typeface="NikoshBAN" pitchFamily="2" charset="0"/>
              </a:rPr>
              <a:t>) পাথর ফলকে</a:t>
            </a:r>
            <a:endParaRPr lang="en-US" sz="3200" dirty="0">
              <a:latin typeface="NikoshBAN" pitchFamily="2" charset="0"/>
              <a:cs typeface="NikoshBAN" pitchFamily="2" charset="0"/>
            </a:endParaRPr>
          </a:p>
        </p:txBody>
      </p:sp>
      <p:sp>
        <p:nvSpPr>
          <p:cNvPr id="22" name="TextBox 21"/>
          <p:cNvSpPr txBox="1"/>
          <p:nvPr/>
        </p:nvSpPr>
        <p:spPr>
          <a:xfrm>
            <a:off x="4419600" y="60108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23" name="Rectangle 22"/>
          <p:cNvSpPr/>
          <p:nvPr/>
        </p:nvSpPr>
        <p:spPr>
          <a:xfrm>
            <a:off x="6629400" y="4735311"/>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১</a:t>
            </a:r>
            <a:endParaRPr lang="en-US" sz="4400" dirty="0">
              <a:solidFill>
                <a:srgbClr val="FFFF00"/>
              </a:solidFill>
              <a:latin typeface="NikoshBAN" pitchFamily="2" charset="0"/>
              <a:cs typeface="NikoshBAN" pitchFamily="2" charset="0"/>
            </a:endParaRPr>
          </a:p>
        </p:txBody>
      </p:sp>
      <p:sp>
        <p:nvSpPr>
          <p:cNvPr id="24" name="Rectangle 23"/>
          <p:cNvSpPr/>
          <p:nvPr/>
        </p:nvSpPr>
        <p:spPr>
          <a:xfrm>
            <a:off x="7395037" y="4735311"/>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২</a:t>
            </a:r>
            <a:endParaRPr lang="en-US" sz="4400" dirty="0">
              <a:solidFill>
                <a:srgbClr val="FFFF00"/>
              </a:solidFill>
              <a:latin typeface="NikoshBAN" pitchFamily="2" charset="0"/>
              <a:cs typeface="NikoshBAN" pitchFamily="2" charset="0"/>
            </a:endParaRPr>
          </a:p>
        </p:txBody>
      </p:sp>
      <p:sp>
        <p:nvSpPr>
          <p:cNvPr id="25" name="Rectangle 24"/>
          <p:cNvSpPr/>
          <p:nvPr/>
        </p:nvSpPr>
        <p:spPr>
          <a:xfrm>
            <a:off x="8160674" y="4735311"/>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৩</a:t>
            </a:r>
            <a:endParaRPr lang="en-US" sz="4400" dirty="0">
              <a:solidFill>
                <a:srgbClr val="FFFF00"/>
              </a:solidFill>
              <a:latin typeface="NikoshBAN" pitchFamily="2" charset="0"/>
              <a:cs typeface="NikoshBAN" pitchFamily="2" charset="0"/>
            </a:endParaRPr>
          </a:p>
        </p:txBody>
      </p:sp>
      <p:sp>
        <p:nvSpPr>
          <p:cNvPr id="26" name="Rectangle 25"/>
          <p:cNvSpPr/>
          <p:nvPr/>
        </p:nvSpPr>
        <p:spPr>
          <a:xfrm>
            <a:off x="6629400" y="5493674"/>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৪</a:t>
            </a:r>
            <a:endParaRPr lang="en-US" sz="4400" dirty="0">
              <a:solidFill>
                <a:srgbClr val="FFFF00"/>
              </a:solidFill>
              <a:latin typeface="NikoshBAN" pitchFamily="2" charset="0"/>
              <a:cs typeface="NikoshBAN" pitchFamily="2" charset="0"/>
            </a:endParaRPr>
          </a:p>
        </p:txBody>
      </p:sp>
      <p:sp>
        <p:nvSpPr>
          <p:cNvPr id="27" name="Rectangle 26"/>
          <p:cNvSpPr/>
          <p:nvPr/>
        </p:nvSpPr>
        <p:spPr>
          <a:xfrm>
            <a:off x="7395037" y="5493674"/>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৫</a:t>
            </a:r>
            <a:endParaRPr lang="en-US" sz="4400" dirty="0">
              <a:solidFill>
                <a:srgbClr val="FFFF00"/>
              </a:solidFill>
              <a:latin typeface="NikoshBAN" pitchFamily="2" charset="0"/>
              <a:cs typeface="NikoshBAN" pitchFamily="2" charset="0"/>
            </a:endParaRPr>
          </a:p>
        </p:txBody>
      </p:sp>
      <p:sp>
        <p:nvSpPr>
          <p:cNvPr id="28" name="Rectangle 27"/>
          <p:cNvSpPr/>
          <p:nvPr/>
        </p:nvSpPr>
        <p:spPr>
          <a:xfrm>
            <a:off x="8160674" y="5493674"/>
            <a:ext cx="678526" cy="678526"/>
          </a:xfrm>
          <a:prstGeom prst="rect">
            <a:avLst/>
          </a:prstGeom>
          <a:solidFill>
            <a:srgbClr val="0000FF"/>
          </a:solidFill>
          <a:ln>
            <a:solidFill>
              <a:srgbClr val="0000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৬</a:t>
            </a:r>
            <a:endParaRPr lang="en-US" sz="4400" dirty="0">
              <a:solidFill>
                <a:srgbClr val="FFFF00"/>
              </a:solidFill>
              <a:latin typeface="NikoshBAN" pitchFamily="2" charset="0"/>
              <a:cs typeface="NikoshBAN" pitchFamily="2" charset="0"/>
            </a:endParaRPr>
          </a:p>
        </p:txBody>
      </p:sp>
      <p:sp>
        <p:nvSpPr>
          <p:cNvPr id="29" name="Rectangle 28"/>
          <p:cNvSpPr/>
          <p:nvPr/>
        </p:nvSpPr>
        <p:spPr>
          <a:xfrm>
            <a:off x="457200" y="228600"/>
            <a:ext cx="2198038" cy="584775"/>
          </a:xfrm>
          <a:prstGeom prst="rect">
            <a:avLst/>
          </a:prstGeom>
        </p:spPr>
        <p:txBody>
          <a:bodyPr wrap="none">
            <a:spAutoFit/>
          </a:bodyPr>
          <a:lstStyle/>
          <a:p>
            <a:r>
              <a:rPr lang="bn-BD" sz="3200" b="1" dirty="0" smtClean="0">
                <a:latin typeface="NikoshBAN" pitchFamily="2" charset="0"/>
                <a:cs typeface="NikoshBAN" pitchFamily="2" charset="0"/>
              </a:rPr>
              <a:t>বহুনির্বাচনি প্রশ্ন-</a:t>
            </a:r>
            <a:endParaRPr lang="en-US" sz="3200" b="1" dirty="0"/>
          </a:p>
        </p:txBody>
      </p:sp>
    </p:spTree>
    <p:extLst>
      <p:ext uri="{BB962C8B-B14F-4D97-AF65-F5344CB8AC3E}">
        <p14:creationId xmlns:p14="http://schemas.microsoft.com/office/powerpoint/2010/main" val="3150403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0" dur="500" fill="hold"/>
                                        <p:tgtEl>
                                          <p:spTgt spid="11"/>
                                        </p:tgtEl>
                                        <p:attrNameLst>
                                          <p:attrName>style.color</p:attrName>
                                        </p:attrNameLst>
                                      </p:cBhvr>
                                      <p:by>
                                        <p:hsl h="-7200000" s="0" l="0"/>
                                      </p:by>
                                    </p:animClr>
                                    <p:animClr clrSpc="hsl" dir="cw">
                                      <p:cBhvr>
                                        <p:cTn id="11" dur="500" fill="hold"/>
                                        <p:tgtEl>
                                          <p:spTgt spid="11"/>
                                        </p:tgtEl>
                                        <p:attrNameLst>
                                          <p:attrName>fillcolor</p:attrName>
                                        </p:attrNameLst>
                                      </p:cBhvr>
                                      <p:by>
                                        <p:hsl h="-7200000" s="0" l="0"/>
                                      </p:by>
                                    </p:animClr>
                                    <p:animClr clrSpc="hsl" dir="cw">
                                      <p:cBhvr>
                                        <p:cTn id="12" dur="500" fill="hold"/>
                                        <p:tgtEl>
                                          <p:spTgt spid="11"/>
                                        </p:tgtEl>
                                        <p:attrNameLst>
                                          <p:attrName>stroke.color</p:attrName>
                                        </p:attrNameLst>
                                      </p:cBhvr>
                                      <p:by>
                                        <p:hsl h="-7200000" s="0" l="0"/>
                                      </p:by>
                                    </p:animClr>
                                    <p:set>
                                      <p:cBhvr>
                                        <p:cTn id="13" dur="500" fill="hold"/>
                                        <p:tgtEl>
                                          <p:spTgt spid="11"/>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22" dur="500" fill="hold"/>
                                        <p:tgtEl>
                                          <p:spTgt spid="16"/>
                                        </p:tgtEl>
                                        <p:attrNameLst>
                                          <p:attrName>style.color</p:attrName>
                                        </p:attrNameLst>
                                      </p:cBhvr>
                                      <p:by>
                                        <p:hsl h="-7200000" s="0" l="0"/>
                                      </p:by>
                                    </p:animClr>
                                    <p:animClr clrSpc="hsl" dir="cw">
                                      <p:cBhvr>
                                        <p:cTn id="23" dur="500" fill="hold"/>
                                        <p:tgtEl>
                                          <p:spTgt spid="16"/>
                                        </p:tgtEl>
                                        <p:attrNameLst>
                                          <p:attrName>fillcolor</p:attrName>
                                        </p:attrNameLst>
                                      </p:cBhvr>
                                      <p:by>
                                        <p:hsl h="-7200000" s="0" l="0"/>
                                      </p:by>
                                    </p:animClr>
                                    <p:animClr clrSpc="hsl" dir="cw">
                                      <p:cBhvr>
                                        <p:cTn id="24" dur="500" fill="hold"/>
                                        <p:tgtEl>
                                          <p:spTgt spid="16"/>
                                        </p:tgtEl>
                                        <p:attrNameLst>
                                          <p:attrName>stroke.color</p:attrName>
                                        </p:attrNameLst>
                                      </p:cBhvr>
                                      <p:by>
                                        <p:hsl h="-7200000" s="0" l="0"/>
                                      </p:by>
                                    </p:animClr>
                                    <p:set>
                                      <p:cBhvr>
                                        <p:cTn id="25" dur="500" fill="hold"/>
                                        <p:tgtEl>
                                          <p:spTgt spid="16"/>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34" dur="500" fill="hold"/>
                                        <p:tgtEl>
                                          <p:spTgt spid="17"/>
                                        </p:tgtEl>
                                        <p:attrNameLst>
                                          <p:attrName>style.color</p:attrName>
                                        </p:attrNameLst>
                                      </p:cBhvr>
                                      <p:by>
                                        <p:hsl h="-7200000" s="0" l="0"/>
                                      </p:by>
                                    </p:animClr>
                                    <p:animClr clrSpc="hsl" dir="cw">
                                      <p:cBhvr>
                                        <p:cTn id="35" dur="500" fill="hold"/>
                                        <p:tgtEl>
                                          <p:spTgt spid="17"/>
                                        </p:tgtEl>
                                        <p:attrNameLst>
                                          <p:attrName>fillcolor</p:attrName>
                                        </p:attrNameLst>
                                      </p:cBhvr>
                                      <p:by>
                                        <p:hsl h="-7200000" s="0" l="0"/>
                                      </p:by>
                                    </p:animClr>
                                    <p:animClr clrSpc="hsl" dir="cw">
                                      <p:cBhvr>
                                        <p:cTn id="36" dur="500" fill="hold"/>
                                        <p:tgtEl>
                                          <p:spTgt spid="17"/>
                                        </p:tgtEl>
                                        <p:attrNameLst>
                                          <p:attrName>stroke.color</p:attrName>
                                        </p:attrNameLst>
                                      </p:cBhvr>
                                      <p:by>
                                        <p:hsl h="-7200000" s="0" l="0"/>
                                      </p:by>
                                    </p:animClr>
                                    <p:set>
                                      <p:cBhvr>
                                        <p:cTn id="37" dur="500" fill="hold"/>
                                        <p:tgtEl>
                                          <p:spTgt spid="17"/>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46" dur="500" fill="hold"/>
                                        <p:tgtEl>
                                          <p:spTgt spid="18"/>
                                        </p:tgtEl>
                                        <p:attrNameLst>
                                          <p:attrName>style.color</p:attrName>
                                        </p:attrNameLst>
                                      </p:cBhvr>
                                      <p:by>
                                        <p:hsl h="-7200000" s="0" l="0"/>
                                      </p:by>
                                    </p:animClr>
                                    <p:animClr clrSpc="hsl" dir="cw">
                                      <p:cBhvr>
                                        <p:cTn id="47" dur="500" fill="hold"/>
                                        <p:tgtEl>
                                          <p:spTgt spid="18"/>
                                        </p:tgtEl>
                                        <p:attrNameLst>
                                          <p:attrName>fillcolor</p:attrName>
                                        </p:attrNameLst>
                                      </p:cBhvr>
                                      <p:by>
                                        <p:hsl h="-7200000" s="0" l="0"/>
                                      </p:by>
                                    </p:animClr>
                                    <p:animClr clrSpc="hsl" dir="cw">
                                      <p:cBhvr>
                                        <p:cTn id="48" dur="500" fill="hold"/>
                                        <p:tgtEl>
                                          <p:spTgt spid="18"/>
                                        </p:tgtEl>
                                        <p:attrNameLst>
                                          <p:attrName>stroke.color</p:attrName>
                                        </p:attrNameLst>
                                      </p:cBhvr>
                                      <p:by>
                                        <p:hsl h="-7200000" s="0" l="0"/>
                                      </p:by>
                                    </p:animClr>
                                    <p:set>
                                      <p:cBhvr>
                                        <p:cTn id="49" dur="500" fill="hold"/>
                                        <p:tgtEl>
                                          <p:spTgt spid="18"/>
                                        </p:tgtEl>
                                        <p:attrNameLst>
                                          <p:attrName>fill.type</p:attrName>
                                        </p:attrNameLst>
                                      </p:cBhvr>
                                      <p:to>
                                        <p:strVal val="solid"/>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58" dur="500" fill="hold"/>
                                        <p:tgtEl>
                                          <p:spTgt spid="19"/>
                                        </p:tgtEl>
                                        <p:attrNameLst>
                                          <p:attrName>style.color</p:attrName>
                                        </p:attrNameLst>
                                      </p:cBhvr>
                                      <p:by>
                                        <p:hsl h="-7200000" s="0" l="0"/>
                                      </p:by>
                                    </p:animClr>
                                    <p:animClr clrSpc="hsl" dir="cw">
                                      <p:cBhvr>
                                        <p:cTn id="59" dur="500" fill="hold"/>
                                        <p:tgtEl>
                                          <p:spTgt spid="19"/>
                                        </p:tgtEl>
                                        <p:attrNameLst>
                                          <p:attrName>fillcolor</p:attrName>
                                        </p:attrNameLst>
                                      </p:cBhvr>
                                      <p:by>
                                        <p:hsl h="-7200000" s="0" l="0"/>
                                      </p:by>
                                    </p:animClr>
                                    <p:animClr clrSpc="hsl" dir="cw">
                                      <p:cBhvr>
                                        <p:cTn id="60" dur="500" fill="hold"/>
                                        <p:tgtEl>
                                          <p:spTgt spid="19"/>
                                        </p:tgtEl>
                                        <p:attrNameLst>
                                          <p:attrName>stroke.color</p:attrName>
                                        </p:attrNameLst>
                                      </p:cBhvr>
                                      <p:by>
                                        <p:hsl h="-7200000" s="0" l="0"/>
                                      </p:by>
                                    </p:animClr>
                                    <p:set>
                                      <p:cBhvr>
                                        <p:cTn id="61" dur="500" fill="hold"/>
                                        <p:tgtEl>
                                          <p:spTgt spid="19"/>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70" dur="500" fill="hold"/>
                                        <p:tgtEl>
                                          <p:spTgt spid="22"/>
                                        </p:tgtEl>
                                        <p:attrNameLst>
                                          <p:attrName>style.color</p:attrName>
                                        </p:attrNameLst>
                                      </p:cBhvr>
                                      <p:by>
                                        <p:hsl h="-7200000" s="0" l="0"/>
                                      </p:by>
                                    </p:animClr>
                                    <p:animClr clrSpc="hsl" dir="cw">
                                      <p:cBhvr>
                                        <p:cTn id="71" dur="500" fill="hold"/>
                                        <p:tgtEl>
                                          <p:spTgt spid="22"/>
                                        </p:tgtEl>
                                        <p:attrNameLst>
                                          <p:attrName>fillcolor</p:attrName>
                                        </p:attrNameLst>
                                      </p:cBhvr>
                                      <p:by>
                                        <p:hsl h="-7200000" s="0" l="0"/>
                                      </p:by>
                                    </p:animClr>
                                    <p:animClr clrSpc="hsl" dir="cw">
                                      <p:cBhvr>
                                        <p:cTn id="72" dur="500" fill="hold"/>
                                        <p:tgtEl>
                                          <p:spTgt spid="22"/>
                                        </p:tgtEl>
                                        <p:attrNameLst>
                                          <p:attrName>stroke.color</p:attrName>
                                        </p:attrNameLst>
                                      </p:cBhvr>
                                      <p:by>
                                        <p:hsl h="-7200000" s="0" l="0"/>
                                      </p:by>
                                    </p:animClr>
                                    <p:set>
                                      <p:cBhvr>
                                        <p:cTn id="73" dur="500" fill="hold"/>
                                        <p:tgtEl>
                                          <p:spTgt spid="22"/>
                                        </p:tgtEl>
                                        <p:attrNameLst>
                                          <p:attrName>fill.type</p:attrName>
                                        </p:attrNameLst>
                                      </p:cBhvr>
                                      <p:to>
                                        <p:strVal val="solid"/>
                                      </p:to>
                                    </p:set>
                                  </p:childTnLst>
                                </p:cTn>
                              </p:par>
                            </p:childTnLst>
                          </p:cTn>
                        </p:par>
                      </p:childTnLst>
                    </p:cTn>
                  </p:par>
                </p:childTnLst>
              </p:cTn>
              <p:nextCondLst>
                <p:cond evt="onClick" delay="0">
                  <p:tgtEl>
                    <p:spTgt spid="28"/>
                  </p:tgtEl>
                </p:cond>
              </p:nextCondLst>
            </p:seq>
          </p:childTnLst>
        </p:cTn>
      </p:par>
    </p:tnLst>
    <p:bldLst>
      <p:bldP spid="11" grpId="0"/>
      <p:bldP spid="11" grpId="1"/>
      <p:bldP spid="16" grpId="0"/>
      <p:bldP spid="16" grpId="1"/>
      <p:bldP spid="17" grpId="0"/>
      <p:bldP spid="17" grpId="1"/>
      <p:bldP spid="18" grpId="0"/>
      <p:bldP spid="18" grpId="1"/>
      <p:bldP spid="19" grpId="0"/>
      <p:bldP spid="19" grpId="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790" y="2459504"/>
            <a:ext cx="4110421" cy="1938992"/>
          </a:xfrm>
          <a:prstGeom prst="rect">
            <a:avLst/>
          </a:prstGeom>
          <a:noFill/>
          <a:ln>
            <a:solidFill>
              <a:srgbClr val="FF0000"/>
            </a:solidFill>
          </a:ln>
        </p:spPr>
        <p:txBody>
          <a:bodyPr wrap="none" rtlCol="0">
            <a:spAutoFit/>
          </a:bodyPr>
          <a:lstStyle/>
          <a:p>
            <a:pPr algn="ctr"/>
            <a:r>
              <a:rPr lang="bn-BD" sz="4000" b="1" dirty="0" smtClean="0">
                <a:latin typeface="NikoshBAN" pitchFamily="2" charset="0"/>
                <a:cs typeface="NikoshBAN" pitchFamily="2" charset="0"/>
              </a:rPr>
              <a:t>বৌদ্ধধর্ম ও নৈতিক শিক্ষা</a:t>
            </a:r>
          </a:p>
          <a:p>
            <a:pPr algn="ctr"/>
            <a:r>
              <a:rPr lang="bn-BD" sz="4000" dirty="0" smtClean="0">
                <a:latin typeface="NikoshBAN" pitchFamily="2" charset="0"/>
                <a:cs typeface="NikoshBAN" pitchFamily="2" charset="0"/>
              </a:rPr>
              <a:t>অষ্টম শ্রেণি</a:t>
            </a:r>
          </a:p>
          <a:p>
            <a:pPr algn="ctr"/>
            <a:r>
              <a:rPr lang="bn-BD" sz="4000" dirty="0" smtClean="0">
                <a:latin typeface="NikoshBAN" pitchFamily="2" charset="0"/>
                <a:cs typeface="NikoshBAN" pitchFamily="2" charset="0"/>
              </a:rPr>
              <a:t>সময়ঃ ৫০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01935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6375" y="533400"/>
            <a:ext cx="1991251" cy="707886"/>
          </a:xfrm>
          <a:prstGeom prst="rect">
            <a:avLst/>
          </a:prstGeom>
          <a:solidFill>
            <a:srgbClr val="A2E399"/>
          </a:solidFill>
        </p:spPr>
        <p:txBody>
          <a:bodyPr wrap="none" rtlCol="0">
            <a:spAutoFit/>
          </a:bodyPr>
          <a:lstStyle/>
          <a:p>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4" name="TextBox 3"/>
          <p:cNvSpPr txBox="1"/>
          <p:nvPr/>
        </p:nvSpPr>
        <p:spPr>
          <a:xfrm>
            <a:off x="704850" y="2609671"/>
            <a:ext cx="7734300" cy="1200329"/>
          </a:xfrm>
          <a:prstGeom prst="rect">
            <a:avLst/>
          </a:prstGeom>
          <a:noFill/>
        </p:spPr>
        <p:txBody>
          <a:bodyPr wrap="square" rtlCol="0">
            <a:spAutoFit/>
          </a:bodyPr>
          <a:lstStyle/>
          <a:p>
            <a:pPr marL="571500" indent="-571500" algn="just">
              <a:buFont typeface="Wingdings" pitchFamily="2" charset="2"/>
              <a:buChar char="Ø"/>
            </a:pPr>
            <a:r>
              <a:rPr lang="bn-BD" sz="3600" dirty="0" smtClean="0">
                <a:latin typeface="NikoshBAN" pitchFamily="2" charset="0"/>
                <a:cs typeface="NikoshBAN" pitchFamily="2" charset="0"/>
              </a:rPr>
              <a:t>বৌদ্ধধর্মাবলম্বীদের নিকট লুম্বিনী </a:t>
            </a:r>
            <a:r>
              <a:rPr lang="bn-BD" sz="3600" dirty="0">
                <a:latin typeface="NikoshBAN" pitchFamily="2" charset="0"/>
                <a:cs typeface="NikoshBAN" pitchFamily="2" charset="0"/>
              </a:rPr>
              <a:t>স্থানটি কেন </a:t>
            </a:r>
            <a:r>
              <a:rPr lang="bn-BD" sz="3600" dirty="0" smtClean="0">
                <a:latin typeface="NikoshBAN" pitchFamily="2" charset="0"/>
                <a:cs typeface="NikoshBAN" pitchFamily="2" charset="0"/>
              </a:rPr>
              <a:t>এত </a:t>
            </a:r>
            <a:r>
              <a:rPr lang="bn-BD" sz="3600" dirty="0" smtClean="0">
                <a:latin typeface="NikoshBAN" pitchFamily="2" charset="0"/>
                <a:cs typeface="NikoshBAN" pitchFamily="2" charset="0"/>
              </a:rPr>
              <a:t>গুরুত্বপূর্ণ- ব্যাখ্যা </a:t>
            </a:r>
            <a:r>
              <a:rPr lang="bn-BD" sz="3600" dirty="0" smtClean="0">
                <a:latin typeface="NikoshBAN" pitchFamily="2" charset="0"/>
                <a:cs typeface="NikoshBAN" pitchFamily="2" charset="0"/>
              </a:rPr>
              <a:t>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54335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9762" y="870776"/>
            <a:ext cx="8644476" cy="5116449"/>
          </a:xfrm>
          <a:prstGeom prst="rect">
            <a:avLst/>
          </a:prstGeom>
        </p:spPr>
      </p:pic>
      <p:sp>
        <p:nvSpPr>
          <p:cNvPr id="5" name="Rectangle 4"/>
          <p:cNvSpPr/>
          <p:nvPr/>
        </p:nvSpPr>
        <p:spPr>
          <a:xfrm rot="19917231">
            <a:off x="5266912" y="5018890"/>
            <a:ext cx="2642070" cy="646331"/>
          </a:xfrm>
          <a:prstGeom prst="rect">
            <a:avLst/>
          </a:prstGeom>
        </p:spPr>
        <p:txBody>
          <a:bodyPr wrap="none">
            <a:spAutoFit/>
          </a:bodyPr>
          <a:lstStyle/>
          <a:p>
            <a:r>
              <a:rPr lang="bn-BD" sz="3600" dirty="0" smtClean="0">
                <a:solidFill>
                  <a:schemeClr val="accent2">
                    <a:lumMod val="60000"/>
                    <a:lumOff val="40000"/>
                  </a:schemeClr>
                </a:solidFill>
                <a:latin typeface="NikoshBAN" pitchFamily="2" charset="0"/>
                <a:cs typeface="NikoshBAN" pitchFamily="2" charset="0"/>
              </a:rPr>
              <a:t>সিদ্ধার্থের জন্মস্থান</a:t>
            </a:r>
            <a:endParaRPr lang="en-US" sz="3600" dirty="0">
              <a:solidFill>
                <a:schemeClr val="accent2">
                  <a:lumMod val="60000"/>
                  <a:lumOff val="40000"/>
                </a:schemeClr>
              </a:solidFill>
            </a:endParaRPr>
          </a:p>
        </p:txBody>
      </p:sp>
      <p:sp>
        <p:nvSpPr>
          <p:cNvPr id="4" name="TextBox 3"/>
          <p:cNvSpPr txBox="1"/>
          <p:nvPr/>
        </p:nvSpPr>
        <p:spPr>
          <a:xfrm>
            <a:off x="4447309" y="685800"/>
            <a:ext cx="4391891" cy="1590675"/>
          </a:xfrm>
          <a:prstGeom prst="rect">
            <a:avLst/>
          </a:prstGeom>
          <a:noFill/>
        </p:spPr>
        <p:txBody>
          <a:bodyPr wrap="none" rtlCol="0">
            <a:prstTxWarp prst="textWave4">
              <a:avLst/>
            </a:prstTxWarp>
            <a:spAutoFit/>
          </a:bodyPr>
          <a:lstStyle/>
          <a:p>
            <a:r>
              <a:rPr lang="bn-BD" sz="3600" dirty="0" smtClean="0">
                <a:ln>
                  <a:solidFill>
                    <a:srgbClr val="0000FF"/>
                  </a:solidFill>
                </a:ln>
                <a:solidFill>
                  <a:srgbClr val="00FFFF"/>
                </a:solidFill>
                <a:latin typeface="NikoshBAN" pitchFamily="2" charset="0"/>
                <a:cs typeface="NikoshBAN" pitchFamily="2" charset="0"/>
              </a:rPr>
              <a:t>সকলকে ধন্যবাদ</a:t>
            </a:r>
            <a:endParaRPr lang="en-US" sz="3600" dirty="0">
              <a:ln>
                <a:solidFill>
                  <a:srgbClr val="0000FF"/>
                </a:solidFill>
              </a:ln>
              <a:solidFill>
                <a:srgbClr val="00FFFF"/>
              </a:solidFill>
              <a:latin typeface="NikoshBAN" pitchFamily="2" charset="0"/>
              <a:cs typeface="NikoshBAN" pitchFamily="2" charset="0"/>
            </a:endParaRPr>
          </a:p>
        </p:txBody>
      </p:sp>
    </p:spTree>
    <p:extLst>
      <p:ext uri="{BB962C8B-B14F-4D97-AF65-F5344CB8AC3E}">
        <p14:creationId xmlns:p14="http://schemas.microsoft.com/office/powerpoint/2010/main" val="348304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00" y="167640"/>
            <a:ext cx="4038600" cy="646176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43400" y="1371600"/>
            <a:ext cx="4542792" cy="5257800"/>
          </a:xfrm>
          <a:prstGeom prst="rect">
            <a:avLst/>
          </a:prstGeom>
        </p:spPr>
      </p:pic>
      <p:sp>
        <p:nvSpPr>
          <p:cNvPr id="5" name="Rectangle 4"/>
          <p:cNvSpPr/>
          <p:nvPr/>
        </p:nvSpPr>
        <p:spPr>
          <a:xfrm>
            <a:off x="4419400" y="253425"/>
            <a:ext cx="4419800" cy="584775"/>
          </a:xfrm>
          <a:prstGeom prst="rect">
            <a:avLst/>
          </a:prstGeom>
        </p:spPr>
        <p:txBody>
          <a:bodyPr wrap="none">
            <a:spAutoFit/>
          </a:bodyPr>
          <a:lstStyle/>
          <a:p>
            <a:r>
              <a:rPr lang="bn-BD" sz="3200" dirty="0" smtClean="0">
                <a:latin typeface="NikoshBAN" pitchFamily="2" charset="0"/>
                <a:cs typeface="NikoshBAN" pitchFamily="2" charset="0"/>
              </a:rPr>
              <a:t>নিচের ছবিগুলোর দিকে লক্ষ্য কর।</a:t>
            </a:r>
            <a:endParaRPr lang="en-US" sz="3200" dirty="0"/>
          </a:p>
        </p:txBody>
      </p:sp>
    </p:spTree>
    <p:extLst>
      <p:ext uri="{BB962C8B-B14F-4D97-AF65-F5344CB8AC3E}">
        <p14:creationId xmlns:p14="http://schemas.microsoft.com/office/powerpoint/2010/main" val="175697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0427" y="1967062"/>
            <a:ext cx="2363146" cy="2923877"/>
          </a:xfrm>
          <a:prstGeom prst="rect">
            <a:avLst/>
          </a:prstGeom>
          <a:noFill/>
          <a:ln>
            <a:solidFill>
              <a:srgbClr val="FF00FF"/>
            </a:solidFill>
          </a:ln>
        </p:spPr>
        <p:txBody>
          <a:bodyPr wrap="none" rtlCol="0">
            <a:spAutoFit/>
          </a:bodyPr>
          <a:lstStyle/>
          <a:p>
            <a:pPr algn="ctr"/>
            <a:r>
              <a:rPr lang="bn-BD" sz="4000" dirty="0" smtClean="0">
                <a:latin typeface="NikoshBAN" pitchFamily="2" charset="0"/>
                <a:cs typeface="NikoshBAN" pitchFamily="2" charset="0"/>
              </a:rPr>
              <a:t>বৌদ্ধ তীর্থস্থান</a:t>
            </a:r>
            <a:endParaRPr lang="bn-BD" sz="4000" dirty="0">
              <a:latin typeface="NikoshBAN" pitchFamily="2" charset="0"/>
              <a:cs typeface="NikoshBAN" pitchFamily="2" charset="0"/>
            </a:endParaRPr>
          </a:p>
          <a:p>
            <a:pPr algn="ctr"/>
            <a:r>
              <a:rPr lang="bn-BD" sz="3600" b="1" dirty="0" smtClean="0">
                <a:latin typeface="NikoshBAN" pitchFamily="2" charset="0"/>
                <a:cs typeface="NikoshBAN" pitchFamily="2" charset="0"/>
              </a:rPr>
              <a:t>লুম্বিনী</a:t>
            </a:r>
          </a:p>
          <a:p>
            <a:pPr algn="ctr"/>
            <a:r>
              <a:rPr lang="bn-BD" sz="3600" dirty="0" smtClean="0">
                <a:latin typeface="NikoshBAN" pitchFamily="2" charset="0"/>
                <a:cs typeface="NikoshBAN" pitchFamily="2" charset="0"/>
              </a:rPr>
              <a:t>পাঠঃ ২</a:t>
            </a:r>
          </a:p>
          <a:p>
            <a:pPr algn="ctr"/>
            <a:r>
              <a:rPr lang="bn-BD" sz="3600" b="1" dirty="0">
                <a:latin typeface="NikoshBAN" pitchFamily="2" charset="0"/>
                <a:cs typeface="NikoshBAN" pitchFamily="2" charset="0"/>
              </a:rPr>
              <a:t>অধ্যায়ঃ দশম</a:t>
            </a:r>
          </a:p>
          <a:p>
            <a:pPr algn="ctr"/>
            <a:r>
              <a:rPr lang="bn-BD" sz="3600" dirty="0" smtClean="0">
                <a:latin typeface="NikoshBAN" pitchFamily="2" charset="0"/>
                <a:cs typeface="NikoshBAN" pitchFamily="2" charset="0"/>
              </a:rPr>
              <a:t>পৃষ্ঠাঃ ১১৩-১১৪</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82990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0720" y="268069"/>
            <a:ext cx="1622560" cy="707886"/>
          </a:xfrm>
          <a:prstGeom prst="rect">
            <a:avLst/>
          </a:prstGeom>
          <a:solidFill>
            <a:srgbClr val="F5B1DE"/>
          </a:solidFill>
        </p:spPr>
        <p:txBody>
          <a:bodyPr wrap="non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5" name="TextBox 4"/>
          <p:cNvSpPr txBox="1"/>
          <p:nvPr/>
        </p:nvSpPr>
        <p:spPr>
          <a:xfrm>
            <a:off x="304800" y="2057400"/>
            <a:ext cx="8534400" cy="3416320"/>
          </a:xfrm>
          <a:prstGeom prst="rect">
            <a:avLst/>
          </a:prstGeom>
          <a:noFill/>
          <a:ln>
            <a:solidFill>
              <a:srgbClr val="FF99FF"/>
            </a:solidFill>
          </a:ln>
        </p:spPr>
        <p:txBody>
          <a:bodyPr wrap="square" rtlCol="0">
            <a:spAutoFit/>
          </a:bodyPr>
          <a:lstStyle/>
          <a:p>
            <a:r>
              <a:rPr lang="bn-BD" sz="3600" b="1" dirty="0" smtClean="0">
                <a:latin typeface="NikoshBAN" pitchFamily="2" charset="0"/>
                <a:cs typeface="NikoshBAN" pitchFamily="2" charset="0"/>
              </a:rPr>
              <a:t>এই পাঠ শেষে শিক্ষার্থীরা</a:t>
            </a:r>
            <a:r>
              <a:rPr lang="en-US" sz="3600" b="1" dirty="0">
                <a:latin typeface="NikoshBAN" pitchFamily="2" charset="0"/>
                <a:cs typeface="NikoshBAN" pitchFamily="2" charset="0"/>
              </a:rPr>
              <a:t> </a:t>
            </a:r>
            <a:r>
              <a:rPr lang="en-US" sz="3600" b="1" dirty="0" smtClean="0">
                <a:latin typeface="NikoshBAN" pitchFamily="2" charset="0"/>
                <a:cs typeface="NikoshBAN" pitchFamily="2" charset="0"/>
              </a:rPr>
              <a:t>….</a:t>
            </a:r>
            <a:endParaRPr lang="bn-BD" sz="3600" b="1" dirty="0" smtClean="0">
              <a:latin typeface="NikoshBAN" pitchFamily="2" charset="0"/>
              <a:cs typeface="NikoshBAN" pitchFamily="2" charset="0"/>
            </a:endParaRPr>
          </a:p>
          <a:p>
            <a:r>
              <a:rPr lang="bn-BD" sz="3600" dirty="0" smtClean="0">
                <a:latin typeface="NikoshBAN" pitchFamily="2" charset="0"/>
                <a:cs typeface="NikoshBAN" pitchFamily="2" charset="0"/>
              </a:rPr>
              <a:t>১। লুম্বিনীর পরিচিতি বলতে পারবে।</a:t>
            </a:r>
          </a:p>
          <a:p>
            <a:r>
              <a:rPr lang="bn-BD" sz="3600" dirty="0" smtClean="0">
                <a:latin typeface="NikoshBAN" pitchFamily="2" charset="0"/>
                <a:cs typeface="NikoshBAN" pitchFamily="2" charset="0"/>
              </a:rPr>
              <a:t>২। সম্রাট অশোক কর্তৃক নির্মিত স্থাপনা সম্পর্কে বলতে পারবে।</a:t>
            </a:r>
          </a:p>
          <a:p>
            <a:r>
              <a:rPr lang="bn-BD" sz="3600" dirty="0" smtClean="0">
                <a:latin typeface="NikoshBAN" pitchFamily="2" charset="0"/>
                <a:cs typeface="NikoshBAN" pitchFamily="2" charset="0"/>
              </a:rPr>
              <a:t>৩। লুম্বিনী কাননে সিদ্ধার্থের জন্মকাহিনী বর্ণনা করতে পারবে</a:t>
            </a:r>
            <a:r>
              <a:rPr lang="bn-BD" sz="3600" dirty="0">
                <a:latin typeface="NikoshBAN" pitchFamily="2" charset="0"/>
                <a:cs typeface="NikoshBAN" pitchFamily="2" charset="0"/>
              </a:rPr>
              <a:t>।</a:t>
            </a:r>
          </a:p>
          <a:p>
            <a:r>
              <a:rPr lang="bn-BD" sz="3600" dirty="0" smtClean="0">
                <a:latin typeface="NikoshBAN" pitchFamily="2" charset="0"/>
                <a:cs typeface="NikoshBAN" pitchFamily="2" charset="0"/>
              </a:rPr>
              <a:t>৪। মহাতীর্থ হিসেবে লুম্বিনীর গুরুত্ব ব্যাখ্যা করতে পারবে।</a:t>
            </a:r>
          </a:p>
        </p:txBody>
      </p:sp>
    </p:spTree>
    <p:extLst>
      <p:ext uri="{BB962C8B-B14F-4D97-AF65-F5344CB8AC3E}">
        <p14:creationId xmlns:p14="http://schemas.microsoft.com/office/powerpoint/2010/main" val="219088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719697"/>
            <a:ext cx="8686800" cy="2062103"/>
          </a:xfrm>
          <a:prstGeom prst="rect">
            <a:avLst/>
          </a:prstGeom>
          <a:noFill/>
          <a:ln>
            <a:solidFill>
              <a:srgbClr val="FF3399"/>
            </a:solidFill>
          </a:ln>
        </p:spPr>
        <p:txBody>
          <a:bodyPr wrap="square" rtlCol="0">
            <a:spAutoFit/>
          </a:bodyPr>
          <a:lstStyle/>
          <a:p>
            <a:pPr algn="just"/>
            <a:r>
              <a:rPr lang="bn-BD" sz="3200" dirty="0" smtClean="0">
                <a:latin typeface="NikoshBAN" pitchFamily="2" charset="0"/>
                <a:cs typeface="NikoshBAN" pitchFamily="2" charset="0"/>
              </a:rPr>
              <a:t>লুম্বিনী ছিল প্রাচীন কপিলাবস্তু ও দেবদহ নগরীর মধ্যস্থলে অবস্থিত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একটি </a:t>
            </a:r>
            <a:r>
              <a:rPr lang="bn-BD" sz="3200" dirty="0" smtClean="0">
                <a:latin typeface="NikoshBAN" pitchFamily="2" charset="0"/>
                <a:cs typeface="NikoshBAN" pitchFamily="2" charset="0"/>
              </a:rPr>
              <a:t>সুবৃহৎ মনোরম উদ্যান। রানি মহামায়া কপিলাবস্তু থেকে দেবদহ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নগরে </a:t>
            </a:r>
            <a:r>
              <a:rPr lang="bn-BD" sz="3200" dirty="0" smtClean="0">
                <a:latin typeface="NikoshBAN" pitchFamily="2" charset="0"/>
                <a:cs typeface="NikoshBAN" pitchFamily="2" charset="0"/>
              </a:rPr>
              <a:t>পিত্রালয়ে যাবার পথে এ উদ্যানে সিদ্ধার্থ গৌতমের জন্ম হয়েছিল।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গৌতম </a:t>
            </a:r>
            <a:r>
              <a:rPr lang="bn-BD" sz="3200" dirty="0" smtClean="0">
                <a:latin typeface="NikoshBAN" pitchFamily="2" charset="0"/>
                <a:cs typeface="NikoshBAN" pitchFamily="2" charset="0"/>
              </a:rPr>
              <a:t>বুদ্ধের জন্মস্থান হিসেবে বিশ্বব্যাপী এ স্থানের পরিচিতি রয়েছে।  </a:t>
            </a:r>
            <a:endParaRPr lang="en-US" sz="3200" dirty="0">
              <a:latin typeface="NikoshBAN" pitchFamily="2" charset="0"/>
              <a:cs typeface="NikoshBAN" pitchFamily="2" charset="0"/>
            </a:endParaRPr>
          </a:p>
        </p:txBody>
      </p:sp>
      <p:pic>
        <p:nvPicPr>
          <p:cNvPr id="6" name="Picture 5"/>
          <p:cNvPicPr preferRelativeResize="0">
            <a:picLocks/>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 r="36092" b="21897"/>
          <a:stretch/>
        </p:blipFill>
        <p:spPr>
          <a:xfrm>
            <a:off x="228600" y="144870"/>
            <a:ext cx="5303520" cy="4480560"/>
          </a:xfrm>
          <a:prstGeom prst="rect">
            <a:avLst/>
          </a:prstGeom>
          <a:ln>
            <a:solidFill>
              <a:srgbClr val="FF3399"/>
            </a:solidFill>
          </a:ln>
        </p:spPr>
      </p:pic>
      <p:pic>
        <p:nvPicPr>
          <p:cNvPr id="7" name="Picture 6"/>
          <p:cNvPicPr preferRelativeResize="0">
            <a:picLocks/>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623560" y="144870"/>
            <a:ext cx="3291840" cy="4480560"/>
          </a:xfrm>
          <a:prstGeom prst="roundRect">
            <a:avLst/>
          </a:prstGeom>
          <a:ln>
            <a:solidFill>
              <a:srgbClr val="FF3399"/>
            </a:solidFill>
          </a:ln>
        </p:spPr>
      </p:pic>
      <p:sp>
        <p:nvSpPr>
          <p:cNvPr id="8" name="Rounded Rectangle 7"/>
          <p:cNvSpPr/>
          <p:nvPr/>
        </p:nvSpPr>
        <p:spPr>
          <a:xfrm>
            <a:off x="762000" y="2819400"/>
            <a:ext cx="990600" cy="457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86200" y="2805545"/>
            <a:ext cx="609600" cy="3657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80360" y="3581400"/>
            <a:ext cx="609600" cy="381000"/>
          </a:xfrm>
          <a:prstGeom prst="ellipse">
            <a:avLst/>
          </a:prstGeom>
          <a:noFill/>
          <a:ln w="381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2209800"/>
            <a:ext cx="1593706" cy="646331"/>
          </a:xfrm>
          <a:prstGeom prst="rect">
            <a:avLst/>
          </a:prstGeom>
        </p:spPr>
        <p:txBody>
          <a:bodyPr wrap="none">
            <a:spAutoFit/>
          </a:bodyPr>
          <a:lstStyle/>
          <a:p>
            <a:r>
              <a:rPr lang="bn-BD" sz="3600" dirty="0">
                <a:solidFill>
                  <a:srgbClr val="FF3399"/>
                </a:solidFill>
                <a:latin typeface="NikoshBAN" pitchFamily="2" charset="0"/>
                <a:cs typeface="NikoshBAN" pitchFamily="2" charset="0"/>
              </a:rPr>
              <a:t>কপিলাবস্তু</a:t>
            </a:r>
            <a:endParaRPr lang="en-US" sz="3600" dirty="0">
              <a:solidFill>
                <a:srgbClr val="FF3399"/>
              </a:solidFill>
            </a:endParaRPr>
          </a:p>
        </p:txBody>
      </p:sp>
      <p:sp>
        <p:nvSpPr>
          <p:cNvPr id="13" name="Rectangle 12"/>
          <p:cNvSpPr/>
          <p:nvPr/>
        </p:nvSpPr>
        <p:spPr>
          <a:xfrm>
            <a:off x="4278159" y="2286000"/>
            <a:ext cx="1132041" cy="646331"/>
          </a:xfrm>
          <a:prstGeom prst="rect">
            <a:avLst/>
          </a:prstGeom>
        </p:spPr>
        <p:txBody>
          <a:bodyPr wrap="none">
            <a:spAutoFit/>
          </a:bodyPr>
          <a:lstStyle/>
          <a:p>
            <a:r>
              <a:rPr lang="bn-BD" sz="3600" dirty="0">
                <a:solidFill>
                  <a:srgbClr val="FF0000"/>
                </a:solidFill>
                <a:latin typeface="NikoshBAN" pitchFamily="2" charset="0"/>
                <a:cs typeface="NikoshBAN" pitchFamily="2" charset="0"/>
              </a:rPr>
              <a:t>দেবদহ</a:t>
            </a:r>
            <a:endParaRPr lang="en-US" sz="3600" dirty="0">
              <a:solidFill>
                <a:srgbClr val="FF0000"/>
              </a:solidFill>
            </a:endParaRPr>
          </a:p>
        </p:txBody>
      </p:sp>
      <p:sp>
        <p:nvSpPr>
          <p:cNvPr id="14" name="Rectangle 13"/>
          <p:cNvSpPr/>
          <p:nvPr/>
        </p:nvSpPr>
        <p:spPr>
          <a:xfrm>
            <a:off x="2686718" y="3886200"/>
            <a:ext cx="1047082" cy="646331"/>
          </a:xfrm>
          <a:prstGeom prst="rect">
            <a:avLst/>
          </a:prstGeom>
        </p:spPr>
        <p:txBody>
          <a:bodyPr wrap="none">
            <a:spAutoFit/>
          </a:bodyPr>
          <a:lstStyle/>
          <a:p>
            <a:r>
              <a:rPr lang="bn-BD" sz="3600" dirty="0" smtClean="0">
                <a:solidFill>
                  <a:srgbClr val="0000FF"/>
                </a:solidFill>
                <a:latin typeface="NikoshBAN" pitchFamily="2" charset="0"/>
                <a:cs typeface="NikoshBAN" pitchFamily="2" charset="0"/>
              </a:rPr>
              <a:t>লুম্বিনী</a:t>
            </a:r>
            <a:endParaRPr lang="en-US" sz="3600" dirty="0">
              <a:solidFill>
                <a:srgbClr val="0000FF"/>
              </a:solidFill>
            </a:endParaRPr>
          </a:p>
        </p:txBody>
      </p:sp>
      <p:sp>
        <p:nvSpPr>
          <p:cNvPr id="2" name="Rectangle 1"/>
          <p:cNvSpPr/>
          <p:nvPr/>
        </p:nvSpPr>
        <p:spPr>
          <a:xfrm>
            <a:off x="6096000" y="4094202"/>
            <a:ext cx="2619628" cy="553998"/>
          </a:xfrm>
          <a:prstGeom prst="rect">
            <a:avLst/>
          </a:prstGeom>
        </p:spPr>
        <p:txBody>
          <a:bodyPr wrap="none">
            <a:spAutoFit/>
          </a:bodyPr>
          <a:lstStyle/>
          <a:p>
            <a:r>
              <a:rPr lang="bn-BD" sz="3000" dirty="0">
                <a:solidFill>
                  <a:srgbClr val="FFFF00"/>
                </a:solidFill>
                <a:latin typeface="NikoshBAN" pitchFamily="2" charset="0"/>
                <a:cs typeface="NikoshBAN" pitchFamily="2" charset="0"/>
              </a:rPr>
              <a:t>সিদ্ধার্থ গৌতমের জন্ম</a:t>
            </a:r>
            <a:endParaRPr lang="en-US" sz="3000" dirty="0">
              <a:solidFill>
                <a:srgbClr val="FFFF00"/>
              </a:solidFill>
            </a:endParaRPr>
          </a:p>
        </p:txBody>
      </p:sp>
    </p:spTree>
    <p:extLst>
      <p:ext uri="{BB962C8B-B14F-4D97-AF65-F5344CB8AC3E}">
        <p14:creationId xmlns:p14="http://schemas.microsoft.com/office/powerpoint/2010/main" val="3624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3000"/>
                                        <p:tgtEl>
                                          <p:spTgt spid="8"/>
                                        </p:tgtEl>
                                      </p:cBhvr>
                                    </p:animEffect>
                                  </p:childTnLst>
                                </p:cTn>
                              </p:par>
                              <p:par>
                                <p:cTn id="8" presetID="21" presetClass="entr" presetSubtype="1" repeatCount="indefinite"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3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repeatCount="indefinite"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3000" fill="hold"/>
                                        <p:tgtEl>
                                          <p:spTgt spid="11"/>
                                        </p:tgtEl>
                                        <p:attrNameLst>
                                          <p:attrName>ppt_w</p:attrName>
                                        </p:attrNameLst>
                                      </p:cBhvr>
                                      <p:tavLst>
                                        <p:tav tm="0">
                                          <p:val>
                                            <p:fltVal val="0"/>
                                          </p:val>
                                        </p:tav>
                                        <p:tav tm="100000">
                                          <p:val>
                                            <p:strVal val="#ppt_w"/>
                                          </p:val>
                                        </p:tav>
                                      </p:tavLst>
                                    </p:anim>
                                    <p:anim calcmode="lin" valueType="num">
                                      <p:cBhvr>
                                        <p:cTn id="16" dur="3000" fill="hold"/>
                                        <p:tgtEl>
                                          <p:spTgt spid="11"/>
                                        </p:tgtEl>
                                        <p:attrNameLst>
                                          <p:attrName>ppt_h</p:attrName>
                                        </p:attrNameLst>
                                      </p:cBhvr>
                                      <p:tavLst>
                                        <p:tav tm="0">
                                          <p:val>
                                            <p:fltVal val="0"/>
                                          </p:val>
                                        </p:tav>
                                        <p:tav tm="100000">
                                          <p:val>
                                            <p:strVal val="#ppt_h"/>
                                          </p:val>
                                        </p:tav>
                                      </p:tavLst>
                                    </p:anim>
                                    <p:animEffect transition="in" filter="fade">
                                      <p:cBhvr>
                                        <p:cTn id="17" dur="3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4)">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P spid="9" grpId="0" animBg="1"/>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5135940"/>
            <a:ext cx="8610600" cy="1569660"/>
          </a:xfrm>
          <a:prstGeom prst="rect">
            <a:avLst/>
          </a:prstGeom>
          <a:noFill/>
          <a:ln>
            <a:solidFill>
              <a:srgbClr val="0070C0"/>
            </a:solidFill>
          </a:ln>
        </p:spPr>
        <p:txBody>
          <a:bodyPr wrap="square" rtlCol="0">
            <a:spAutoFit/>
          </a:bodyPr>
          <a:lstStyle/>
          <a:p>
            <a:pPr algn="just"/>
            <a:r>
              <a:rPr lang="bn-BD" sz="3200" dirty="0" smtClean="0">
                <a:latin typeface="NikoshBAN" pitchFamily="2" charset="0"/>
                <a:cs typeface="NikoshBAN" pitchFamily="2" charset="0"/>
              </a:rPr>
              <a:t>বৌদ্ধদের কাছে লুম্বিনী মহাতীর্থস্থান হিসেবে খ্যাত। লুম্বিনী উদ্যান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বর্তমানে </a:t>
            </a:r>
            <a:r>
              <a:rPr lang="bn-BD" sz="3200" dirty="0" smtClean="0">
                <a:latin typeface="NikoshBAN" pitchFamily="2" charset="0"/>
                <a:cs typeface="NikoshBAN" pitchFamily="2" charset="0"/>
              </a:rPr>
              <a:t>রুম্মিনদাই নামে খ্যাত, যা নেপালের বুটল জেলার ভগবানপুর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তহসিলের </a:t>
            </a:r>
            <a:r>
              <a:rPr lang="bn-BD" sz="3200" dirty="0" smtClean="0">
                <a:latin typeface="NikoshBAN" pitchFamily="2" charset="0"/>
                <a:cs typeface="NikoshBAN" pitchFamily="2" charset="0"/>
              </a:rPr>
              <a:t>৩ কিলোমিটার উত্তরে পারিয়া গ্রামে অবস্থিত।</a:t>
            </a:r>
            <a:endParaRPr lang="en-US" sz="3200" dirty="0">
              <a:latin typeface="NikoshBAN" pitchFamily="2" charset="0"/>
              <a:cs typeface="NikoshBAN"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091"/>
          <a:stretch/>
        </p:blipFill>
        <p:spPr>
          <a:xfrm>
            <a:off x="254000" y="152400"/>
            <a:ext cx="8636001" cy="4876800"/>
          </a:xfrm>
          <a:prstGeom prst="rect">
            <a:avLst/>
          </a:prstGeom>
          <a:ln>
            <a:solidFill>
              <a:srgbClr val="0070C0"/>
            </a:solidFill>
          </a:ln>
        </p:spPr>
      </p:pic>
      <p:sp>
        <p:nvSpPr>
          <p:cNvPr id="7" name="Rectangle 6"/>
          <p:cNvSpPr/>
          <p:nvPr/>
        </p:nvSpPr>
        <p:spPr>
          <a:xfrm>
            <a:off x="2438400" y="3011269"/>
            <a:ext cx="1553630" cy="646331"/>
          </a:xfrm>
          <a:prstGeom prst="rect">
            <a:avLst/>
          </a:prstGeom>
        </p:spPr>
        <p:txBody>
          <a:bodyPr wrap="none">
            <a:spAutoFit/>
          </a:bodyPr>
          <a:lstStyle/>
          <a:p>
            <a:r>
              <a:rPr lang="bn-BD" sz="3600" dirty="0">
                <a:solidFill>
                  <a:srgbClr val="00FFFF"/>
                </a:solidFill>
                <a:latin typeface="NikoshBAN" pitchFamily="2" charset="0"/>
                <a:cs typeface="NikoshBAN" pitchFamily="2" charset="0"/>
              </a:rPr>
              <a:t>রুম্মিনদাই</a:t>
            </a:r>
            <a:endParaRPr lang="en-US" sz="3600" dirty="0">
              <a:solidFill>
                <a:srgbClr val="00FFFF"/>
              </a:solidFill>
            </a:endParaRPr>
          </a:p>
        </p:txBody>
      </p:sp>
      <p:sp>
        <p:nvSpPr>
          <p:cNvPr id="8" name="Rounded Rectangle 7"/>
          <p:cNvSpPr/>
          <p:nvPr/>
        </p:nvSpPr>
        <p:spPr>
          <a:xfrm>
            <a:off x="3223685" y="3535680"/>
            <a:ext cx="891115" cy="27432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38600" y="3061854"/>
            <a:ext cx="838199" cy="3671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2590800"/>
            <a:ext cx="824265" cy="646331"/>
          </a:xfrm>
          <a:prstGeom prst="rect">
            <a:avLst/>
          </a:prstGeom>
        </p:spPr>
        <p:txBody>
          <a:bodyPr wrap="none">
            <a:spAutoFit/>
          </a:bodyPr>
          <a:lstStyle/>
          <a:p>
            <a:r>
              <a:rPr lang="bn-BD" sz="3600" dirty="0">
                <a:solidFill>
                  <a:srgbClr val="0000FF"/>
                </a:solidFill>
                <a:latin typeface="NikoshBAN" pitchFamily="2" charset="0"/>
                <a:cs typeface="NikoshBAN" pitchFamily="2" charset="0"/>
              </a:rPr>
              <a:t>বুটল</a:t>
            </a:r>
            <a:endParaRPr lang="en-US" sz="3600" dirty="0">
              <a:solidFill>
                <a:srgbClr val="0000FF"/>
              </a:solidFill>
            </a:endParaRPr>
          </a:p>
        </p:txBody>
      </p:sp>
      <p:sp>
        <p:nvSpPr>
          <p:cNvPr id="11" name="Oval 10"/>
          <p:cNvSpPr/>
          <p:nvPr/>
        </p:nvSpPr>
        <p:spPr>
          <a:xfrm>
            <a:off x="2895600" y="3886200"/>
            <a:ext cx="773642" cy="381000"/>
          </a:xfrm>
          <a:prstGeom prst="ellipse">
            <a:avLst/>
          </a:prstGeom>
          <a:noFill/>
          <a:ln w="3810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7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repeatCount="indefinite"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par>
                                <p:cTn id="15" presetID="53" presetClass="entr" presetSubtype="16" repeatCount="indefinite"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fltVal val="0"/>
                                          </p:val>
                                        </p:tav>
                                        <p:tav tm="100000">
                                          <p:val>
                                            <p:strVal val="#ppt_w"/>
                                          </p:val>
                                        </p:tav>
                                      </p:tavLst>
                                    </p:anim>
                                    <p:anim calcmode="lin" valueType="num">
                                      <p:cBhvr>
                                        <p:cTn id="18" dur="3000" fill="hold"/>
                                        <p:tgtEl>
                                          <p:spTgt spid="9"/>
                                        </p:tgtEl>
                                        <p:attrNameLst>
                                          <p:attrName>ppt_h</p:attrName>
                                        </p:attrNameLst>
                                      </p:cBhvr>
                                      <p:tavLst>
                                        <p:tav tm="0">
                                          <p:val>
                                            <p:fltVal val="0"/>
                                          </p:val>
                                        </p:tav>
                                        <p:tav tm="100000">
                                          <p:val>
                                            <p:strVal val="#ppt_h"/>
                                          </p:val>
                                        </p:tav>
                                      </p:tavLst>
                                    </p:anim>
                                    <p:animEffect transition="in" filter="fade">
                                      <p:cBhvr>
                                        <p:cTn id="19" dur="3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wipe(left)">
                                      <p:cBhvr>
                                        <p:cTn id="24" dur="2000"/>
                                        <p:tgtEl>
                                          <p:spTgt spid="4">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20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2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8599" y="208292"/>
            <a:ext cx="5867401" cy="3906508"/>
          </a:xfrm>
          <a:prstGeom prst="rect">
            <a:avLst/>
          </a:prstGeom>
          <a:ln>
            <a:solidFill>
              <a:srgbClr val="FF3399"/>
            </a:solidFill>
          </a:ln>
        </p:spPr>
      </p:pic>
      <p:pic>
        <p:nvPicPr>
          <p:cNvPr id="3" name="Picture 2"/>
          <p:cNvPicPr preferRelativeResize="0">
            <a:picLocks/>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478" t="13589" r="4561" b="1794"/>
          <a:stretch/>
        </p:blipFill>
        <p:spPr>
          <a:xfrm>
            <a:off x="5897880" y="208292"/>
            <a:ext cx="3017520" cy="3017520"/>
          </a:xfrm>
          <a:prstGeom prst="ellipse">
            <a:avLst/>
          </a:prstGeom>
          <a:ln>
            <a:solidFill>
              <a:srgbClr val="FF3399"/>
            </a:solidFill>
          </a:ln>
        </p:spPr>
      </p:pic>
      <p:sp>
        <p:nvSpPr>
          <p:cNvPr id="4" name="Rectangle 3"/>
          <p:cNvSpPr/>
          <p:nvPr/>
        </p:nvSpPr>
        <p:spPr>
          <a:xfrm>
            <a:off x="228599" y="4151055"/>
            <a:ext cx="8686800" cy="2554545"/>
          </a:xfrm>
          <a:prstGeom prst="rect">
            <a:avLst/>
          </a:prstGeom>
        </p:spPr>
        <p:txBody>
          <a:bodyPr wrap="square">
            <a:spAutoFit/>
          </a:bodyPr>
          <a:lstStyle/>
          <a:p>
            <a:pPr algn="just"/>
            <a:r>
              <a:rPr lang="bn-BD" sz="3200" dirty="0" smtClean="0">
                <a:latin typeface="NikoshBAN" pitchFamily="2" charset="0"/>
                <a:cs typeface="NikoshBAN" pitchFamily="2" charset="0"/>
              </a:rPr>
              <a:t>সম্রাট অশোক সিদ্ধার্থের জন্মস্থান লুম্বিনী ভ্রমণ করে শ্রদ্ধা নিবেদন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করেন</a:t>
            </a:r>
            <a:r>
              <a:rPr lang="bn-BD" sz="3200" dirty="0" smtClean="0">
                <a:latin typeface="NikoshBAN" pitchFamily="2" charset="0"/>
                <a:cs typeface="NikoshBAN" pitchFamily="2" charset="0"/>
              </a:rPr>
              <a:t>। জানা যায়, সম্রাট অশোক তাঁর রাজত্বের বিংশতিতম বর্ষে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স্থানটি </a:t>
            </a:r>
            <a:r>
              <a:rPr lang="bn-BD" sz="3200" dirty="0" smtClean="0">
                <a:latin typeface="NikoshBAN" pitchFamily="2" charset="0"/>
                <a:cs typeface="NikoshBAN" pitchFamily="2" charset="0"/>
              </a:rPr>
              <a:t>পরিদর্শন করতে আসেন। তিনি বুদ্ধের জন্মের স্মৃতি বিজরিত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এই </a:t>
            </a:r>
            <a:r>
              <a:rPr lang="bn-BD" sz="3200" dirty="0" smtClean="0">
                <a:latin typeface="NikoshBAN" pitchFamily="2" charset="0"/>
                <a:cs typeface="NikoshBAN" pitchFamily="2" charset="0"/>
              </a:rPr>
              <a:t>পুণ্যস্থানটি স্মরণীয় করে রাখার জন্য এখানে একটি স্তূপ নির্মাণ </a:t>
            </a:r>
            <a:endParaRPr lang="bn-BD" sz="3200" dirty="0" smtClean="0">
              <a:latin typeface="NikoshBAN" pitchFamily="2" charset="0"/>
              <a:cs typeface="NikoshBAN" pitchFamily="2" charset="0"/>
            </a:endParaRPr>
          </a:p>
          <a:p>
            <a:pPr algn="just"/>
            <a:r>
              <a:rPr lang="bn-BD" sz="3200" dirty="0" smtClean="0">
                <a:latin typeface="NikoshBAN" pitchFamily="2" charset="0"/>
                <a:cs typeface="NikoshBAN" pitchFamily="2" charset="0"/>
              </a:rPr>
              <a:t>করেন</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Rectangle 4"/>
          <p:cNvSpPr/>
          <p:nvPr/>
        </p:nvSpPr>
        <p:spPr>
          <a:xfrm>
            <a:off x="685800" y="3466099"/>
            <a:ext cx="671979" cy="646331"/>
          </a:xfrm>
          <a:prstGeom prst="rect">
            <a:avLst/>
          </a:prstGeom>
        </p:spPr>
        <p:txBody>
          <a:bodyPr wrap="none">
            <a:spAutoFit/>
          </a:bodyPr>
          <a:lstStyle/>
          <a:p>
            <a:r>
              <a:rPr lang="bn-BD" sz="3600" dirty="0">
                <a:solidFill>
                  <a:srgbClr val="FF0000"/>
                </a:solidFill>
                <a:latin typeface="NikoshBAN" pitchFamily="2" charset="0"/>
                <a:cs typeface="NikoshBAN" pitchFamily="2" charset="0"/>
              </a:rPr>
              <a:t>স্তূপ</a:t>
            </a:r>
            <a:endParaRPr lang="en-US" sz="3600" dirty="0">
              <a:solidFill>
                <a:srgbClr val="FF0000"/>
              </a:solidFill>
            </a:endParaRPr>
          </a:p>
        </p:txBody>
      </p:sp>
      <p:sp>
        <p:nvSpPr>
          <p:cNvPr id="6" name="Rectangle 5"/>
          <p:cNvSpPr/>
          <p:nvPr/>
        </p:nvSpPr>
        <p:spPr>
          <a:xfrm>
            <a:off x="6471929" y="3124200"/>
            <a:ext cx="1869423" cy="584775"/>
          </a:xfrm>
          <a:prstGeom prst="rect">
            <a:avLst/>
          </a:prstGeom>
        </p:spPr>
        <p:txBody>
          <a:bodyPr wrap="none">
            <a:spAutoFit/>
          </a:bodyPr>
          <a:lstStyle/>
          <a:p>
            <a:r>
              <a:rPr lang="bn-BD" sz="3200" dirty="0">
                <a:solidFill>
                  <a:srgbClr val="0000FF"/>
                </a:solidFill>
                <a:latin typeface="NikoshBAN" pitchFamily="2" charset="0"/>
                <a:cs typeface="NikoshBAN" pitchFamily="2" charset="0"/>
              </a:rPr>
              <a:t>সম্রাট অশোক</a:t>
            </a:r>
            <a:endParaRPr lang="en-US" sz="3200" dirty="0">
              <a:solidFill>
                <a:srgbClr val="0000FF"/>
              </a:solidFill>
            </a:endParaRPr>
          </a:p>
        </p:txBody>
      </p:sp>
    </p:spTree>
    <p:extLst>
      <p:ext uri="{BB962C8B-B14F-4D97-AF65-F5344CB8AC3E}">
        <p14:creationId xmlns:p14="http://schemas.microsoft.com/office/powerpoint/2010/main" val="2566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8)">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4382"/>
            <a:ext cx="5528821" cy="3681082"/>
          </a:xfrm>
          <a:prstGeom prst="rect">
            <a:avLst/>
          </a:prstGeom>
          <a:ln>
            <a:solidFill>
              <a:srgbClr val="0000FF"/>
            </a:solidFill>
          </a:ln>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r="66337"/>
          <a:stretch/>
        </p:blipFill>
        <p:spPr>
          <a:xfrm>
            <a:off x="228600" y="457200"/>
            <a:ext cx="2626414" cy="5591956"/>
          </a:xfrm>
          <a:prstGeom prst="roundRect">
            <a:avLst>
              <a:gd name="adj" fmla="val 13502"/>
            </a:avLst>
          </a:prstGeom>
          <a:ln w="12700">
            <a:solidFill>
              <a:srgbClr val="0000FF"/>
            </a:solidFill>
          </a:ln>
        </p:spPr>
      </p:pic>
      <p:sp>
        <p:nvSpPr>
          <p:cNvPr id="3" name="Rectangle 2"/>
          <p:cNvSpPr/>
          <p:nvPr/>
        </p:nvSpPr>
        <p:spPr>
          <a:xfrm>
            <a:off x="2971800" y="4104382"/>
            <a:ext cx="5943600" cy="1077218"/>
          </a:xfrm>
          <a:prstGeom prst="rect">
            <a:avLst/>
          </a:prstGeom>
        </p:spPr>
        <p:txBody>
          <a:bodyPr wrap="square">
            <a:spAutoFit/>
          </a:bodyPr>
          <a:lstStyle/>
          <a:p>
            <a:r>
              <a:rPr lang="bn-BD" sz="3200" dirty="0" smtClean="0">
                <a:latin typeface="NikoshBAN" pitchFamily="2" charset="0"/>
                <a:cs typeface="NikoshBAN" pitchFamily="2" charset="0"/>
              </a:rPr>
              <a:t>চিনা পরিব্রাজক হিউয়েন সাং লুম্বিনী ভ্রমণকালে স্তূপটি দেখতে পান।</a:t>
            </a:r>
            <a:endParaRPr lang="en-US" sz="3200" dirty="0"/>
          </a:p>
        </p:txBody>
      </p:sp>
      <p:sp>
        <p:nvSpPr>
          <p:cNvPr id="5" name="Rectangle 4"/>
          <p:cNvSpPr/>
          <p:nvPr/>
        </p:nvSpPr>
        <p:spPr>
          <a:xfrm>
            <a:off x="683238" y="6044625"/>
            <a:ext cx="1717137" cy="584775"/>
          </a:xfrm>
          <a:prstGeom prst="rect">
            <a:avLst/>
          </a:prstGeom>
        </p:spPr>
        <p:txBody>
          <a:bodyPr wrap="none">
            <a:spAutoFit/>
          </a:bodyPr>
          <a:lstStyle/>
          <a:p>
            <a:r>
              <a:rPr lang="bn-BD" sz="3200" dirty="0">
                <a:solidFill>
                  <a:srgbClr val="7030A0"/>
                </a:solidFill>
                <a:latin typeface="NikoshBAN" pitchFamily="2" charset="0"/>
                <a:cs typeface="NikoshBAN" pitchFamily="2" charset="0"/>
              </a:rPr>
              <a:t>হিউয়েন সাং</a:t>
            </a:r>
            <a:endParaRPr lang="en-US" sz="3200" dirty="0">
              <a:solidFill>
                <a:srgbClr val="7030A0"/>
              </a:solidFill>
            </a:endParaRPr>
          </a:p>
        </p:txBody>
      </p:sp>
      <p:sp>
        <p:nvSpPr>
          <p:cNvPr id="6" name="Rectangle 5"/>
          <p:cNvSpPr/>
          <p:nvPr/>
        </p:nvSpPr>
        <p:spPr>
          <a:xfrm>
            <a:off x="3429000" y="3297204"/>
            <a:ext cx="671979" cy="646331"/>
          </a:xfrm>
          <a:prstGeom prst="rect">
            <a:avLst/>
          </a:prstGeom>
        </p:spPr>
        <p:txBody>
          <a:bodyPr wrap="none">
            <a:spAutoFit/>
          </a:bodyPr>
          <a:lstStyle/>
          <a:p>
            <a:r>
              <a:rPr lang="bn-BD" sz="3600" dirty="0">
                <a:solidFill>
                  <a:srgbClr val="FF0000"/>
                </a:solidFill>
                <a:latin typeface="NikoshBAN" pitchFamily="2" charset="0"/>
                <a:cs typeface="NikoshBAN" pitchFamily="2" charset="0"/>
              </a:rPr>
              <a:t>স্তূপ</a:t>
            </a:r>
            <a:endParaRPr lang="en-US" sz="3600" dirty="0">
              <a:solidFill>
                <a:srgbClr val="FF0000"/>
              </a:solidFill>
            </a:endParaRPr>
          </a:p>
        </p:txBody>
      </p:sp>
    </p:spTree>
    <p:extLst>
      <p:ext uri="{BB962C8B-B14F-4D97-AF65-F5344CB8AC3E}">
        <p14:creationId xmlns:p14="http://schemas.microsoft.com/office/powerpoint/2010/main" val="428908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682</Words>
  <Application>Microsoft Office PowerPoint</Application>
  <PresentationFormat>On-screen Show (4:3)</PresentationFormat>
  <Paragraphs>110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97</cp:revision>
  <dcterms:created xsi:type="dcterms:W3CDTF">2006-08-16T00:00:00Z</dcterms:created>
  <dcterms:modified xsi:type="dcterms:W3CDTF">2021-05-16T17:13:04Z</dcterms:modified>
</cp:coreProperties>
</file>