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79" r:id="rId4"/>
    <p:sldId id="257" r:id="rId5"/>
    <p:sldId id="277" r:id="rId6"/>
    <p:sldId id="278" r:id="rId7"/>
    <p:sldId id="258" r:id="rId8"/>
    <p:sldId id="259" r:id="rId9"/>
    <p:sldId id="260" r:id="rId10"/>
    <p:sldId id="261" r:id="rId11"/>
    <p:sldId id="280" r:id="rId12"/>
    <p:sldId id="264" r:id="rId13"/>
    <p:sldId id="266" r:id="rId14"/>
    <p:sldId id="265" r:id="rId15"/>
    <p:sldId id="281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12" y="1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CEA12-BF06-4DBC-93D6-DD90B2E1A250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EC6F2-3D4F-4DB3-B1DA-55B0A5FAF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EC6F2-3D4F-4DB3-B1DA-55B0A5FAFF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EC6F2-3D4F-4DB3-B1DA-55B0A5FAFF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08AB-9011-46AE-99F2-7F975ADFD137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9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08AB-9011-46AE-99F2-7F975ADFD137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2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08AB-9011-46AE-99F2-7F975ADFD137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3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54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08AB-9011-46AE-99F2-7F975ADFD137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08AB-9011-46AE-99F2-7F975ADFD137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4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08AB-9011-46AE-99F2-7F975ADFD137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9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08AB-9011-46AE-99F2-7F975ADFD137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8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08AB-9011-46AE-99F2-7F975ADFD137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08AB-9011-46AE-99F2-7F975ADFD137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8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08AB-9011-46AE-99F2-7F975ADFD137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08AB-9011-46AE-99F2-7F975ADFD137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AD966D-4023-44E6-9884-391F82C36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5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7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 userDrawn="1"/>
        </p:nvSpPr>
        <p:spPr>
          <a:xfrm>
            <a:off x="106017" y="119270"/>
            <a:ext cx="11979967" cy="6639340"/>
          </a:xfrm>
          <a:prstGeom prst="frame">
            <a:avLst>
              <a:gd name="adj1" fmla="val 724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7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184" y="0"/>
            <a:ext cx="12521184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2827985-8925-4AEB-A5B1-DBC12A09D709}"/>
              </a:ext>
            </a:extLst>
          </p:cNvPr>
          <p:cNvGrpSpPr/>
          <p:nvPr/>
        </p:nvGrpSpPr>
        <p:grpSpPr>
          <a:xfrm>
            <a:off x="1005840" y="853440"/>
            <a:ext cx="10104120" cy="4023360"/>
            <a:chOff x="136332" y="2417380"/>
            <a:chExt cx="13443335" cy="3735680"/>
          </a:xfrm>
          <a:solidFill>
            <a:schemeClr val="bg1">
              <a:lumMod val="85000"/>
            </a:schemeClr>
          </a:solidFill>
          <a:scene3d>
            <a:camera prst="perspectiveFront"/>
            <a:lightRig rig="threePt" dir="t"/>
          </a:scene3d>
        </p:grpSpPr>
        <p:sp>
          <p:nvSpPr>
            <p:cNvPr id="5" name="Freeform: Shape 3">
              <a:extLst>
                <a:ext uri="{FF2B5EF4-FFF2-40B4-BE49-F238E27FC236}">
                  <a16:creationId xmlns="" xmlns:a16="http://schemas.microsoft.com/office/drawing/2014/main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="" xmlns:a16="http://schemas.microsoft.com/office/drawing/2014/main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="" xmlns:a16="http://schemas.microsoft.com/office/drawing/2014/main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="" xmlns:a16="http://schemas.microsoft.com/office/drawing/2014/main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="" xmlns:a16="http://schemas.microsoft.com/office/drawing/2014/main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="" xmlns:a16="http://schemas.microsoft.com/office/drawing/2014/main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="" xmlns:a16="http://schemas.microsoft.com/office/drawing/2014/main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="" xmlns:a16="http://schemas.microsoft.com/office/drawing/2014/main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="" xmlns:a16="http://schemas.microsoft.com/office/drawing/2014/main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61196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C5F7FD-63F5-431A-8A42-86C81516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295" y="399274"/>
            <a:ext cx="3261945" cy="2252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2B0DA5-4432-4428-B800-F096CFFE0127}"/>
              </a:ext>
            </a:extLst>
          </p:cNvPr>
          <p:cNvSpPr txBox="1"/>
          <p:nvPr/>
        </p:nvSpPr>
        <p:spPr>
          <a:xfrm>
            <a:off x="3810000" y="411480"/>
            <a:ext cx="3688080" cy="1295400"/>
          </a:xfrm>
          <a:prstGeom prst="rect">
            <a:avLst/>
          </a:prstGeom>
          <a:solidFill>
            <a:schemeClr val="lt1">
              <a:alpha val="4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52822"/>
              </a:avLst>
            </a:prstTxWarp>
            <a:spAutoFit/>
          </a:bodyPr>
          <a:lstStyle/>
          <a:p>
            <a:pPr algn="just"/>
            <a:r>
              <a:rPr lang="bn-BD" sz="11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11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D04EA3-BAB9-456F-8E84-BE4DF495EAE1}"/>
              </a:ext>
            </a:extLst>
          </p:cNvPr>
          <p:cNvSpPr txBox="1"/>
          <p:nvPr/>
        </p:nvSpPr>
        <p:spPr>
          <a:xfrm>
            <a:off x="396805" y="1825205"/>
            <a:ext cx="7832796" cy="707886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গাভী থেকে প্রতিদিন কী পরিমাণ দুধ পাওয়া যায় তা নিচের ছকে দেখানো হয়েছে।</a:t>
            </a: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গাভীটি গড়ে কী পরিমাণ দুধ দেয়?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1A523B8-5568-4448-A95E-8874B6F3F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76575"/>
              </p:ext>
            </p:extLst>
          </p:nvPr>
        </p:nvGraphicFramePr>
        <p:xfrm>
          <a:off x="396804" y="2664520"/>
          <a:ext cx="8663377" cy="127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646">
                  <a:extLst>
                    <a:ext uri="{9D8B030D-6E8A-4147-A177-3AD203B41FA5}">
                      <a16:colId xmlns:a16="http://schemas.microsoft.com/office/drawing/2014/main" xmlns="" val="1517182867"/>
                    </a:ext>
                  </a:extLst>
                </a:gridCol>
                <a:gridCol w="941022">
                  <a:extLst>
                    <a:ext uri="{9D8B030D-6E8A-4147-A177-3AD203B41FA5}">
                      <a16:colId xmlns:a16="http://schemas.microsoft.com/office/drawing/2014/main" xmlns="" val="2991715410"/>
                    </a:ext>
                  </a:extLst>
                </a:gridCol>
                <a:gridCol w="957825">
                  <a:extLst>
                    <a:ext uri="{9D8B030D-6E8A-4147-A177-3AD203B41FA5}">
                      <a16:colId xmlns:a16="http://schemas.microsoft.com/office/drawing/2014/main" xmlns="" val="2929438242"/>
                    </a:ext>
                  </a:extLst>
                </a:gridCol>
                <a:gridCol w="1041846">
                  <a:extLst>
                    <a:ext uri="{9D8B030D-6E8A-4147-A177-3AD203B41FA5}">
                      <a16:colId xmlns:a16="http://schemas.microsoft.com/office/drawing/2014/main" xmlns="" val="474272421"/>
                    </a:ext>
                  </a:extLst>
                </a:gridCol>
                <a:gridCol w="1041846">
                  <a:extLst>
                    <a:ext uri="{9D8B030D-6E8A-4147-A177-3AD203B41FA5}">
                      <a16:colId xmlns:a16="http://schemas.microsoft.com/office/drawing/2014/main" xmlns="" val="3576633216"/>
                    </a:ext>
                  </a:extLst>
                </a:gridCol>
                <a:gridCol w="775348">
                  <a:extLst>
                    <a:ext uri="{9D8B030D-6E8A-4147-A177-3AD203B41FA5}">
                      <a16:colId xmlns:a16="http://schemas.microsoft.com/office/drawing/2014/main" xmlns="" val="2776292240"/>
                    </a:ext>
                  </a:extLst>
                </a:gridCol>
                <a:gridCol w="1325148">
                  <a:extLst>
                    <a:ext uri="{9D8B030D-6E8A-4147-A177-3AD203B41FA5}">
                      <a16:colId xmlns:a16="http://schemas.microsoft.com/office/drawing/2014/main" xmlns="" val="3217977358"/>
                    </a:ext>
                  </a:extLst>
                </a:gridCol>
                <a:gridCol w="840696">
                  <a:extLst>
                    <a:ext uri="{9D8B030D-6E8A-4147-A177-3AD203B41FA5}">
                      <a16:colId xmlns:a16="http://schemas.microsoft.com/office/drawing/2014/main" xmlns="" val="4110334970"/>
                    </a:ext>
                  </a:extLst>
                </a:gridCol>
              </a:tblGrid>
              <a:tr h="818787"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1724948"/>
                  </a:ext>
                </a:extLst>
              </a:tr>
              <a:tr h="454881"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 (লিটার)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07327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306BB9-C26C-4D94-86E5-7938BACD6F49}"/>
              </a:ext>
            </a:extLst>
          </p:cNvPr>
          <p:cNvSpPr txBox="1"/>
          <p:nvPr/>
        </p:nvSpPr>
        <p:spPr>
          <a:xfrm>
            <a:off x="396806" y="3968968"/>
            <a:ext cx="8618857" cy="892552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দুধ পাওয়া যায় মোট ৭ দিন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2FA7AB-842F-4649-BD5B-D9BEEEAB7575}"/>
              </a:ext>
            </a:extLst>
          </p:cNvPr>
          <p:cNvSpPr txBox="1"/>
          <p:nvPr/>
        </p:nvSpPr>
        <p:spPr>
          <a:xfrm>
            <a:off x="411890" y="4912541"/>
            <a:ext cx="9300521" cy="830997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 দিনে গাভী মোট দুধ দেয় (১৩ + ১৬ + ১৫ + ১৩ + ১৭ + ১৪ + ১৭)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     	                           =১০৫ লিটার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4C206A-6E26-4CDC-9FBA-AE336F1EC19E}"/>
              </a:ext>
            </a:extLst>
          </p:cNvPr>
          <p:cNvSpPr txBox="1"/>
          <p:nvPr/>
        </p:nvSpPr>
        <p:spPr>
          <a:xfrm>
            <a:off x="918252" y="6024581"/>
            <a:ext cx="10359348" cy="584775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গাভীটি গড়ে দুধ দেয় (১০৫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) লিটার 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rigeer">
            <a:extLst>
              <a:ext uri="{FF2B5EF4-FFF2-40B4-BE49-F238E27FC236}">
                <a16:creationId xmlns:a16="http://schemas.microsoft.com/office/drawing/2014/main" xmlns="" id="{3C3C71DA-A207-49B2-AF68-7B3F7D60A8A2}"/>
              </a:ext>
            </a:extLst>
          </p:cNvPr>
          <p:cNvSpPr txBox="1"/>
          <p:nvPr/>
        </p:nvSpPr>
        <p:spPr>
          <a:xfrm>
            <a:off x="9143994" y="3462013"/>
            <a:ext cx="2784395" cy="830997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জন্য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pw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11875" t="-259" r="10000"/>
          <a:stretch>
            <a:fillRect/>
          </a:stretch>
        </p:blipFill>
        <p:spPr>
          <a:xfrm>
            <a:off x="1950720" y="274320"/>
            <a:ext cx="1905000" cy="14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8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01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942EA25-37FC-4079-A53E-61E45C0CCC74}"/>
              </a:ext>
            </a:extLst>
          </p:cNvPr>
          <p:cNvSpPr/>
          <p:nvPr/>
        </p:nvSpPr>
        <p:spPr>
          <a:xfrm>
            <a:off x="396239" y="4731058"/>
            <a:ext cx="11592468" cy="1620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গড় ওজনের ভিত্তিতে ২০ কমলার মোট</a:t>
            </a:r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ওজন নির্ণয় কর।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8344C6A7-94B9-4C78-98B7-ABED08FC767F}"/>
              </a:ext>
            </a:extLst>
          </p:cNvPr>
          <p:cNvSpPr/>
          <p:nvPr/>
        </p:nvSpPr>
        <p:spPr>
          <a:xfrm>
            <a:off x="3276644" y="2817821"/>
            <a:ext cx="4252363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E3F91EC-C9B7-483E-97BE-6F0F997D7AC9}"/>
              </a:ext>
            </a:extLst>
          </p:cNvPr>
          <p:cNvSpPr/>
          <p:nvPr/>
        </p:nvSpPr>
        <p:spPr>
          <a:xfrm>
            <a:off x="396239" y="2199503"/>
            <a:ext cx="11399521" cy="1387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বাক্সের ২০টি কমলার মধ্যে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৩টির ওজন মেপে পেলাম যথাক্রমে ৩৩৫গ্রাম, ৩২০ গ্রাম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৩৭১ গ্রাম।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5" descr="orange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9296400" y="463296"/>
            <a:ext cx="2438400" cy="1664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239" y="729734"/>
            <a:ext cx="8344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আরো একটি গাণিতিক সমস্যার সমাধান করিঃ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97" y="3797637"/>
            <a:ext cx="9877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কমলা ৩টির গড় ওজন নির্ণয় কর।</a:t>
            </a:r>
            <a:endParaRPr lang="bn-BD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1415" y="1125974"/>
            <a:ext cx="110138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 ৩টির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ওজন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(৩৩৫+৩২০+৩৭১) গ্রাম।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=১০২৬ গ্রাম।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978" y="3764986"/>
            <a:ext cx="11631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 গড় ওজনের ভিত্তিতে,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১টি কমলার মোট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ওজন ৩৪২ গ্রাম।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অতএব, ২০টি   ,,       ,,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,,  ৩৪২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গ্রাম।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৬৮৪০গ্রাম।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34440" y="2267635"/>
            <a:ext cx="1053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৩টির গড় ওজন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(১০২৬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÷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গ্রাম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=৩৪২ গ্রাম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952" y="226814"/>
            <a:ext cx="1733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</a:p>
        </p:txBody>
      </p:sp>
    </p:spTree>
    <p:extLst>
      <p:ext uri="{BB962C8B-B14F-4D97-AF65-F5344CB8AC3E}">
        <p14:creationId xmlns:p14="http://schemas.microsoft.com/office/powerpoint/2010/main" val="3600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49445" y="731520"/>
            <a:ext cx="6863435" cy="5221048"/>
            <a:chOff x="4322725" y="853440"/>
            <a:chExt cx="6863435" cy="5221048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220BAAA5-667E-467B-9A17-C38977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725" y="853440"/>
              <a:ext cx="3906875" cy="5142413"/>
            </a:xfrm>
            <a:prstGeom prst="rect">
              <a:avLst/>
            </a:prstGeom>
            <a:ln>
              <a:noFill/>
            </a:ln>
            <a:effectLst/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C0E6BE3-4AC6-46BD-8A6D-7252EC365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625" y="975360"/>
              <a:ext cx="3779535" cy="50991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EB64AE-BC6B-47A7-B825-D6ED9880BA26}"/>
              </a:ext>
            </a:extLst>
          </p:cNvPr>
          <p:cNvSpPr txBox="1"/>
          <p:nvPr/>
        </p:nvSpPr>
        <p:spPr>
          <a:xfrm>
            <a:off x="184484" y="3819432"/>
            <a:ext cx="4616116" cy="2308324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৮৯ ও ৯১ পৃষ্ঠা 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পড়।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55" y="327507"/>
            <a:ext cx="2821905" cy="338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4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67C110-9818-4D23-963A-3B75065D2351}"/>
              </a:ext>
            </a:extLst>
          </p:cNvPr>
          <p:cNvSpPr txBox="1"/>
          <p:nvPr/>
        </p:nvSpPr>
        <p:spPr>
          <a:xfrm>
            <a:off x="1093559" y="1794408"/>
            <a:ext cx="10737494" cy="954107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সোহেল ও হামিদার বাংলা, ইংরেজি, গণিত, বিজ্ঞান ও বাংলাদেশ ও বিশ্বপরিচয় পরীক্ষার প্রাপ্ত নম্বর নিচের ছকে দেওয়া হলোঃ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8B9A2DB-0821-4EB1-B95F-9CA0A4541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30016"/>
              </p:ext>
            </p:extLst>
          </p:nvPr>
        </p:nvGraphicFramePr>
        <p:xfrm>
          <a:off x="1127760" y="2910558"/>
          <a:ext cx="10430577" cy="19052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77157">
                  <a:extLst>
                    <a:ext uri="{9D8B030D-6E8A-4147-A177-3AD203B41FA5}">
                      <a16:colId xmlns="" xmlns:a16="http://schemas.microsoft.com/office/drawing/2014/main" val="2936935202"/>
                    </a:ext>
                  </a:extLst>
                </a:gridCol>
                <a:gridCol w="1336483">
                  <a:extLst>
                    <a:ext uri="{9D8B030D-6E8A-4147-A177-3AD203B41FA5}">
                      <a16:colId xmlns="" xmlns:a16="http://schemas.microsoft.com/office/drawing/2014/main" val="468742683"/>
                    </a:ext>
                  </a:extLst>
                </a:gridCol>
                <a:gridCol w="1178212">
                  <a:extLst>
                    <a:ext uri="{9D8B030D-6E8A-4147-A177-3AD203B41FA5}">
                      <a16:colId xmlns="" xmlns:a16="http://schemas.microsoft.com/office/drawing/2014/main" val="3390558470"/>
                    </a:ext>
                  </a:extLst>
                </a:gridCol>
                <a:gridCol w="1582676">
                  <a:extLst>
                    <a:ext uri="{9D8B030D-6E8A-4147-A177-3AD203B41FA5}">
                      <a16:colId xmlns="" xmlns:a16="http://schemas.microsoft.com/office/drawing/2014/main" val="113435770"/>
                    </a:ext>
                  </a:extLst>
                </a:gridCol>
                <a:gridCol w="1160628">
                  <a:extLst>
                    <a:ext uri="{9D8B030D-6E8A-4147-A177-3AD203B41FA5}">
                      <a16:colId xmlns="" xmlns:a16="http://schemas.microsoft.com/office/drawing/2014/main" val="2793968836"/>
                    </a:ext>
                  </a:extLst>
                </a:gridCol>
                <a:gridCol w="3695421">
                  <a:extLst>
                    <a:ext uri="{9D8B030D-6E8A-4147-A177-3AD203B41FA5}">
                      <a16:colId xmlns="" xmlns:a16="http://schemas.microsoft.com/office/drawing/2014/main" val="1631372098"/>
                    </a:ext>
                  </a:extLst>
                </a:gridCol>
              </a:tblGrid>
              <a:tr h="635094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গণিত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ইংরেজি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 ও বিশ্বপরিচয়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5952761"/>
                  </a:ext>
                </a:extLst>
              </a:tr>
              <a:tr h="635094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সোহেল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৬৮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5270223"/>
                  </a:ext>
                </a:extLst>
              </a:tr>
              <a:tr h="635094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হামিদা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0043566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641565" y="215604"/>
            <a:ext cx="5991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34441" y="1141214"/>
            <a:ext cx="10203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নিগাণিতিক সমস্যাটি দলগতভাবে সমাধান করঃ চের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3559" y="5037221"/>
            <a:ext cx="75170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সোহেল গড়ে কত নম্বর পেল?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খ) হামিদা গড়ে কত নম্বর পেল? 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দুইজনের গড় রানের পার্থক্য কত? </a:t>
            </a:r>
          </a:p>
        </p:txBody>
      </p:sp>
    </p:spTree>
    <p:extLst>
      <p:ext uri="{BB962C8B-B14F-4D97-AF65-F5344CB8AC3E}">
        <p14:creationId xmlns:p14="http://schemas.microsoft.com/office/powerpoint/2010/main" val="2838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2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85649" y="23446"/>
            <a:ext cx="49853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n w="1905"/>
                <a:blipFill>
                  <a:blip r:embed="rId3"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" y="1196400"/>
            <a:ext cx="11460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রিতার বয়স ১২ বছর, রিনার বয়স ১৫ বছর এবং মিনার বয়স ২১ বছর হলে,               	তিন জনের গড় বয়স কত?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রেজা বার্ষিক পরীক্ষায় ৬টি বিষয়ে গড়ে ৭৩ নাম্বার পেয়েছে।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বার্ষিক পরীক্ষায় সে মোট কত নাম্বার পেয়েছে?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৭টি সংখ্যার যোগফল ৪০৬। প্রথম ৩টি সংখ্যার গড় ৫৭ এবং শেষ ৩টি সংখ্যার     	গড় ৫৩ হলে-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ক) প্রথম ৩টি সংখ্যার যোগফল কত?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খ) শেষ ৩টি সংখ্যার যোগফল কত?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গ) চতুর্থ সংখ্যা্টি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ora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rcRect l="14398" t="7234" r="10093"/>
          <a:stretch>
            <a:fillRect/>
          </a:stretch>
        </p:blipFill>
        <p:spPr>
          <a:xfrm>
            <a:off x="8702040" y="350520"/>
            <a:ext cx="3200399" cy="2292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618203" y="546854"/>
            <a:ext cx="3391941" cy="23083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077"/>
            <a:ext cx="3488113" cy="2092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735838" y="3349925"/>
            <a:ext cx="7998962" cy="230832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৯৩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পৃষ্ঠার 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নাম্বর সমস্যাগুলোর 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করে আনবে।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C0E6BE3-4AC6-46BD-8A6D-7252EC365CF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5" y="3130472"/>
            <a:ext cx="2834655" cy="3372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77240" y="3124200"/>
            <a:ext cx="2849880" cy="426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8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8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80"/>
                            </p:stCondLst>
                            <p:childTnLst>
                              <p:par>
                                <p:cTn id="34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63"/>
            <a:ext cx="11899392" cy="6717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0047" y="5494130"/>
            <a:ext cx="95851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IN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ধন্যবাদ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8520" y="3761735"/>
            <a:ext cx="448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pPr algn="ctr"/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৮  </a:t>
            </a:r>
          </a:p>
          <a:p>
            <a:pPr algn="ctr"/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4000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9232" y="344424"/>
            <a:ext cx="4974336" cy="170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032" y="2292096"/>
            <a:ext cx="52669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মুন্নি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বরদেশ্বরী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75" y="586587"/>
            <a:ext cx="2425665" cy="29125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220BAAA5-667E-467B-9A17-C38977C4F6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63" t="43176" r="4709" b="47219"/>
          <a:stretch>
            <a:fillRect/>
          </a:stretch>
        </p:blipFill>
        <p:spPr>
          <a:xfrm>
            <a:off x="6416040" y="3855720"/>
            <a:ext cx="533400" cy="281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220BAAA5-667E-467B-9A17-C38977C4F6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63" t="44111" r="4934" b="47219"/>
          <a:stretch>
            <a:fillRect/>
          </a:stretch>
        </p:blipFill>
        <p:spPr>
          <a:xfrm>
            <a:off x="5394960" y="2042160"/>
            <a:ext cx="487680" cy="2545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20BAAA5-667E-467B-9A17-C38977C4F6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63" t="43176" r="4709" b="47219"/>
          <a:stretch>
            <a:fillRect/>
          </a:stretch>
        </p:blipFill>
        <p:spPr>
          <a:xfrm>
            <a:off x="5897880" y="2895600"/>
            <a:ext cx="533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216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8507CA-D841-4D7B-A709-6D81689A24DE}"/>
              </a:ext>
            </a:extLst>
          </p:cNvPr>
          <p:cNvSpPr txBox="1"/>
          <p:nvPr/>
        </p:nvSpPr>
        <p:spPr>
          <a:xfrm>
            <a:off x="1143000" y="3109546"/>
            <a:ext cx="9867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১৬.১.১ গড় কী তা বলতে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১৬.২.১ গড় নির্ণয় করতে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১৬.৩.১ গড় সম্পর্কিত সহজ সমস্যার সমাধান 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362200" y="1050175"/>
            <a:ext cx="7056120" cy="1482436"/>
          </a:xfrm>
          <a:prstGeom prst="ribb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3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265" y="803710"/>
            <a:ext cx="2860294" cy="1722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m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7302" y="807719"/>
            <a:ext cx="2642698" cy="1859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m 6.jpg"/>
          <p:cNvPicPr>
            <a:picLocks noChangeAspect="1"/>
          </p:cNvPicPr>
          <p:nvPr/>
        </p:nvPicPr>
        <p:blipFill>
          <a:blip r:embed="rId4"/>
          <a:srcRect r="1216" b="7398"/>
          <a:stretch>
            <a:fillRect/>
          </a:stretch>
        </p:blipFill>
        <p:spPr>
          <a:xfrm>
            <a:off x="4914900" y="880110"/>
            <a:ext cx="2613660" cy="1651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08760" y="198120"/>
            <a:ext cx="88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তিনটি গাছ থেকে আম পাড়া হয়েছে যথাক্রমেঃ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960" y="263491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 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8760" y="2601228"/>
            <a:ext cx="172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 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2560" y="2621281"/>
            <a:ext cx="199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42960" y="3080384"/>
            <a:ext cx="3291840" cy="1851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46760" y="3299060"/>
            <a:ext cx="736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আম পাড়া হয়েছে ১১+৬+১০=২৭ 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an.jpg"/>
          <p:cNvPicPr>
            <a:picLocks noChangeAspect="1"/>
          </p:cNvPicPr>
          <p:nvPr/>
        </p:nvPicPr>
        <p:blipFill>
          <a:blip r:embed="rId6"/>
          <a:srcRect t="17990" r="766" b="18469"/>
          <a:stretch>
            <a:fillRect/>
          </a:stretch>
        </p:blipFill>
        <p:spPr>
          <a:xfrm>
            <a:off x="7250430" y="5120640"/>
            <a:ext cx="2284898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man.jpg"/>
          <p:cNvPicPr>
            <a:picLocks noChangeAspect="1"/>
          </p:cNvPicPr>
          <p:nvPr/>
        </p:nvPicPr>
        <p:blipFill>
          <a:blip r:embed="rId6"/>
          <a:srcRect t="17990" r="766" b="18469"/>
          <a:stretch>
            <a:fillRect/>
          </a:stretch>
        </p:blipFill>
        <p:spPr>
          <a:xfrm>
            <a:off x="4842510" y="5166360"/>
            <a:ext cx="2284898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man.jpg"/>
          <p:cNvPicPr>
            <a:picLocks noChangeAspect="1"/>
          </p:cNvPicPr>
          <p:nvPr/>
        </p:nvPicPr>
        <p:blipFill>
          <a:blip r:embed="rId6"/>
          <a:srcRect t="17990" r="766" b="18469"/>
          <a:stretch>
            <a:fillRect/>
          </a:stretch>
        </p:blipFill>
        <p:spPr>
          <a:xfrm>
            <a:off x="9643110" y="5135880"/>
            <a:ext cx="2284898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59080" y="4133249"/>
            <a:ext cx="4460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আমরা যদি আমগুলোকে সমান ৩টি ভাগে বা গড়ে হিসাব করি তাহলে প্রতি গাছে গড়ে আম 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8781" y="5937000"/>
            <a:ext cx="3304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২৭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৩=৯টি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643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8259" y="488300"/>
            <a:ext cx="1008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আজকে আমাদের পা</a:t>
            </a:r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ঠের বিষয়ঃ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20BAAA5-667E-467B-9A17-C38977C4F6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234" t="42767" r="3808" b="47219"/>
          <a:stretch>
            <a:fillRect/>
          </a:stretch>
        </p:blipFill>
        <p:spPr>
          <a:xfrm>
            <a:off x="461868" y="3749040"/>
            <a:ext cx="5220009" cy="2240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20BAAA5-667E-467B-9A17-C38977C4F6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22" t="10196" r="585" b="66471"/>
          <a:stretch>
            <a:fillRect/>
          </a:stretch>
        </p:blipFill>
        <p:spPr>
          <a:xfrm>
            <a:off x="6047875" y="3124200"/>
            <a:ext cx="3507074" cy="3337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220BAAA5-667E-467B-9A17-C38977C4F6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49" t="31335" r="38314" b="50196"/>
          <a:stretch>
            <a:fillRect/>
          </a:stretch>
        </p:blipFill>
        <p:spPr>
          <a:xfrm>
            <a:off x="9601200" y="3307080"/>
            <a:ext cx="2087880" cy="288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2413" y="1361329"/>
            <a:ext cx="52778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9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728" y="1662791"/>
            <a:ext cx="1089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রাশি দেওয়া থাকলে, রাশিগুলোর যোগফলকে রাশিগুলোর সংখ্যা দ্বারা ভাগ করলে যে মান পাওয়া যায় তাকে রাশিগুলোর গড় বলে।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90472" y="3828288"/>
            <a:ext cx="8534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গাণিতিকভাবে নিচের সূত্র দ্বারা গড় নির্ণয় করা যায়।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গড় = রাশিগুলোর যোগফল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÷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রাশিগুলোর সংখ্যা।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6360" y="475488"/>
            <a:ext cx="906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তোমরা জানো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“গড়”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2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2896" y="1415534"/>
            <a:ext cx="37705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১৭, ১৬, ২০, ১৯।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31575" y="501134"/>
            <a:ext cx="10996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নিচের সংখ্যাগুলোর গড় নির্ণয় করিঃ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05856" y="3261178"/>
            <a:ext cx="110788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রাশির সংখ্যা = ৪ 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রাশিগু্লোর যোগফল (১৭+১৬+২০+১৯) = ৭২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105" y="4905494"/>
            <a:ext cx="75157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 গড়= (৭২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÷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৪)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 ১৮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330059" y="2512814"/>
            <a:ext cx="2026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</a:p>
        </p:txBody>
      </p:sp>
    </p:spTree>
    <p:extLst>
      <p:ext uri="{BB962C8B-B14F-4D97-AF65-F5344CB8AC3E}">
        <p14:creationId xmlns:p14="http://schemas.microsoft.com/office/powerpoint/2010/main" val="30868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 5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468629" y="2415540"/>
            <a:ext cx="4992220" cy="316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6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9124" y="455414"/>
            <a:ext cx="4273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8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8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4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5040" y="2040374"/>
            <a:ext cx="52730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bn-BD" sz="4400" dirty="0" smtClean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গড় নির্ণয় করঃ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৩, ৭, ৫, ৬  </a:t>
            </a:r>
          </a:p>
          <a:p>
            <a:pPr marL="742950" indent="-742950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৩, ৫, ৭, ৪, ৫, ৬</a:t>
            </a:r>
          </a:p>
          <a:p>
            <a:pPr marL="742950" indent="-742950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৮, ৯, ১২, ১১, ৭, ১০</a:t>
            </a:r>
          </a:p>
          <a:p>
            <a:pPr marL="742950" indent="-742950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১৭, ১৬, ২০, ১৯, ১৫, ২১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112705" y="43720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684831" y="463117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60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5CEAEDD-812C-4F65-8B22-2FFF654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08826"/>
              </p:ext>
            </p:extLst>
          </p:nvPr>
        </p:nvGraphicFramePr>
        <p:xfrm>
          <a:off x="1243265" y="1811152"/>
          <a:ext cx="9927127" cy="12970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18161">
                  <a:extLst>
                    <a:ext uri="{9D8B030D-6E8A-4147-A177-3AD203B41FA5}">
                      <a16:colId xmlns:a16="http://schemas.microsoft.com/office/drawing/2014/main" xmlns="" val="1211838723"/>
                    </a:ext>
                  </a:extLst>
                </a:gridCol>
                <a:gridCol w="1418161">
                  <a:extLst>
                    <a:ext uri="{9D8B030D-6E8A-4147-A177-3AD203B41FA5}">
                      <a16:colId xmlns:a16="http://schemas.microsoft.com/office/drawing/2014/main" xmlns="" val="2936935202"/>
                    </a:ext>
                  </a:extLst>
                </a:gridCol>
                <a:gridCol w="1418161">
                  <a:extLst>
                    <a:ext uri="{9D8B030D-6E8A-4147-A177-3AD203B41FA5}">
                      <a16:colId xmlns:a16="http://schemas.microsoft.com/office/drawing/2014/main" xmlns="" val="468742683"/>
                    </a:ext>
                  </a:extLst>
                </a:gridCol>
                <a:gridCol w="1418161">
                  <a:extLst>
                    <a:ext uri="{9D8B030D-6E8A-4147-A177-3AD203B41FA5}">
                      <a16:colId xmlns:a16="http://schemas.microsoft.com/office/drawing/2014/main" xmlns="" val="3390558470"/>
                    </a:ext>
                  </a:extLst>
                </a:gridCol>
                <a:gridCol w="1418161">
                  <a:extLst>
                    <a:ext uri="{9D8B030D-6E8A-4147-A177-3AD203B41FA5}">
                      <a16:colId xmlns:a16="http://schemas.microsoft.com/office/drawing/2014/main" xmlns="" val="113435770"/>
                    </a:ext>
                  </a:extLst>
                </a:gridCol>
                <a:gridCol w="1418161">
                  <a:extLst>
                    <a:ext uri="{9D8B030D-6E8A-4147-A177-3AD203B41FA5}">
                      <a16:colId xmlns:a16="http://schemas.microsoft.com/office/drawing/2014/main" xmlns="" val="2793968836"/>
                    </a:ext>
                  </a:extLst>
                </a:gridCol>
                <a:gridCol w="1418161">
                  <a:extLst>
                    <a:ext uri="{9D8B030D-6E8A-4147-A177-3AD203B41FA5}">
                      <a16:colId xmlns:a16="http://schemas.microsoft.com/office/drawing/2014/main" xmlns="" val="1631372098"/>
                    </a:ext>
                  </a:extLst>
                </a:gridCol>
              </a:tblGrid>
              <a:tr h="839864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5952761"/>
                  </a:ext>
                </a:extLst>
              </a:tr>
              <a:tr h="45312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ঘণ্টা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52702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9AF44A-E75A-4027-9287-62C2AC884DB4}"/>
              </a:ext>
            </a:extLst>
          </p:cNvPr>
          <p:cNvSpPr txBox="1"/>
          <p:nvPr/>
        </p:nvSpPr>
        <p:spPr>
          <a:xfrm>
            <a:off x="2438050" y="3180829"/>
            <a:ext cx="169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C48E7B-CA90-4475-9E12-ED9DB0F75F88}"/>
              </a:ext>
            </a:extLst>
          </p:cNvPr>
          <p:cNvSpPr txBox="1"/>
          <p:nvPr/>
        </p:nvSpPr>
        <p:spPr>
          <a:xfrm>
            <a:off x="2396883" y="3846660"/>
            <a:ext cx="5303327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পড়ালেখা করে মোট দিন = ৬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2E3E49-A64E-40AB-818A-0A90F91AA4F5}"/>
              </a:ext>
            </a:extLst>
          </p:cNvPr>
          <p:cNvSpPr txBox="1"/>
          <p:nvPr/>
        </p:nvSpPr>
        <p:spPr>
          <a:xfrm>
            <a:off x="1118457" y="4435135"/>
            <a:ext cx="9232552" cy="954107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 দিনে লেখাপড়া করে ( ২ + ১.৫ + ১ + ১.৫ + ১ + ২)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   	                      = ৯ ঘণ্টা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782A2D-F266-4A38-A513-150AEA06D1B4}"/>
              </a:ext>
            </a:extLst>
          </p:cNvPr>
          <p:cNvSpPr txBox="1"/>
          <p:nvPr/>
        </p:nvSpPr>
        <p:spPr>
          <a:xfrm>
            <a:off x="1155031" y="5516052"/>
            <a:ext cx="8720489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রেজা প্রতিদিন গড়ে লেখাপড়া করে 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ঘণ্টা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                              = ১.৫ ঘণ্টা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642" y="320040"/>
            <a:ext cx="1090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গাণিতিক সমস্যার সমাধান করিঃ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" y="970895"/>
            <a:ext cx="1066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রেজা গত সপ্তাহে শনিবার থেকে বৃহস্পতিবার পর্যন্ত প্রতিদিন কত ঘণ্টা করে বাড়িতে লেখাপড়া করে তার একটি তালিকা তৈরি করেছে। সে প্রতিদিন গড়ে কত ঘন্টা করে বাড়িতে পড়ালেখা করছে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9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650</Words>
  <Application>Microsoft Office PowerPoint</Application>
  <PresentationFormat>Widescreen</PresentationFormat>
  <Paragraphs>139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Windows User</cp:lastModifiedBy>
  <cp:revision>101</cp:revision>
  <dcterms:created xsi:type="dcterms:W3CDTF">2019-10-23T16:31:54Z</dcterms:created>
  <dcterms:modified xsi:type="dcterms:W3CDTF">2021-05-18T06:25:03Z</dcterms:modified>
</cp:coreProperties>
</file>