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DDF93D-D230-43AA-B232-E3763EE1CD12}" type="doc">
      <dgm:prSet loTypeId="urn:microsoft.com/office/officeart/2005/8/layout/arrow2" loCatId="process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85D69F05-32BE-4DA6-A5C4-378B2DA4C408}">
      <dgm:prSet phldrT="[Text]"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তথ্য সংগ্রহ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A8C5FBF-A770-45A8-8C3B-4F669570695F}" type="parTrans" cxnId="{399E1934-31B0-4AD4-AD77-F1D7BAE48044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7EDC45A-6C5D-41D9-BB8E-4E25CDEBA90A}" type="sibTrans" cxnId="{399E1934-31B0-4AD4-AD77-F1D7BAE48044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F812C9D-409E-459C-AA7C-0E727789DE38}">
      <dgm:prSet phldrT="[Text]"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তথ্য বিশ্লেষণ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0E61B51-C062-4FD4-93F2-A6902DEA25E2}" type="parTrans" cxnId="{C6197457-299D-41DF-B187-B4D2FC1B3955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7874C02-91A2-4558-BEAB-A76169B9C52A}" type="sibTrans" cxnId="{C6197457-299D-41DF-B187-B4D2FC1B3955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E08641E-8503-4510-A825-A53088415CE1}">
      <dgm:prSet phldrT="[Text]"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তথ্য সংযোজন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AC91C74-8E22-44B2-B48F-2CE6AA01C9EF}" type="parTrans" cxnId="{4A521515-0948-487E-8D48-29EF2DE9F6F8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0CE1742-8A11-4FAA-B10D-4FF7BD314030}" type="sibTrans" cxnId="{4A521515-0948-487E-8D48-29EF2DE9F6F8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EADA44A-F9BA-4822-B507-F395981C354E}">
      <dgm:prSet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তথ্য মূল্যায়ন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D713CCB-3448-4FC0-81AA-734223D6A234}" type="parTrans" cxnId="{F87AD34F-1BFC-4DBD-8102-9FEB917EE0DE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1F9617E-8B6C-4519-AA28-6C0F9D6F740D}" type="sibTrans" cxnId="{F87AD34F-1BFC-4DBD-8102-9FEB917EE0DE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BF0B26D-301A-4807-919F-3B0250484618}">
      <dgm:prSet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নতুন তথ্য সৃষ্টি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1471C07-664D-406B-8E34-780EEE1A2D96}" type="parTrans" cxnId="{9E723DB3-3DB9-42E1-A892-58ED8692385F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C2252C7-134B-4CD3-90A6-4303D2B5B3DA}" type="sibTrans" cxnId="{9E723DB3-3DB9-42E1-A892-58ED8692385F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B45E3BA-3220-42A9-8DAA-76C65A00A216}" type="pres">
      <dgm:prSet presAssocID="{16DDF93D-D230-43AA-B232-E3763EE1CD12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C2E461-1D50-443F-B2C0-D51F5CFFDFF9}" type="pres">
      <dgm:prSet presAssocID="{16DDF93D-D230-43AA-B232-E3763EE1CD12}" presName="arrow" presStyleLbl="bgShp" presStyleIdx="0" presStyleCnt="1" custLinFactNeighborY="2148"/>
      <dgm:spPr/>
    </dgm:pt>
    <dgm:pt modelId="{30A9B3C4-963E-4125-A201-B1CAD21F81FD}" type="pres">
      <dgm:prSet presAssocID="{16DDF93D-D230-43AA-B232-E3763EE1CD12}" presName="arrowDiagram5" presStyleCnt="0"/>
      <dgm:spPr/>
    </dgm:pt>
    <dgm:pt modelId="{E84B5A25-D541-4EAF-A9BF-3E6465AA4A17}" type="pres">
      <dgm:prSet presAssocID="{85D69F05-32BE-4DA6-A5C4-378B2DA4C408}" presName="bullet5a" presStyleLbl="node1" presStyleIdx="0" presStyleCnt="5"/>
      <dgm:spPr/>
    </dgm:pt>
    <dgm:pt modelId="{8486F7A7-804D-424A-A631-F40821B871FF}" type="pres">
      <dgm:prSet presAssocID="{85D69F05-32BE-4DA6-A5C4-378B2DA4C408}" presName="textBox5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3158BC-C326-4381-8A59-ED8700C0196D}" type="pres">
      <dgm:prSet presAssocID="{EF812C9D-409E-459C-AA7C-0E727789DE38}" presName="bullet5b" presStyleLbl="node1" presStyleIdx="1" presStyleCnt="5"/>
      <dgm:spPr/>
    </dgm:pt>
    <dgm:pt modelId="{88659501-D37C-400B-BE6D-FB4CE311D9AD}" type="pres">
      <dgm:prSet presAssocID="{EF812C9D-409E-459C-AA7C-0E727789DE38}" presName="textBox5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46DCC8-6308-4392-B0E5-51888292BEDB}" type="pres">
      <dgm:prSet presAssocID="{2E08641E-8503-4510-A825-A53088415CE1}" presName="bullet5c" presStyleLbl="node1" presStyleIdx="2" presStyleCnt="5"/>
      <dgm:spPr/>
    </dgm:pt>
    <dgm:pt modelId="{43221559-2C32-4A0A-9F42-F989AEB4B962}" type="pres">
      <dgm:prSet presAssocID="{2E08641E-8503-4510-A825-A53088415CE1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5AB310-C781-4A6E-9C99-C87D542DA932}" type="pres">
      <dgm:prSet presAssocID="{7EADA44A-F9BA-4822-B507-F395981C354E}" presName="bullet5d" presStyleLbl="node1" presStyleIdx="3" presStyleCnt="5"/>
      <dgm:spPr/>
    </dgm:pt>
    <dgm:pt modelId="{50F31445-E169-4602-95CD-21B00A62E77D}" type="pres">
      <dgm:prSet presAssocID="{7EADA44A-F9BA-4822-B507-F395981C354E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7A3B0A-C1D6-4E85-8BD7-D13AB7982C05}" type="pres">
      <dgm:prSet presAssocID="{DBF0B26D-301A-4807-919F-3B0250484618}" presName="bullet5e" presStyleLbl="node1" presStyleIdx="4" presStyleCnt="5"/>
      <dgm:spPr/>
    </dgm:pt>
    <dgm:pt modelId="{9988AF30-F485-4C7B-A005-918ED0409AAE}" type="pres">
      <dgm:prSet presAssocID="{DBF0B26D-301A-4807-919F-3B0250484618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91B6891-075E-4697-8374-BF5ABD512D12}" type="presOf" srcId="{DBF0B26D-301A-4807-919F-3B0250484618}" destId="{9988AF30-F485-4C7B-A005-918ED0409AAE}" srcOrd="0" destOrd="0" presId="urn:microsoft.com/office/officeart/2005/8/layout/arrow2"/>
    <dgm:cxn modelId="{C6197457-299D-41DF-B187-B4D2FC1B3955}" srcId="{16DDF93D-D230-43AA-B232-E3763EE1CD12}" destId="{EF812C9D-409E-459C-AA7C-0E727789DE38}" srcOrd="1" destOrd="0" parTransId="{A0E61B51-C062-4FD4-93F2-A6902DEA25E2}" sibTransId="{D7874C02-91A2-4558-BEAB-A76169B9C52A}"/>
    <dgm:cxn modelId="{C18A1E84-0E0E-44CA-A5BB-43B2860B0BD4}" type="presOf" srcId="{85D69F05-32BE-4DA6-A5C4-378B2DA4C408}" destId="{8486F7A7-804D-424A-A631-F40821B871FF}" srcOrd="0" destOrd="0" presId="urn:microsoft.com/office/officeart/2005/8/layout/arrow2"/>
    <dgm:cxn modelId="{399E1934-31B0-4AD4-AD77-F1D7BAE48044}" srcId="{16DDF93D-D230-43AA-B232-E3763EE1CD12}" destId="{85D69F05-32BE-4DA6-A5C4-378B2DA4C408}" srcOrd="0" destOrd="0" parTransId="{2A8C5FBF-A770-45A8-8C3B-4F669570695F}" sibTransId="{97EDC45A-6C5D-41D9-BB8E-4E25CDEBA90A}"/>
    <dgm:cxn modelId="{B65716F7-A5D3-43AF-A649-69FFD7E8100C}" type="presOf" srcId="{16DDF93D-D230-43AA-B232-E3763EE1CD12}" destId="{EB45E3BA-3220-42A9-8DAA-76C65A00A216}" srcOrd="0" destOrd="0" presId="urn:microsoft.com/office/officeart/2005/8/layout/arrow2"/>
    <dgm:cxn modelId="{025340A8-F5F1-4818-B473-1572AA6A6AFB}" type="presOf" srcId="{7EADA44A-F9BA-4822-B507-F395981C354E}" destId="{50F31445-E169-4602-95CD-21B00A62E77D}" srcOrd="0" destOrd="0" presId="urn:microsoft.com/office/officeart/2005/8/layout/arrow2"/>
    <dgm:cxn modelId="{05BFE9DB-757D-4FFF-8E88-BE021AD52B63}" type="presOf" srcId="{EF812C9D-409E-459C-AA7C-0E727789DE38}" destId="{88659501-D37C-400B-BE6D-FB4CE311D9AD}" srcOrd="0" destOrd="0" presId="urn:microsoft.com/office/officeart/2005/8/layout/arrow2"/>
    <dgm:cxn modelId="{4A521515-0948-487E-8D48-29EF2DE9F6F8}" srcId="{16DDF93D-D230-43AA-B232-E3763EE1CD12}" destId="{2E08641E-8503-4510-A825-A53088415CE1}" srcOrd="2" destOrd="0" parTransId="{EAC91C74-8E22-44B2-B48F-2CE6AA01C9EF}" sibTransId="{E0CE1742-8A11-4FAA-B10D-4FF7BD314030}"/>
    <dgm:cxn modelId="{72A62ECE-D231-4213-AEF6-CC2437A76E6B}" type="presOf" srcId="{2E08641E-8503-4510-A825-A53088415CE1}" destId="{43221559-2C32-4A0A-9F42-F989AEB4B962}" srcOrd="0" destOrd="0" presId="urn:microsoft.com/office/officeart/2005/8/layout/arrow2"/>
    <dgm:cxn modelId="{F87AD34F-1BFC-4DBD-8102-9FEB917EE0DE}" srcId="{16DDF93D-D230-43AA-B232-E3763EE1CD12}" destId="{7EADA44A-F9BA-4822-B507-F395981C354E}" srcOrd="3" destOrd="0" parTransId="{4D713CCB-3448-4FC0-81AA-734223D6A234}" sibTransId="{11F9617E-8B6C-4519-AA28-6C0F9D6F740D}"/>
    <dgm:cxn modelId="{9E723DB3-3DB9-42E1-A892-58ED8692385F}" srcId="{16DDF93D-D230-43AA-B232-E3763EE1CD12}" destId="{DBF0B26D-301A-4807-919F-3B0250484618}" srcOrd="4" destOrd="0" parTransId="{81471C07-664D-406B-8E34-780EEE1A2D96}" sibTransId="{4C2252C7-134B-4CD3-90A6-4303D2B5B3DA}"/>
    <dgm:cxn modelId="{18F6BEC5-01A0-4F24-8054-69E957953808}" type="presParOf" srcId="{EB45E3BA-3220-42A9-8DAA-76C65A00A216}" destId="{63C2E461-1D50-443F-B2C0-D51F5CFFDFF9}" srcOrd="0" destOrd="0" presId="urn:microsoft.com/office/officeart/2005/8/layout/arrow2"/>
    <dgm:cxn modelId="{E4EC7515-13A5-4F39-957A-7549AB68E3D7}" type="presParOf" srcId="{EB45E3BA-3220-42A9-8DAA-76C65A00A216}" destId="{30A9B3C4-963E-4125-A201-B1CAD21F81FD}" srcOrd="1" destOrd="0" presId="urn:microsoft.com/office/officeart/2005/8/layout/arrow2"/>
    <dgm:cxn modelId="{A039134C-6183-46AE-AE67-0C77E27385E2}" type="presParOf" srcId="{30A9B3C4-963E-4125-A201-B1CAD21F81FD}" destId="{E84B5A25-D541-4EAF-A9BF-3E6465AA4A17}" srcOrd="0" destOrd="0" presId="urn:microsoft.com/office/officeart/2005/8/layout/arrow2"/>
    <dgm:cxn modelId="{24002C06-2F63-4C72-8ECC-EC6B79528F78}" type="presParOf" srcId="{30A9B3C4-963E-4125-A201-B1CAD21F81FD}" destId="{8486F7A7-804D-424A-A631-F40821B871FF}" srcOrd="1" destOrd="0" presId="urn:microsoft.com/office/officeart/2005/8/layout/arrow2"/>
    <dgm:cxn modelId="{824E529B-567B-447D-9FFB-39182692005B}" type="presParOf" srcId="{30A9B3C4-963E-4125-A201-B1CAD21F81FD}" destId="{4B3158BC-C326-4381-8A59-ED8700C0196D}" srcOrd="2" destOrd="0" presId="urn:microsoft.com/office/officeart/2005/8/layout/arrow2"/>
    <dgm:cxn modelId="{240DA35F-769F-47A1-874E-51F4D56AD434}" type="presParOf" srcId="{30A9B3C4-963E-4125-A201-B1CAD21F81FD}" destId="{88659501-D37C-400B-BE6D-FB4CE311D9AD}" srcOrd="3" destOrd="0" presId="urn:microsoft.com/office/officeart/2005/8/layout/arrow2"/>
    <dgm:cxn modelId="{6F339DD2-7AF8-45A8-B19C-610C14A2453D}" type="presParOf" srcId="{30A9B3C4-963E-4125-A201-B1CAD21F81FD}" destId="{E646DCC8-6308-4392-B0E5-51888292BEDB}" srcOrd="4" destOrd="0" presId="urn:microsoft.com/office/officeart/2005/8/layout/arrow2"/>
    <dgm:cxn modelId="{FFDF7996-C675-49E1-AB2C-4545E6DF2DA8}" type="presParOf" srcId="{30A9B3C4-963E-4125-A201-B1CAD21F81FD}" destId="{43221559-2C32-4A0A-9F42-F989AEB4B962}" srcOrd="5" destOrd="0" presId="urn:microsoft.com/office/officeart/2005/8/layout/arrow2"/>
    <dgm:cxn modelId="{1EB7B8C3-BA8B-41CA-9A0D-EBFECFAF11DA}" type="presParOf" srcId="{30A9B3C4-963E-4125-A201-B1CAD21F81FD}" destId="{F45AB310-C781-4A6E-9C99-C87D542DA932}" srcOrd="6" destOrd="0" presId="urn:microsoft.com/office/officeart/2005/8/layout/arrow2"/>
    <dgm:cxn modelId="{38B53A25-801D-415B-9175-CFAA5FD39248}" type="presParOf" srcId="{30A9B3C4-963E-4125-A201-B1CAD21F81FD}" destId="{50F31445-E169-4602-95CD-21B00A62E77D}" srcOrd="7" destOrd="0" presId="urn:microsoft.com/office/officeart/2005/8/layout/arrow2"/>
    <dgm:cxn modelId="{2C84667D-0368-4D1A-A275-62F75267946A}" type="presParOf" srcId="{30A9B3C4-963E-4125-A201-B1CAD21F81FD}" destId="{997A3B0A-C1D6-4E85-8BD7-D13AB7982C05}" srcOrd="8" destOrd="0" presId="urn:microsoft.com/office/officeart/2005/8/layout/arrow2"/>
    <dgm:cxn modelId="{94F72736-76D9-45A5-84AC-B2CD8ECB324B}" type="presParOf" srcId="{30A9B3C4-963E-4125-A201-B1CAD21F81FD}" destId="{9988AF30-F485-4C7B-A005-918ED0409AAE}" srcOrd="9" destOrd="0" presId="urn:microsoft.com/office/officeart/2005/8/layout/arrow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12E6D-1358-40EB-A457-6F3B4CB35B50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3586E-FDF3-49F8-B519-DD44328295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12E6D-1358-40EB-A457-6F3B4CB35B50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3586E-FDF3-49F8-B519-DD44328295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12E6D-1358-40EB-A457-6F3B4CB35B50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3586E-FDF3-49F8-B519-DD44328295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12E6D-1358-40EB-A457-6F3B4CB35B50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3586E-FDF3-49F8-B519-DD44328295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12E6D-1358-40EB-A457-6F3B4CB35B50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3586E-FDF3-49F8-B519-DD44328295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12E6D-1358-40EB-A457-6F3B4CB35B50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3586E-FDF3-49F8-B519-DD44328295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12E6D-1358-40EB-A457-6F3B4CB35B50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3586E-FDF3-49F8-B519-DD44328295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12E6D-1358-40EB-A457-6F3B4CB35B50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3586E-FDF3-49F8-B519-DD44328295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12E6D-1358-40EB-A457-6F3B4CB35B50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3586E-FDF3-49F8-B519-DD44328295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12E6D-1358-40EB-A457-6F3B4CB35B50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3586E-FDF3-49F8-B519-DD44328295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12E6D-1358-40EB-A457-6F3B4CB35B50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3586E-FDF3-49F8-B519-DD44328295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12E6D-1358-40EB-A457-6F3B4CB35B50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3586E-FDF3-49F8-B519-DD443282958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nazrul693105@gmail.com" TargetMode="Externa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1230414"/>
            <a:ext cx="8305800" cy="5292738"/>
          </a:xfrm>
          <a:prstGeom prst="round2DiagRect">
            <a:avLst>
              <a:gd name="adj1" fmla="val 16667"/>
              <a:gd name="adj2" fmla="val 0"/>
            </a:avLst>
          </a:prstGeom>
          <a:ln w="3175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981200" y="228600"/>
            <a:ext cx="4876800" cy="8382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tx1"/>
                </a:solidFill>
              </a:rPr>
              <a:t>স্বাগতম </a:t>
            </a:r>
            <a:endParaRPr lang="en-US" sz="5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00754"/>
            <a:ext cx="8305800" cy="584775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এবার তোমরা </a:t>
            </a:r>
            <a:r>
              <a:rPr lang="bn-BD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endParaRPr lang="en-US" sz="32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ircular Arrow 4"/>
          <p:cNvSpPr/>
          <p:nvPr/>
        </p:nvSpPr>
        <p:spPr>
          <a:xfrm>
            <a:off x="932273" y="2549375"/>
            <a:ext cx="7071153" cy="4034753"/>
          </a:xfrm>
          <a:prstGeom prst="circularArrow">
            <a:avLst>
              <a:gd name="adj1" fmla="val 5544"/>
              <a:gd name="adj2" fmla="val 330680"/>
              <a:gd name="adj3" fmla="val 13767645"/>
              <a:gd name="adj4" fmla="val 17391005"/>
              <a:gd name="adj5" fmla="val 5757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reeform 5"/>
          <p:cNvSpPr/>
          <p:nvPr/>
        </p:nvSpPr>
        <p:spPr>
          <a:xfrm>
            <a:off x="2219420" y="1493520"/>
            <a:ext cx="4589249" cy="1525777"/>
          </a:xfrm>
          <a:custGeom>
            <a:avLst/>
            <a:gdLst>
              <a:gd name="connsiteX0" fmla="*/ 0 w 2528093"/>
              <a:gd name="connsiteY0" fmla="*/ 210679 h 1264046"/>
              <a:gd name="connsiteX1" fmla="*/ 210679 w 2528093"/>
              <a:gd name="connsiteY1" fmla="*/ 0 h 1264046"/>
              <a:gd name="connsiteX2" fmla="*/ 2317414 w 2528093"/>
              <a:gd name="connsiteY2" fmla="*/ 0 h 1264046"/>
              <a:gd name="connsiteX3" fmla="*/ 2528093 w 2528093"/>
              <a:gd name="connsiteY3" fmla="*/ 210679 h 1264046"/>
              <a:gd name="connsiteX4" fmla="*/ 2528093 w 2528093"/>
              <a:gd name="connsiteY4" fmla="*/ 1053367 h 1264046"/>
              <a:gd name="connsiteX5" fmla="*/ 2317414 w 2528093"/>
              <a:gd name="connsiteY5" fmla="*/ 1264046 h 1264046"/>
              <a:gd name="connsiteX6" fmla="*/ 210679 w 2528093"/>
              <a:gd name="connsiteY6" fmla="*/ 1264046 h 1264046"/>
              <a:gd name="connsiteX7" fmla="*/ 0 w 2528093"/>
              <a:gd name="connsiteY7" fmla="*/ 1053367 h 1264046"/>
              <a:gd name="connsiteX8" fmla="*/ 0 w 2528093"/>
              <a:gd name="connsiteY8" fmla="*/ 210679 h 1264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8093" h="1264046">
                <a:moveTo>
                  <a:pt x="0" y="210679"/>
                </a:moveTo>
                <a:cubicBezTo>
                  <a:pt x="0" y="94324"/>
                  <a:pt x="94324" y="0"/>
                  <a:pt x="210679" y="0"/>
                </a:cubicBezTo>
                <a:lnTo>
                  <a:pt x="2317414" y="0"/>
                </a:lnTo>
                <a:cubicBezTo>
                  <a:pt x="2433769" y="0"/>
                  <a:pt x="2528093" y="94324"/>
                  <a:pt x="2528093" y="210679"/>
                </a:cubicBezTo>
                <a:lnTo>
                  <a:pt x="2528093" y="1053367"/>
                </a:lnTo>
                <a:cubicBezTo>
                  <a:pt x="2528093" y="1169722"/>
                  <a:pt x="2433769" y="1264046"/>
                  <a:pt x="2317414" y="1264046"/>
                </a:cubicBezTo>
                <a:lnTo>
                  <a:pt x="210679" y="1264046"/>
                </a:lnTo>
                <a:cubicBezTo>
                  <a:pt x="94324" y="1264046"/>
                  <a:pt x="0" y="1169722"/>
                  <a:pt x="0" y="1053367"/>
                </a:cubicBezTo>
                <a:lnTo>
                  <a:pt x="0" y="210679"/>
                </a:lnTo>
                <a:close/>
              </a:path>
            </a:pathLst>
          </a:cu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720" tIns="137720" rIns="137720" bIns="137720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পৃথিবীর সম্পদ হচ্ছে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 মানুষ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কারণ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685800" y="3519129"/>
            <a:ext cx="3998637" cy="1282583"/>
          </a:xfrm>
          <a:custGeom>
            <a:avLst/>
            <a:gdLst>
              <a:gd name="connsiteX0" fmla="*/ 0 w 2528093"/>
              <a:gd name="connsiteY0" fmla="*/ 210679 h 1264046"/>
              <a:gd name="connsiteX1" fmla="*/ 210679 w 2528093"/>
              <a:gd name="connsiteY1" fmla="*/ 0 h 1264046"/>
              <a:gd name="connsiteX2" fmla="*/ 2317414 w 2528093"/>
              <a:gd name="connsiteY2" fmla="*/ 0 h 1264046"/>
              <a:gd name="connsiteX3" fmla="*/ 2528093 w 2528093"/>
              <a:gd name="connsiteY3" fmla="*/ 210679 h 1264046"/>
              <a:gd name="connsiteX4" fmla="*/ 2528093 w 2528093"/>
              <a:gd name="connsiteY4" fmla="*/ 1053367 h 1264046"/>
              <a:gd name="connsiteX5" fmla="*/ 2317414 w 2528093"/>
              <a:gd name="connsiteY5" fmla="*/ 1264046 h 1264046"/>
              <a:gd name="connsiteX6" fmla="*/ 210679 w 2528093"/>
              <a:gd name="connsiteY6" fmla="*/ 1264046 h 1264046"/>
              <a:gd name="connsiteX7" fmla="*/ 0 w 2528093"/>
              <a:gd name="connsiteY7" fmla="*/ 1053367 h 1264046"/>
              <a:gd name="connsiteX8" fmla="*/ 0 w 2528093"/>
              <a:gd name="connsiteY8" fmla="*/ 210679 h 1264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8093" h="1264046">
                <a:moveTo>
                  <a:pt x="0" y="210679"/>
                </a:moveTo>
                <a:cubicBezTo>
                  <a:pt x="0" y="94324"/>
                  <a:pt x="94324" y="0"/>
                  <a:pt x="210679" y="0"/>
                </a:cubicBezTo>
                <a:lnTo>
                  <a:pt x="2317414" y="0"/>
                </a:lnTo>
                <a:cubicBezTo>
                  <a:pt x="2433769" y="0"/>
                  <a:pt x="2528093" y="94324"/>
                  <a:pt x="2528093" y="210679"/>
                </a:cubicBezTo>
                <a:lnTo>
                  <a:pt x="2528093" y="1053367"/>
                </a:lnTo>
                <a:cubicBezTo>
                  <a:pt x="2528093" y="1169722"/>
                  <a:pt x="2433769" y="1264046"/>
                  <a:pt x="2317414" y="1264046"/>
                </a:cubicBezTo>
                <a:lnTo>
                  <a:pt x="210679" y="1264046"/>
                </a:lnTo>
                <a:cubicBezTo>
                  <a:pt x="94324" y="1264046"/>
                  <a:pt x="0" y="1169722"/>
                  <a:pt x="0" y="1053367"/>
                </a:cubicBezTo>
                <a:lnTo>
                  <a:pt x="0" y="210679"/>
                </a:lnTo>
                <a:close/>
              </a:path>
            </a:pathLst>
          </a:cu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720" tIns="137720" rIns="137720" bIns="137720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 জ্ঞান সৃষ্টি করতে পারে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4996985" y="3439490"/>
            <a:ext cx="3842215" cy="1242435"/>
          </a:xfrm>
          <a:custGeom>
            <a:avLst/>
            <a:gdLst>
              <a:gd name="connsiteX0" fmla="*/ 0 w 2528093"/>
              <a:gd name="connsiteY0" fmla="*/ 210679 h 1264046"/>
              <a:gd name="connsiteX1" fmla="*/ 210679 w 2528093"/>
              <a:gd name="connsiteY1" fmla="*/ 0 h 1264046"/>
              <a:gd name="connsiteX2" fmla="*/ 2317414 w 2528093"/>
              <a:gd name="connsiteY2" fmla="*/ 0 h 1264046"/>
              <a:gd name="connsiteX3" fmla="*/ 2528093 w 2528093"/>
              <a:gd name="connsiteY3" fmla="*/ 210679 h 1264046"/>
              <a:gd name="connsiteX4" fmla="*/ 2528093 w 2528093"/>
              <a:gd name="connsiteY4" fmla="*/ 1053367 h 1264046"/>
              <a:gd name="connsiteX5" fmla="*/ 2317414 w 2528093"/>
              <a:gd name="connsiteY5" fmla="*/ 1264046 h 1264046"/>
              <a:gd name="connsiteX6" fmla="*/ 210679 w 2528093"/>
              <a:gd name="connsiteY6" fmla="*/ 1264046 h 1264046"/>
              <a:gd name="connsiteX7" fmla="*/ 0 w 2528093"/>
              <a:gd name="connsiteY7" fmla="*/ 1053367 h 1264046"/>
              <a:gd name="connsiteX8" fmla="*/ 0 w 2528093"/>
              <a:gd name="connsiteY8" fmla="*/ 210679 h 1264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8093" h="1264046">
                <a:moveTo>
                  <a:pt x="0" y="210679"/>
                </a:moveTo>
                <a:cubicBezTo>
                  <a:pt x="0" y="94324"/>
                  <a:pt x="94324" y="0"/>
                  <a:pt x="210679" y="0"/>
                </a:cubicBezTo>
                <a:lnTo>
                  <a:pt x="2317414" y="0"/>
                </a:lnTo>
                <a:cubicBezTo>
                  <a:pt x="2433769" y="0"/>
                  <a:pt x="2528093" y="94324"/>
                  <a:pt x="2528093" y="210679"/>
                </a:cubicBezTo>
                <a:lnTo>
                  <a:pt x="2528093" y="1053367"/>
                </a:lnTo>
                <a:cubicBezTo>
                  <a:pt x="2528093" y="1169722"/>
                  <a:pt x="2433769" y="1264046"/>
                  <a:pt x="2317414" y="1264046"/>
                </a:cubicBezTo>
                <a:lnTo>
                  <a:pt x="210679" y="1264046"/>
                </a:lnTo>
                <a:cubicBezTo>
                  <a:pt x="94324" y="1264046"/>
                  <a:pt x="0" y="1169722"/>
                  <a:pt x="0" y="1053367"/>
                </a:cubicBezTo>
                <a:lnTo>
                  <a:pt x="0" y="210679"/>
                </a:lnTo>
                <a:close/>
              </a:path>
            </a:pathLst>
          </a:cu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720" tIns="137720" rIns="137720" bIns="137720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 জ্ঞান ধারণ করতে পারে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2897941" y="5121287"/>
            <a:ext cx="3564000" cy="1336518"/>
          </a:xfrm>
          <a:custGeom>
            <a:avLst/>
            <a:gdLst>
              <a:gd name="connsiteX0" fmla="*/ 0 w 2528093"/>
              <a:gd name="connsiteY0" fmla="*/ 210679 h 1264046"/>
              <a:gd name="connsiteX1" fmla="*/ 210679 w 2528093"/>
              <a:gd name="connsiteY1" fmla="*/ 0 h 1264046"/>
              <a:gd name="connsiteX2" fmla="*/ 2317414 w 2528093"/>
              <a:gd name="connsiteY2" fmla="*/ 0 h 1264046"/>
              <a:gd name="connsiteX3" fmla="*/ 2528093 w 2528093"/>
              <a:gd name="connsiteY3" fmla="*/ 210679 h 1264046"/>
              <a:gd name="connsiteX4" fmla="*/ 2528093 w 2528093"/>
              <a:gd name="connsiteY4" fmla="*/ 1053367 h 1264046"/>
              <a:gd name="connsiteX5" fmla="*/ 2317414 w 2528093"/>
              <a:gd name="connsiteY5" fmla="*/ 1264046 h 1264046"/>
              <a:gd name="connsiteX6" fmla="*/ 210679 w 2528093"/>
              <a:gd name="connsiteY6" fmla="*/ 1264046 h 1264046"/>
              <a:gd name="connsiteX7" fmla="*/ 0 w 2528093"/>
              <a:gd name="connsiteY7" fmla="*/ 1053367 h 1264046"/>
              <a:gd name="connsiteX8" fmla="*/ 0 w 2528093"/>
              <a:gd name="connsiteY8" fmla="*/ 210679 h 1264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8093" h="1264046">
                <a:moveTo>
                  <a:pt x="0" y="210679"/>
                </a:moveTo>
                <a:cubicBezTo>
                  <a:pt x="0" y="94324"/>
                  <a:pt x="94324" y="0"/>
                  <a:pt x="210679" y="0"/>
                </a:cubicBezTo>
                <a:lnTo>
                  <a:pt x="2317414" y="0"/>
                </a:lnTo>
                <a:cubicBezTo>
                  <a:pt x="2433769" y="0"/>
                  <a:pt x="2528093" y="94324"/>
                  <a:pt x="2528093" y="210679"/>
                </a:cubicBezTo>
                <a:lnTo>
                  <a:pt x="2528093" y="1053367"/>
                </a:lnTo>
                <a:cubicBezTo>
                  <a:pt x="2528093" y="1169722"/>
                  <a:pt x="2433769" y="1264046"/>
                  <a:pt x="2317414" y="1264046"/>
                </a:cubicBezTo>
                <a:lnTo>
                  <a:pt x="210679" y="1264046"/>
                </a:lnTo>
                <a:cubicBezTo>
                  <a:pt x="94324" y="1264046"/>
                  <a:pt x="0" y="1169722"/>
                  <a:pt x="0" y="1053367"/>
                </a:cubicBezTo>
                <a:lnTo>
                  <a:pt x="0" y="210679"/>
                </a:lnTo>
                <a:close/>
              </a:path>
            </a:pathLst>
          </a:cu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720" tIns="137720" rIns="137720" bIns="137720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 জ্ঞান ব্যবহার করতে পারে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7318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460666"/>
            <a:ext cx="8534399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২১ শতকের দুটি বিষয় প্রাধান্য পাচ্ছে -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295400"/>
            <a:ext cx="8534400" cy="76944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NikoshBAN" pitchFamily="2" charset="0"/>
                <a:cs typeface="NikoshBAN" pitchFamily="2" charset="0"/>
              </a:rPr>
              <a:t>Globalization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এবং 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Internationalization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2511360"/>
            <a:ext cx="8534400" cy="4059506"/>
          </a:xfrm>
          <a:prstGeom prst="round2DiagRect">
            <a:avLst>
              <a:gd name="adj1" fmla="val 16667"/>
              <a:gd name="adj2" fmla="val 0"/>
            </a:avLst>
          </a:prstGeom>
          <a:ln w="3175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248635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86362" y="618205"/>
            <a:ext cx="4209838" cy="76944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2639527"/>
            <a:ext cx="8763000" cy="304698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আইসিটি কীভাবে 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Globalization </a:t>
            </a:r>
            <a:r>
              <a:rPr lang="bn-IN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 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Internationalization</a:t>
            </a:r>
          </a:p>
          <a:p>
            <a:pPr algn="ctr"/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প্রভাব বিস্তার করছে দুইটি করে কারণ লিখ</a:t>
            </a:r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xmlns="" val="145001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1746" y="549862"/>
            <a:ext cx="2756507" cy="2336472"/>
          </a:xfrm>
          <a:prstGeom prst="round2DiagRect">
            <a:avLst>
              <a:gd name="adj1" fmla="val 16667"/>
              <a:gd name="adj2" fmla="val 0"/>
            </a:avLst>
          </a:prstGeom>
          <a:ln w="3175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9181" y="549863"/>
            <a:ext cx="2756507" cy="2352675"/>
          </a:xfrm>
          <a:prstGeom prst="round2DiagRect">
            <a:avLst>
              <a:gd name="adj1" fmla="val 16667"/>
              <a:gd name="adj2" fmla="val 0"/>
            </a:avLst>
          </a:prstGeom>
          <a:ln w="3175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81000" y="3131821"/>
            <a:ext cx="8534400" cy="175432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itchFamily="2" charset="0"/>
                <a:cs typeface="NikoshBAN" pitchFamily="2" charset="0"/>
              </a:rPr>
              <a:t>এক সময় বেঁচে থাকার জন্য প্রকৃতির অনুকম্পার উপর নির্ভর করতে হত। কিন্তু এখন ... 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846097">
            <a:off x="3890869" y="4214615"/>
            <a:ext cx="1659443" cy="223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056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36613"/>
            <a:ext cx="8534399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একুশ শতক টিকে থাকতে হলে দক্ষতা প্রয়োজন। </a:t>
            </a:r>
          </a:p>
          <a:p>
            <a:pPr algn="ctr"/>
            <a:r>
              <a:rPr lang="bn-IN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একুশ শতকের জন্য প্রয়োজনীয় দক্ষতা কী হতে পারে?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4954" y="1869568"/>
            <a:ext cx="8428046" cy="954107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প্রযুক্তিতে পারদর্শিতা ।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3124200"/>
            <a:ext cx="8458200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এটা কি আবশ্যক?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57201" y="4522775"/>
            <a:ext cx="8035290" cy="1866262"/>
            <a:chOff x="4195258" y="3897474"/>
            <a:chExt cx="4662139" cy="1866262"/>
          </a:xfrm>
          <a:solidFill>
            <a:schemeClr val="accent2">
              <a:lumMod val="20000"/>
              <a:lumOff val="80000"/>
            </a:schemeClr>
          </a:solidFill>
          <a:scene3d>
            <a:camera prst="perspectiveFront"/>
            <a:lightRig rig="threePt" dir="t"/>
          </a:scene3d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490118" y="3897474"/>
              <a:ext cx="2367279" cy="1852615"/>
            </a:xfrm>
            <a:prstGeom prst="round2DiagRect">
              <a:avLst>
                <a:gd name="adj1" fmla="val 16667"/>
                <a:gd name="adj2" fmla="val 0"/>
              </a:avLst>
            </a:prstGeom>
            <a:ln w="3175" cap="sq">
              <a:solidFill>
                <a:schemeClr val="tx1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195258" y="3897499"/>
              <a:ext cx="2295240" cy="1866237"/>
            </a:xfrm>
            <a:prstGeom prst="round2DiagRect">
              <a:avLst>
                <a:gd name="adj1" fmla="val 16667"/>
                <a:gd name="adj2" fmla="val 0"/>
              </a:avLst>
            </a:prstGeom>
            <a:ln w="3175" cap="sq">
              <a:solidFill>
                <a:schemeClr val="tx1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40425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381000"/>
            <a:ext cx="7231669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একুশ শতকের</a:t>
            </a:r>
            <a:r>
              <a:rPr lang="bn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সুনির্দিষ্ট </a:t>
            </a:r>
            <a:r>
              <a:rPr lang="bn-BD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দক্ষতা</a:t>
            </a:r>
            <a:r>
              <a:rPr lang="bn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সমূহ</a:t>
            </a:r>
            <a:r>
              <a:rPr lang="bn-BD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990600" y="1295400"/>
            <a:ext cx="1722704" cy="1167505"/>
          </a:xfrm>
          <a:custGeom>
            <a:avLst/>
            <a:gdLst>
              <a:gd name="connsiteX0" fmla="*/ 0 w 2089546"/>
              <a:gd name="connsiteY0" fmla="*/ 132686 h 1326862"/>
              <a:gd name="connsiteX1" fmla="*/ 132686 w 2089546"/>
              <a:gd name="connsiteY1" fmla="*/ 0 h 1326862"/>
              <a:gd name="connsiteX2" fmla="*/ 1956860 w 2089546"/>
              <a:gd name="connsiteY2" fmla="*/ 0 h 1326862"/>
              <a:gd name="connsiteX3" fmla="*/ 2089546 w 2089546"/>
              <a:gd name="connsiteY3" fmla="*/ 132686 h 1326862"/>
              <a:gd name="connsiteX4" fmla="*/ 2089546 w 2089546"/>
              <a:gd name="connsiteY4" fmla="*/ 1194176 h 1326862"/>
              <a:gd name="connsiteX5" fmla="*/ 1956860 w 2089546"/>
              <a:gd name="connsiteY5" fmla="*/ 1326862 h 1326862"/>
              <a:gd name="connsiteX6" fmla="*/ 132686 w 2089546"/>
              <a:gd name="connsiteY6" fmla="*/ 1326862 h 1326862"/>
              <a:gd name="connsiteX7" fmla="*/ 0 w 2089546"/>
              <a:gd name="connsiteY7" fmla="*/ 1194176 h 1326862"/>
              <a:gd name="connsiteX8" fmla="*/ 0 w 2089546"/>
              <a:gd name="connsiteY8" fmla="*/ 132686 h 1326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9546" h="1326862">
                <a:moveTo>
                  <a:pt x="0" y="132686"/>
                </a:moveTo>
                <a:cubicBezTo>
                  <a:pt x="0" y="59406"/>
                  <a:pt x="59406" y="0"/>
                  <a:pt x="132686" y="0"/>
                </a:cubicBezTo>
                <a:lnTo>
                  <a:pt x="1956860" y="0"/>
                </a:lnTo>
                <a:cubicBezTo>
                  <a:pt x="2030140" y="0"/>
                  <a:pt x="2089546" y="59406"/>
                  <a:pt x="2089546" y="132686"/>
                </a:cubicBezTo>
                <a:lnTo>
                  <a:pt x="2089546" y="1194176"/>
                </a:lnTo>
                <a:cubicBezTo>
                  <a:pt x="2089546" y="1267456"/>
                  <a:pt x="2030140" y="1326862"/>
                  <a:pt x="1956860" y="1326862"/>
                </a:cubicBezTo>
                <a:lnTo>
                  <a:pt x="132686" y="1326862"/>
                </a:lnTo>
                <a:cubicBezTo>
                  <a:pt x="59406" y="1326862"/>
                  <a:pt x="0" y="1267456"/>
                  <a:pt x="0" y="1194176"/>
                </a:cubicBezTo>
                <a:lnTo>
                  <a:pt x="0" y="132686"/>
                </a:lnTo>
                <a:close/>
              </a:path>
            </a:pathLst>
          </a:custGeom>
          <a:solidFill>
            <a:srgbClr val="00B0F0">
              <a:alpha val="89804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2014" tIns="112014" rIns="112014" bIns="112014" numCol="1" spcCol="1270" anchor="ctr" anchorCtr="0">
            <a:noAutofit/>
          </a:bodyPr>
          <a:lstStyle/>
          <a:p>
            <a:pPr algn="ctr" defTabSz="9667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1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পারস্পরিক</a:t>
            </a:r>
          </a:p>
          <a:p>
            <a:pPr algn="ctr" defTabSz="9667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1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সহযোগিতা  </a:t>
            </a:r>
            <a:endParaRPr lang="en-US" sz="1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1066800" y="5029200"/>
            <a:ext cx="1653695" cy="1167505"/>
          </a:xfrm>
          <a:custGeom>
            <a:avLst/>
            <a:gdLst>
              <a:gd name="connsiteX0" fmla="*/ 0 w 2089546"/>
              <a:gd name="connsiteY0" fmla="*/ 132686 h 1326862"/>
              <a:gd name="connsiteX1" fmla="*/ 132686 w 2089546"/>
              <a:gd name="connsiteY1" fmla="*/ 0 h 1326862"/>
              <a:gd name="connsiteX2" fmla="*/ 1956860 w 2089546"/>
              <a:gd name="connsiteY2" fmla="*/ 0 h 1326862"/>
              <a:gd name="connsiteX3" fmla="*/ 2089546 w 2089546"/>
              <a:gd name="connsiteY3" fmla="*/ 132686 h 1326862"/>
              <a:gd name="connsiteX4" fmla="*/ 2089546 w 2089546"/>
              <a:gd name="connsiteY4" fmla="*/ 1194176 h 1326862"/>
              <a:gd name="connsiteX5" fmla="*/ 1956860 w 2089546"/>
              <a:gd name="connsiteY5" fmla="*/ 1326862 h 1326862"/>
              <a:gd name="connsiteX6" fmla="*/ 132686 w 2089546"/>
              <a:gd name="connsiteY6" fmla="*/ 1326862 h 1326862"/>
              <a:gd name="connsiteX7" fmla="*/ 0 w 2089546"/>
              <a:gd name="connsiteY7" fmla="*/ 1194176 h 1326862"/>
              <a:gd name="connsiteX8" fmla="*/ 0 w 2089546"/>
              <a:gd name="connsiteY8" fmla="*/ 132686 h 1326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9546" h="1326862">
                <a:moveTo>
                  <a:pt x="0" y="132686"/>
                </a:moveTo>
                <a:cubicBezTo>
                  <a:pt x="0" y="59406"/>
                  <a:pt x="59406" y="0"/>
                  <a:pt x="132686" y="0"/>
                </a:cubicBezTo>
                <a:lnTo>
                  <a:pt x="1956860" y="0"/>
                </a:lnTo>
                <a:cubicBezTo>
                  <a:pt x="2030140" y="0"/>
                  <a:pt x="2089546" y="59406"/>
                  <a:pt x="2089546" y="132686"/>
                </a:cubicBezTo>
                <a:lnTo>
                  <a:pt x="2089546" y="1194176"/>
                </a:lnTo>
                <a:cubicBezTo>
                  <a:pt x="2089546" y="1267456"/>
                  <a:pt x="2030140" y="1326862"/>
                  <a:pt x="1956860" y="1326862"/>
                </a:cubicBezTo>
                <a:lnTo>
                  <a:pt x="132686" y="1326862"/>
                </a:lnTo>
                <a:cubicBezTo>
                  <a:pt x="59406" y="1326862"/>
                  <a:pt x="0" y="1267456"/>
                  <a:pt x="0" y="1194176"/>
                </a:cubicBezTo>
                <a:lnTo>
                  <a:pt x="0" y="132686"/>
                </a:lnTo>
                <a:close/>
              </a:path>
            </a:pathLst>
          </a:custGeom>
          <a:solidFill>
            <a:schemeClr val="tx2">
              <a:lumMod val="60000"/>
              <a:lumOff val="40000"/>
              <a:alpha val="89804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2014" tIns="112014" rIns="112014" bIns="112014" numCol="1" spcCol="1270" anchor="ctr" anchorCtr="0">
            <a:noAutofit/>
          </a:bodyPr>
          <a:lstStyle/>
          <a:p>
            <a:pPr algn="ctr" defTabSz="9667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যোগাযোগ দক্ষতা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2819400" y="2895600"/>
            <a:ext cx="2438288" cy="1167505"/>
          </a:xfrm>
          <a:custGeom>
            <a:avLst/>
            <a:gdLst>
              <a:gd name="connsiteX0" fmla="*/ 0 w 2089546"/>
              <a:gd name="connsiteY0" fmla="*/ 132686 h 1326862"/>
              <a:gd name="connsiteX1" fmla="*/ 132686 w 2089546"/>
              <a:gd name="connsiteY1" fmla="*/ 0 h 1326862"/>
              <a:gd name="connsiteX2" fmla="*/ 1956860 w 2089546"/>
              <a:gd name="connsiteY2" fmla="*/ 0 h 1326862"/>
              <a:gd name="connsiteX3" fmla="*/ 2089546 w 2089546"/>
              <a:gd name="connsiteY3" fmla="*/ 132686 h 1326862"/>
              <a:gd name="connsiteX4" fmla="*/ 2089546 w 2089546"/>
              <a:gd name="connsiteY4" fmla="*/ 1194176 h 1326862"/>
              <a:gd name="connsiteX5" fmla="*/ 1956860 w 2089546"/>
              <a:gd name="connsiteY5" fmla="*/ 1326862 h 1326862"/>
              <a:gd name="connsiteX6" fmla="*/ 132686 w 2089546"/>
              <a:gd name="connsiteY6" fmla="*/ 1326862 h 1326862"/>
              <a:gd name="connsiteX7" fmla="*/ 0 w 2089546"/>
              <a:gd name="connsiteY7" fmla="*/ 1194176 h 1326862"/>
              <a:gd name="connsiteX8" fmla="*/ 0 w 2089546"/>
              <a:gd name="connsiteY8" fmla="*/ 132686 h 1326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9546" h="1326862">
                <a:moveTo>
                  <a:pt x="0" y="132686"/>
                </a:moveTo>
                <a:cubicBezTo>
                  <a:pt x="0" y="59406"/>
                  <a:pt x="59406" y="0"/>
                  <a:pt x="132686" y="0"/>
                </a:cubicBezTo>
                <a:lnTo>
                  <a:pt x="1956860" y="0"/>
                </a:lnTo>
                <a:cubicBezTo>
                  <a:pt x="2030140" y="0"/>
                  <a:pt x="2089546" y="59406"/>
                  <a:pt x="2089546" y="132686"/>
                </a:cubicBezTo>
                <a:lnTo>
                  <a:pt x="2089546" y="1194176"/>
                </a:lnTo>
                <a:cubicBezTo>
                  <a:pt x="2089546" y="1267456"/>
                  <a:pt x="2030140" y="1326862"/>
                  <a:pt x="1956860" y="1326862"/>
                </a:cubicBezTo>
                <a:lnTo>
                  <a:pt x="132686" y="1326862"/>
                </a:lnTo>
                <a:cubicBezTo>
                  <a:pt x="59406" y="1326862"/>
                  <a:pt x="0" y="1267456"/>
                  <a:pt x="0" y="1194176"/>
                </a:cubicBezTo>
                <a:lnTo>
                  <a:pt x="0" y="132686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  <a:alpha val="89804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2014" tIns="112014" rIns="112014" bIns="112014" numCol="1" spcCol="1270" anchor="ctr" anchorCtr="0">
            <a:noAutofit/>
          </a:bodyPr>
          <a:lstStyle/>
          <a:p>
            <a:pPr algn="ctr" defTabSz="9667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সৃজনশীলতা</a:t>
            </a:r>
            <a:r>
              <a:rPr lang="bn-BD" sz="1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55689" y="2895600"/>
            <a:ext cx="1596911" cy="1167505"/>
          </a:xfrm>
          <a:custGeom>
            <a:avLst/>
            <a:gdLst>
              <a:gd name="connsiteX0" fmla="*/ 0 w 2089546"/>
              <a:gd name="connsiteY0" fmla="*/ 132686 h 1326862"/>
              <a:gd name="connsiteX1" fmla="*/ 132686 w 2089546"/>
              <a:gd name="connsiteY1" fmla="*/ 0 h 1326862"/>
              <a:gd name="connsiteX2" fmla="*/ 1956860 w 2089546"/>
              <a:gd name="connsiteY2" fmla="*/ 0 h 1326862"/>
              <a:gd name="connsiteX3" fmla="*/ 2089546 w 2089546"/>
              <a:gd name="connsiteY3" fmla="*/ 132686 h 1326862"/>
              <a:gd name="connsiteX4" fmla="*/ 2089546 w 2089546"/>
              <a:gd name="connsiteY4" fmla="*/ 1194176 h 1326862"/>
              <a:gd name="connsiteX5" fmla="*/ 1956860 w 2089546"/>
              <a:gd name="connsiteY5" fmla="*/ 1326862 h 1326862"/>
              <a:gd name="connsiteX6" fmla="*/ 132686 w 2089546"/>
              <a:gd name="connsiteY6" fmla="*/ 1326862 h 1326862"/>
              <a:gd name="connsiteX7" fmla="*/ 0 w 2089546"/>
              <a:gd name="connsiteY7" fmla="*/ 1194176 h 1326862"/>
              <a:gd name="connsiteX8" fmla="*/ 0 w 2089546"/>
              <a:gd name="connsiteY8" fmla="*/ 132686 h 1326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9546" h="1326862">
                <a:moveTo>
                  <a:pt x="0" y="132686"/>
                </a:moveTo>
                <a:cubicBezTo>
                  <a:pt x="0" y="59406"/>
                  <a:pt x="59406" y="0"/>
                  <a:pt x="132686" y="0"/>
                </a:cubicBezTo>
                <a:lnTo>
                  <a:pt x="1956860" y="0"/>
                </a:lnTo>
                <a:cubicBezTo>
                  <a:pt x="2030140" y="0"/>
                  <a:pt x="2089546" y="59406"/>
                  <a:pt x="2089546" y="132686"/>
                </a:cubicBezTo>
                <a:lnTo>
                  <a:pt x="2089546" y="1194176"/>
                </a:lnTo>
                <a:cubicBezTo>
                  <a:pt x="2089546" y="1267456"/>
                  <a:pt x="2030140" y="1326862"/>
                  <a:pt x="1956860" y="1326862"/>
                </a:cubicBezTo>
                <a:lnTo>
                  <a:pt x="132686" y="1326862"/>
                </a:lnTo>
                <a:cubicBezTo>
                  <a:pt x="59406" y="1326862"/>
                  <a:pt x="0" y="1267456"/>
                  <a:pt x="0" y="1194176"/>
                </a:cubicBezTo>
                <a:lnTo>
                  <a:pt x="0" y="132686"/>
                </a:lnTo>
                <a:close/>
              </a:path>
            </a:pathLst>
          </a:custGeom>
          <a:solidFill>
            <a:srgbClr val="66FF33">
              <a:alpha val="89804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2014" tIns="112014" rIns="112014" bIns="112014" numCol="1" spcCol="1270" anchor="ctr" anchorCtr="0">
            <a:noAutofit/>
          </a:bodyPr>
          <a:lstStyle/>
          <a:p>
            <a:pPr algn="ctr" defTabSz="9667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1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সুনাগরিকত্ব</a:t>
            </a:r>
            <a:endParaRPr lang="en-US" sz="1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5486400" y="2362200"/>
            <a:ext cx="3349041" cy="1248155"/>
          </a:xfrm>
          <a:custGeom>
            <a:avLst/>
            <a:gdLst>
              <a:gd name="connsiteX0" fmla="*/ 0 w 2089546"/>
              <a:gd name="connsiteY0" fmla="*/ 132686 h 1326862"/>
              <a:gd name="connsiteX1" fmla="*/ 132686 w 2089546"/>
              <a:gd name="connsiteY1" fmla="*/ 0 h 1326862"/>
              <a:gd name="connsiteX2" fmla="*/ 1956860 w 2089546"/>
              <a:gd name="connsiteY2" fmla="*/ 0 h 1326862"/>
              <a:gd name="connsiteX3" fmla="*/ 2089546 w 2089546"/>
              <a:gd name="connsiteY3" fmla="*/ 132686 h 1326862"/>
              <a:gd name="connsiteX4" fmla="*/ 2089546 w 2089546"/>
              <a:gd name="connsiteY4" fmla="*/ 1194176 h 1326862"/>
              <a:gd name="connsiteX5" fmla="*/ 1956860 w 2089546"/>
              <a:gd name="connsiteY5" fmla="*/ 1326862 h 1326862"/>
              <a:gd name="connsiteX6" fmla="*/ 132686 w 2089546"/>
              <a:gd name="connsiteY6" fmla="*/ 1326862 h 1326862"/>
              <a:gd name="connsiteX7" fmla="*/ 0 w 2089546"/>
              <a:gd name="connsiteY7" fmla="*/ 1194176 h 1326862"/>
              <a:gd name="connsiteX8" fmla="*/ 0 w 2089546"/>
              <a:gd name="connsiteY8" fmla="*/ 132686 h 1326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9546" h="1326862">
                <a:moveTo>
                  <a:pt x="0" y="132686"/>
                </a:moveTo>
                <a:cubicBezTo>
                  <a:pt x="0" y="59406"/>
                  <a:pt x="59406" y="0"/>
                  <a:pt x="132686" y="0"/>
                </a:cubicBezTo>
                <a:lnTo>
                  <a:pt x="1956860" y="0"/>
                </a:lnTo>
                <a:cubicBezTo>
                  <a:pt x="2030140" y="0"/>
                  <a:pt x="2089546" y="59406"/>
                  <a:pt x="2089546" y="132686"/>
                </a:cubicBezTo>
                <a:lnTo>
                  <a:pt x="2089546" y="1194176"/>
                </a:lnTo>
                <a:cubicBezTo>
                  <a:pt x="2089546" y="1267456"/>
                  <a:pt x="2030140" y="1326862"/>
                  <a:pt x="1956860" y="1326862"/>
                </a:cubicBezTo>
                <a:lnTo>
                  <a:pt x="132686" y="1326862"/>
                </a:lnTo>
                <a:cubicBezTo>
                  <a:pt x="59406" y="1326862"/>
                  <a:pt x="0" y="1267456"/>
                  <a:pt x="0" y="1194176"/>
                </a:cubicBezTo>
                <a:lnTo>
                  <a:pt x="0" y="132686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  <a:alpha val="89804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2014" tIns="112014" rIns="112014" bIns="112014" numCol="1" spcCol="1270" anchor="ctr" anchorCtr="0">
            <a:noAutofit/>
          </a:bodyPr>
          <a:lstStyle/>
          <a:p>
            <a:pPr algn="ctr"/>
            <a:r>
              <a:rPr lang="bn-BD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বিশ্লেষণী চিন্তন দক্ষতা </a:t>
            </a:r>
          </a:p>
        </p:txBody>
      </p:sp>
      <p:sp>
        <p:nvSpPr>
          <p:cNvPr id="9" name="Freeform 8"/>
          <p:cNvSpPr/>
          <p:nvPr/>
        </p:nvSpPr>
        <p:spPr>
          <a:xfrm>
            <a:off x="4343400" y="4876800"/>
            <a:ext cx="3239582" cy="1323054"/>
          </a:xfrm>
          <a:custGeom>
            <a:avLst/>
            <a:gdLst>
              <a:gd name="connsiteX0" fmla="*/ 0 w 2089546"/>
              <a:gd name="connsiteY0" fmla="*/ 132686 h 1326862"/>
              <a:gd name="connsiteX1" fmla="*/ 132686 w 2089546"/>
              <a:gd name="connsiteY1" fmla="*/ 0 h 1326862"/>
              <a:gd name="connsiteX2" fmla="*/ 1956860 w 2089546"/>
              <a:gd name="connsiteY2" fmla="*/ 0 h 1326862"/>
              <a:gd name="connsiteX3" fmla="*/ 2089546 w 2089546"/>
              <a:gd name="connsiteY3" fmla="*/ 132686 h 1326862"/>
              <a:gd name="connsiteX4" fmla="*/ 2089546 w 2089546"/>
              <a:gd name="connsiteY4" fmla="*/ 1194176 h 1326862"/>
              <a:gd name="connsiteX5" fmla="*/ 1956860 w 2089546"/>
              <a:gd name="connsiteY5" fmla="*/ 1326862 h 1326862"/>
              <a:gd name="connsiteX6" fmla="*/ 132686 w 2089546"/>
              <a:gd name="connsiteY6" fmla="*/ 1326862 h 1326862"/>
              <a:gd name="connsiteX7" fmla="*/ 0 w 2089546"/>
              <a:gd name="connsiteY7" fmla="*/ 1194176 h 1326862"/>
              <a:gd name="connsiteX8" fmla="*/ 0 w 2089546"/>
              <a:gd name="connsiteY8" fmla="*/ 132686 h 1326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9546" h="1326862">
                <a:moveTo>
                  <a:pt x="0" y="132686"/>
                </a:moveTo>
                <a:cubicBezTo>
                  <a:pt x="0" y="59406"/>
                  <a:pt x="59406" y="0"/>
                  <a:pt x="132686" y="0"/>
                </a:cubicBezTo>
                <a:lnTo>
                  <a:pt x="1956860" y="0"/>
                </a:lnTo>
                <a:cubicBezTo>
                  <a:pt x="2030140" y="0"/>
                  <a:pt x="2089546" y="59406"/>
                  <a:pt x="2089546" y="132686"/>
                </a:cubicBezTo>
                <a:lnTo>
                  <a:pt x="2089546" y="1194176"/>
                </a:lnTo>
                <a:cubicBezTo>
                  <a:pt x="2089546" y="1267456"/>
                  <a:pt x="2030140" y="1326862"/>
                  <a:pt x="1956860" y="1326862"/>
                </a:cubicBezTo>
                <a:lnTo>
                  <a:pt x="132686" y="1326862"/>
                </a:lnTo>
                <a:cubicBezTo>
                  <a:pt x="59406" y="1326862"/>
                  <a:pt x="0" y="1267456"/>
                  <a:pt x="0" y="1194176"/>
                </a:cubicBezTo>
                <a:lnTo>
                  <a:pt x="0" y="132686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  <a:alpha val="89804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2014" tIns="112014" rIns="112014" bIns="112014" numCol="1" spcCol="1270" anchor="ctr" anchorCtr="0">
            <a:noAutofit/>
          </a:bodyPr>
          <a:lstStyle/>
          <a:p>
            <a:pPr algn="ctr" defTabSz="9667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1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তথ্য ও প্রযুক্তি যন্ত্র</a:t>
            </a:r>
            <a:r>
              <a:rPr lang="en-US" sz="1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ব্যবহারে পারদর্শিতা</a:t>
            </a:r>
            <a:endParaRPr lang="en-US" sz="1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95800" y="1219200"/>
            <a:ext cx="358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667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সমস্যা সমাধানে পারদর্শিতা </a:t>
            </a:r>
            <a:endParaRPr lang="en-US" sz="2000" b="1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461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85057"/>
            <a:ext cx="8915399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একুশ শতকের প্রযুক্তি ব্যবহারের সুবিধা কী?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2205190360"/>
              </p:ext>
            </p:extLst>
          </p:nvPr>
        </p:nvGraphicFramePr>
        <p:xfrm>
          <a:off x="1530378" y="1425244"/>
          <a:ext cx="5530755" cy="4007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31884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3C2E461-1D50-443F-B2C0-D51F5CFFDF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63C2E461-1D50-443F-B2C0-D51F5CFFDF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63C2E461-1D50-443F-B2C0-D51F5CFFDF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graphicEl>
                                              <a:dgm id="{63C2E461-1D50-443F-B2C0-D51F5CFFDF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84B5A25-D541-4EAF-A9BF-3E6465AA4A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graphicEl>
                                              <a:dgm id="{E84B5A25-D541-4EAF-A9BF-3E6465AA4A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E84B5A25-D541-4EAF-A9BF-3E6465AA4A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E84B5A25-D541-4EAF-A9BF-3E6465AA4A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486F7A7-804D-424A-A631-F40821B871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graphicEl>
                                              <a:dgm id="{8486F7A7-804D-424A-A631-F40821B871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dgm id="{8486F7A7-804D-424A-A631-F40821B871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graphicEl>
                                              <a:dgm id="{8486F7A7-804D-424A-A631-F40821B871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B3158BC-C326-4381-8A59-ED8700C019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graphicEl>
                                              <a:dgm id="{4B3158BC-C326-4381-8A59-ED8700C019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graphicEl>
                                              <a:dgm id="{4B3158BC-C326-4381-8A59-ED8700C019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dgm id="{4B3158BC-C326-4381-8A59-ED8700C019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8659501-D37C-400B-BE6D-FB4CE311D9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graphicEl>
                                              <a:dgm id="{88659501-D37C-400B-BE6D-FB4CE311D9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graphicEl>
                                              <a:dgm id="{88659501-D37C-400B-BE6D-FB4CE311D9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graphicEl>
                                              <a:dgm id="{88659501-D37C-400B-BE6D-FB4CE311D9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646DCC8-6308-4392-B0E5-51888292BE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graphicEl>
                                              <a:dgm id="{E646DCC8-6308-4392-B0E5-51888292BE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graphicEl>
                                              <a:dgm id="{E646DCC8-6308-4392-B0E5-51888292BE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E646DCC8-6308-4392-B0E5-51888292BE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3221559-2C32-4A0A-9F42-F989AEB4B9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graphicEl>
                                              <a:dgm id="{43221559-2C32-4A0A-9F42-F989AEB4B9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graphicEl>
                                              <a:dgm id="{43221559-2C32-4A0A-9F42-F989AEB4B9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graphicEl>
                                              <a:dgm id="{43221559-2C32-4A0A-9F42-F989AEB4B9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45AB310-C781-4A6E-9C99-C87D542DA9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graphicEl>
                                              <a:dgm id="{F45AB310-C781-4A6E-9C99-C87D542DA9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graphicEl>
                                              <a:dgm id="{F45AB310-C781-4A6E-9C99-C87D542DA9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graphicEl>
                                              <a:dgm id="{F45AB310-C781-4A6E-9C99-C87D542DA9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0F31445-E169-4602-95CD-21B00A62E7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graphicEl>
                                              <a:dgm id="{50F31445-E169-4602-95CD-21B00A62E7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graphicEl>
                                              <a:dgm id="{50F31445-E169-4602-95CD-21B00A62E7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graphicEl>
                                              <a:dgm id="{50F31445-E169-4602-95CD-21B00A62E7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97A3B0A-C1D6-4E85-8BD7-D13AB7982C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graphicEl>
                                              <a:dgm id="{997A3B0A-C1D6-4E85-8BD7-D13AB7982C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graphicEl>
                                              <a:dgm id="{997A3B0A-C1D6-4E85-8BD7-D13AB7982C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graphicEl>
                                              <a:dgm id="{997A3B0A-C1D6-4E85-8BD7-D13AB7982C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988AF30-F485-4C7B-A005-918ED0409A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graphicEl>
                                              <a:dgm id="{9988AF30-F485-4C7B-A005-918ED0409A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graphicEl>
                                              <a:dgm id="{9988AF30-F485-4C7B-A005-918ED0409A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graphicEl>
                                              <a:dgm id="{9988AF30-F485-4C7B-A005-918ED0409A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60866" y="597646"/>
            <a:ext cx="3730534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>
            <a:solidFill>
              <a:schemeClr val="tx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2149" y="2614414"/>
            <a:ext cx="8607051" cy="2062103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তোমরা কী মনে কর জ্ঞানভিত্তিক সমাজ গঠনে আইসিটি দক্ষতা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আবশ্যক তোমার স্বপক্ষে যুক্তি </a:t>
            </a: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দেখাও।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38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2050" y="298757"/>
            <a:ext cx="3428350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মূল্যায়্ন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37010" y="1150820"/>
            <a:ext cx="7625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একুশ শতকের সম্পদ </a:t>
            </a:r>
            <a:r>
              <a:rPr lang="bn-IN" sz="2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24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12156" y="1771575"/>
            <a:ext cx="16417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(ক)</a:t>
            </a:r>
            <a:r>
              <a:rPr lang="bn-IN" sz="2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US" sz="24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55185" y="1795071"/>
            <a:ext cx="22252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(খ)</a:t>
            </a:r>
            <a:r>
              <a:rPr lang="bn-IN" sz="2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কৃষি সম্পদ</a:t>
            </a:r>
            <a:endParaRPr lang="en-US" sz="20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92537" y="1807263"/>
            <a:ext cx="1451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(গ)</a:t>
            </a:r>
            <a:r>
              <a:rPr lang="bn-IN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জ্ঞান</a:t>
            </a:r>
            <a:endParaRPr lang="en-US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10942" y="1792991"/>
            <a:ext cx="28921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(ঘ)</a:t>
            </a:r>
            <a:r>
              <a:rPr lang="bn-IN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সম্পদ</a:t>
            </a:r>
            <a:endParaRPr lang="en-US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29093" y="1714929"/>
            <a:ext cx="5476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240069" y="5633801"/>
            <a:ext cx="5476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07313" y="3276600"/>
            <a:ext cx="87366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একুশ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শতকে বেঁচে থাকতে গেলে কোন কোন দক্ষতার প্রয়োজন।</a:t>
            </a:r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8600" y="3962400"/>
            <a:ext cx="38843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(i)</a:t>
            </a:r>
            <a:r>
              <a:rPr lang="bn-IN" sz="2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পারস্পারক সহযোগিতা </a:t>
            </a:r>
            <a:endParaRPr lang="en-US" sz="20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191000" y="3962400"/>
            <a:ext cx="31806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(ii)</a:t>
            </a:r>
            <a:r>
              <a:rPr lang="bn-IN" sz="2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যোগাযোগ দক্ষতা</a:t>
            </a:r>
            <a:endParaRPr lang="en-US" sz="20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8600" y="4495800"/>
            <a:ext cx="25314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(iii)</a:t>
            </a:r>
            <a:r>
              <a:rPr lang="bn-IN" sz="2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সুনাগরিকত্ব</a:t>
            </a:r>
            <a:endParaRPr lang="en-US" sz="20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81000" y="5638800"/>
            <a:ext cx="9909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AU" sz="3600" dirty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endParaRPr lang="en-US" sz="3600" dirty="0"/>
          </a:p>
        </p:txBody>
      </p:sp>
      <p:sp>
        <p:nvSpPr>
          <p:cNvPr id="22" name="Rectangle 21"/>
          <p:cNvSpPr/>
          <p:nvPr/>
        </p:nvSpPr>
        <p:spPr>
          <a:xfrm>
            <a:off x="2209800" y="5715000"/>
            <a:ext cx="13853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AU" sz="3600" dirty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AU" sz="3600" dirty="0"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/>
          </a:p>
        </p:txBody>
      </p:sp>
      <p:sp>
        <p:nvSpPr>
          <p:cNvPr id="23" name="Rectangle 22"/>
          <p:cNvSpPr/>
          <p:nvPr/>
        </p:nvSpPr>
        <p:spPr>
          <a:xfrm>
            <a:off x="4114800" y="5791200"/>
            <a:ext cx="16786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(গ)  </a:t>
            </a:r>
            <a:r>
              <a:rPr lang="en-AU" sz="3600" dirty="0">
                <a:latin typeface="NikoshBAN" panose="02000000000000000000" pitchFamily="2" charset="0"/>
                <a:cs typeface="NikoshBAN" panose="02000000000000000000" pitchFamily="2" charset="0"/>
              </a:rPr>
              <a:t>ii,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600" dirty="0">
                <a:latin typeface="NikoshBAN" panose="02000000000000000000" pitchFamily="2" charset="0"/>
                <a:cs typeface="NikoshBAN" panose="02000000000000000000" pitchFamily="2" charset="0"/>
              </a:rPr>
              <a:t>iii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595829" y="5726135"/>
            <a:ext cx="15969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(ঘ)</a:t>
            </a:r>
            <a:r>
              <a:rPr lang="en-AU" sz="3600" dirty="0">
                <a:latin typeface="NikoshBAN" panose="02000000000000000000" pitchFamily="2" charset="0"/>
                <a:cs typeface="NikoshBAN" panose="02000000000000000000" pitchFamily="2" charset="0"/>
              </a:rPr>
              <a:t>i, ii, iii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361321" y="3158476"/>
            <a:ext cx="5476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04800" y="5029200"/>
            <a:ext cx="37705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32672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6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60866" y="576648"/>
            <a:ext cx="3882934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>
            <a:solidFill>
              <a:schemeClr val="tx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 কাজ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3429000"/>
            <a:ext cx="8534400" cy="1569660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একুশ শতক এবং 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তথ্য ও যোগাযোগ প্রযুক্তির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আর কি কি চ্যালেঞ্জ </a:t>
            </a:r>
          </a:p>
          <a:p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খাতায় লিখে আনবে। 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832" y="257932"/>
            <a:ext cx="1854054" cy="25484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78827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পরিচিতি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562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err="1" smtClean="0"/>
              <a:t>শিক্ষক</a:t>
            </a:r>
            <a:r>
              <a:rPr lang="en-US" sz="2400" dirty="0" smtClean="0"/>
              <a:t> </a:t>
            </a:r>
            <a:r>
              <a:rPr lang="en-US" sz="2400" dirty="0" err="1" smtClean="0"/>
              <a:t>পরিচিতি</a:t>
            </a:r>
            <a:r>
              <a:rPr lang="en-US" sz="2400" dirty="0" smtClean="0"/>
              <a:t> 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err="1" smtClean="0"/>
              <a:t>মোঃ</a:t>
            </a:r>
            <a:r>
              <a:rPr lang="en-US" sz="2400" dirty="0" smtClean="0"/>
              <a:t> </a:t>
            </a:r>
            <a:r>
              <a:rPr lang="en-US" sz="2400" dirty="0" err="1" smtClean="0"/>
              <a:t>নজরুল</a:t>
            </a:r>
            <a:r>
              <a:rPr lang="en-US" sz="2400" dirty="0" smtClean="0"/>
              <a:t> </a:t>
            </a:r>
            <a:r>
              <a:rPr lang="en-US" sz="2400" dirty="0" err="1" smtClean="0"/>
              <a:t>ইসলাম</a:t>
            </a:r>
            <a:r>
              <a:rPr lang="en-US" sz="2400" dirty="0" smtClean="0"/>
              <a:t> </a:t>
            </a:r>
          </a:p>
          <a:p>
            <a:pPr>
              <a:buNone/>
            </a:pPr>
            <a:r>
              <a:rPr lang="en-US" sz="2400" dirty="0" err="1" smtClean="0"/>
              <a:t>সহকারী</a:t>
            </a:r>
            <a:r>
              <a:rPr lang="en-US" sz="2400" dirty="0" smtClean="0"/>
              <a:t> </a:t>
            </a:r>
            <a:r>
              <a:rPr lang="en-US" sz="2400" dirty="0" err="1" smtClean="0"/>
              <a:t>শিক্ষক</a:t>
            </a:r>
            <a:r>
              <a:rPr lang="en-US" sz="2400" dirty="0" smtClean="0"/>
              <a:t> </a:t>
            </a:r>
            <a:r>
              <a:rPr lang="en-US" sz="2400" dirty="0" err="1" smtClean="0"/>
              <a:t>আইসিটি</a:t>
            </a:r>
            <a:endParaRPr lang="en-US" sz="2400" dirty="0" smtClean="0"/>
          </a:p>
          <a:p>
            <a:pPr>
              <a:buNone/>
            </a:pPr>
            <a:r>
              <a:rPr lang="en-US" sz="1800" dirty="0" err="1" smtClean="0"/>
              <a:t>কিসামত</a:t>
            </a:r>
            <a:r>
              <a:rPr lang="en-US" sz="1800" dirty="0" smtClean="0"/>
              <a:t> </a:t>
            </a:r>
            <a:r>
              <a:rPr lang="en-US" sz="1800" dirty="0" err="1" smtClean="0"/>
              <a:t>হারাটী</a:t>
            </a:r>
            <a:r>
              <a:rPr lang="en-US" sz="1800" dirty="0" smtClean="0"/>
              <a:t> </a:t>
            </a:r>
            <a:r>
              <a:rPr lang="bn-BD" sz="1800" dirty="0" smtClean="0"/>
              <a:t>ডি. এস. আই দাখিল মাদ্রাসা </a:t>
            </a:r>
          </a:p>
          <a:p>
            <a:pPr>
              <a:buNone/>
            </a:pPr>
            <a:r>
              <a:rPr lang="bn-BD" sz="2000" dirty="0" smtClean="0">
                <a:hlinkClick r:id="rId2"/>
              </a:rPr>
              <a:t>মোবাইল নং- </a:t>
            </a:r>
            <a:r>
              <a:rPr lang="en-US" sz="2000" dirty="0" smtClean="0">
                <a:hlinkClick r:id="rId2"/>
              </a:rPr>
              <a:t> 01714559641</a:t>
            </a:r>
          </a:p>
          <a:p>
            <a:pPr>
              <a:buNone/>
            </a:pPr>
            <a:r>
              <a:rPr lang="en-US" sz="2400" dirty="0" smtClean="0">
                <a:hlinkClick r:id="rId2"/>
              </a:rPr>
              <a:t>nazrul693105@gmail.com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0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bn-BD" dirty="0" smtClean="0"/>
              <a:t>পাঠ পরিচিতি </a:t>
            </a:r>
          </a:p>
          <a:p>
            <a:pPr>
              <a:buNone/>
            </a:pPr>
            <a:endParaRPr lang="bn-BD" dirty="0"/>
          </a:p>
          <a:p>
            <a:pPr>
              <a:buNone/>
            </a:pPr>
            <a:endParaRPr lang="bn-BD" dirty="0" smtClean="0"/>
          </a:p>
          <a:p>
            <a:pPr>
              <a:buNone/>
            </a:pPr>
            <a:r>
              <a:rPr lang="bn-BD" dirty="0" smtClean="0"/>
              <a:t>বিষয়ঃ আইসিটি </a:t>
            </a:r>
          </a:p>
          <a:p>
            <a:pPr>
              <a:buNone/>
            </a:pPr>
            <a:r>
              <a:rPr lang="bn-BD" dirty="0" smtClean="0"/>
              <a:t>শ্রেণিঃ</a:t>
            </a:r>
            <a:r>
              <a:rPr lang="en-US" dirty="0" smtClean="0"/>
              <a:t>  </a:t>
            </a:r>
            <a:r>
              <a:rPr lang="en-US" dirty="0" err="1" smtClean="0"/>
              <a:t>নবম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err="1" smtClean="0"/>
              <a:t>অধ্যায়ঃ</a:t>
            </a:r>
            <a:r>
              <a:rPr lang="en-US" dirty="0" smtClean="0"/>
              <a:t> </a:t>
            </a:r>
            <a:r>
              <a:rPr lang="en-US" dirty="0" err="1" smtClean="0"/>
              <a:t>প্রথম</a:t>
            </a:r>
            <a:r>
              <a:rPr lang="en-US" dirty="0" smtClean="0"/>
              <a:t> </a:t>
            </a:r>
            <a:r>
              <a:rPr lang="bn-BD" dirty="0" smtClean="0"/>
              <a:t> </a:t>
            </a:r>
            <a:endParaRPr lang="bn-BD" dirty="0" smtClean="0"/>
          </a:p>
          <a:p>
            <a:pPr>
              <a:buNone/>
            </a:pPr>
            <a:r>
              <a:rPr lang="bn-BD" dirty="0" smtClean="0"/>
              <a:t>সময়ঃ </a:t>
            </a:r>
            <a:r>
              <a:rPr lang="en-US" dirty="0" smtClean="0"/>
              <a:t>50 </a:t>
            </a:r>
            <a:r>
              <a:rPr lang="bn-BD" dirty="0" smtClean="0"/>
              <a:t>মিনিট </a:t>
            </a:r>
          </a:p>
          <a:p>
            <a:pPr>
              <a:buNone/>
            </a:pPr>
            <a:r>
              <a:rPr lang="bn-BD" dirty="0" smtClean="0"/>
              <a:t>তারিখঃ</a:t>
            </a:r>
            <a:r>
              <a:rPr lang="en-US" dirty="0" smtClean="0"/>
              <a:t>27/01/2021</a:t>
            </a:r>
            <a:r>
              <a:rPr lang="bn-BD" dirty="0" smtClean="0"/>
              <a:t> 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990600" y="1752600"/>
            <a:ext cx="2133600" cy="1905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2600" y="304800"/>
            <a:ext cx="5638800" cy="2286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chemeClr val="tx1"/>
                </a:solidFill>
              </a:rPr>
              <a:t>ধন্যবাদ </a:t>
            </a:r>
            <a:endParaRPr lang="en-US" sz="7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760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81316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এসো ভিডিওটি দেখি ...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90431300"/>
              </p:ext>
            </p:extLst>
          </p:nvPr>
        </p:nvGraphicFramePr>
        <p:xfrm>
          <a:off x="3260527" y="2614613"/>
          <a:ext cx="2622947" cy="1628775"/>
        </p:xfrm>
        <a:graphic>
          <a:graphicData uri="http://schemas.openxmlformats.org/presentationml/2006/ole">
            <p:oleObj spid="_x0000_s1026" name="Packager Shell Object" showAsIcon="1" r:id="rId3" imgW="1854720" imgH="863640" progId="Package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749825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374514"/>
            <a:ext cx="8686800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400" u="sng" spc="38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একুশ শতক এবং</a:t>
            </a:r>
            <a:r>
              <a:rPr lang="en-US" sz="2400" u="sng" spc="38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u="sng" spc="38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 ও </a:t>
            </a:r>
            <a:r>
              <a:rPr lang="bn-BD" sz="2400" u="sng" spc="38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 </a:t>
            </a:r>
            <a:r>
              <a:rPr lang="bn-BD" sz="2400" u="sng" spc="38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2400" u="sng" spc="38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8652" y="218921"/>
            <a:ext cx="5326694" cy="76944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2695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612252"/>
            <a:ext cx="8915399" cy="3108543"/>
          </a:xfrm>
          <a:prstGeom prst="rect">
            <a:avLst/>
          </a:prstGeom>
          <a:solidFill>
            <a:schemeClr val="bg2">
              <a:lumMod val="90000"/>
            </a:schemeClr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/>
            <a:r>
              <a:rPr lang="bn-BD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শিক্ষার্থীরা... </a:t>
            </a:r>
            <a:endParaRPr lang="en-US" sz="2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‘‘</a:t>
            </a:r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একুশ </a:t>
            </a:r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শত</a:t>
            </a:r>
            <a:r>
              <a:rPr lang="bn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সম্পদ হচ্ছে জ্ঞান</a:t>
            </a:r>
            <a:r>
              <a:rPr lang="bn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’’ </a:t>
            </a:r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উক্তিটি ব্যাখ্যা করতে </a:t>
            </a:r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2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anose="02000000000000000000" pitchFamily="2" charset="0"/>
              </a:rPr>
              <a:t>একুশ </a:t>
            </a:r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শতকে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বেঁচে থাকার</a:t>
            </a:r>
            <a:r>
              <a:rPr lang="bn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সুনির্দিষ্ট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দক্ষতাগুলো</a:t>
            </a:r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bn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পারবে।</a:t>
            </a:r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49080" y="410835"/>
            <a:ext cx="4320161" cy="769441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</a:p>
        </p:txBody>
      </p:sp>
    </p:spTree>
    <p:extLst>
      <p:ext uri="{BB962C8B-B14F-4D97-AF65-F5344CB8AC3E}">
        <p14:creationId xmlns:p14="http://schemas.microsoft.com/office/powerpoint/2010/main" xmlns="" val="334011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17291"/>
            <a:ext cx="8153400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বিশ শতকের সম্পদ বলতে আমরা কী বুঝি?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489804"/>
            <a:ext cx="8077200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 কৃষি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সম্পদ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2438400"/>
            <a:ext cx="8229600" cy="4191000"/>
          </a:xfrm>
          <a:prstGeom prst="round2DiagRect">
            <a:avLst>
              <a:gd name="adj1" fmla="val 16667"/>
              <a:gd name="adj2" fmla="val 0"/>
            </a:avLst>
          </a:prstGeom>
          <a:ln w="3175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22797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0" y="457200"/>
            <a:ext cx="3907598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000" b="1" dirty="0">
                <a:latin typeface="NikoshBAN" pitchFamily="2" charset="0"/>
                <a:cs typeface="NikoshBAN" pitchFamily="2" charset="0"/>
              </a:rPr>
              <a:t>খনিজ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সম্পদ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35449" y="1628599"/>
            <a:ext cx="2572879" cy="2252916"/>
          </a:xfrm>
          <a:prstGeom prst="round2DiagRect">
            <a:avLst>
              <a:gd name="adj1" fmla="val 16667"/>
              <a:gd name="adj2" fmla="val 0"/>
            </a:avLst>
          </a:prstGeom>
          <a:ln w="3175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304800" y="4626975"/>
            <a:ext cx="3048000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600" b="1" dirty="0">
                <a:latin typeface="NikoshBAN" pitchFamily="2" charset="0"/>
                <a:cs typeface="NikoshBAN" pitchFamily="2" charset="0"/>
              </a:rPr>
              <a:t>খনিজ তেল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343168" y="1587564"/>
            <a:ext cx="2612871" cy="2193257"/>
          </a:xfrm>
          <a:prstGeom prst="round2DiagRect">
            <a:avLst>
              <a:gd name="adj1" fmla="val 16667"/>
              <a:gd name="adj2" fmla="val 0"/>
            </a:avLst>
          </a:prstGeom>
          <a:ln w="3175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581401" y="4626975"/>
            <a:ext cx="2133600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গ্যাস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 rot="10800000" flipV="1">
            <a:off x="6209729" y="1587563"/>
            <a:ext cx="2498790" cy="2152220"/>
          </a:xfrm>
          <a:prstGeom prst="round2DiagRect">
            <a:avLst>
              <a:gd name="adj1" fmla="val 16667"/>
              <a:gd name="adj2" fmla="val 0"/>
            </a:avLst>
          </a:prstGeom>
          <a:ln w="3175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6871706" y="4626975"/>
            <a:ext cx="1815093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600" b="1" dirty="0">
                <a:latin typeface="NikoshBAN" pitchFamily="2" charset="0"/>
                <a:cs typeface="NikoshBAN" pitchFamily="2" charset="0"/>
              </a:rPr>
              <a:t>কয়লা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5326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1" y="385257"/>
            <a:ext cx="5943600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শিল্প 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সম্পদ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5152" y="1681138"/>
            <a:ext cx="2472669" cy="2266021"/>
          </a:xfrm>
          <a:prstGeom prst="round2DiagRect">
            <a:avLst>
              <a:gd name="adj1" fmla="val 16667"/>
              <a:gd name="adj2" fmla="val 0"/>
            </a:avLst>
          </a:prstGeom>
          <a:ln w="3175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381000" y="4495800"/>
            <a:ext cx="6288600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600" b="1" dirty="0">
                <a:latin typeface="NikoshBAN" pitchFamily="2" charset="0"/>
                <a:cs typeface="NikoshBAN" pitchFamily="2" charset="0"/>
              </a:rPr>
              <a:t>বাঁশ ও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বেতশিল্প</a:t>
            </a:r>
            <a:endParaRPr lang="bn-IN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38800" y="1600200"/>
            <a:ext cx="2316623" cy="2342521"/>
          </a:xfrm>
          <a:prstGeom prst="round2DiagRect">
            <a:avLst>
              <a:gd name="adj1" fmla="val 16667"/>
              <a:gd name="adj2" fmla="val 0"/>
            </a:avLst>
          </a:prstGeom>
          <a:ln w="3175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4800600" y="5562600"/>
            <a:ext cx="4028667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itchFamily="2" charset="0"/>
              </a:rPr>
              <a:t>পোশাক শিল্প</a:t>
            </a:r>
          </a:p>
        </p:txBody>
      </p:sp>
    </p:spTree>
    <p:extLst>
      <p:ext uri="{BB962C8B-B14F-4D97-AF65-F5344CB8AC3E}">
        <p14:creationId xmlns:p14="http://schemas.microsoft.com/office/powerpoint/2010/main" xmlns="" val="1248170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1" y="286726"/>
            <a:ext cx="7287508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কিন্তু একুশ শতকের সম্পদ হল জ্ঞান।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569" y="1319318"/>
            <a:ext cx="2524526" cy="2408352"/>
          </a:xfrm>
          <a:prstGeom prst="round2DiagRect">
            <a:avLst>
              <a:gd name="adj1" fmla="val 16667"/>
              <a:gd name="adj2" fmla="val 0"/>
            </a:avLst>
          </a:prstGeom>
          <a:ln w="3175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3943592" y="1203120"/>
            <a:ext cx="1837362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bn-IN" sz="4000" b="1" dirty="0">
                <a:latin typeface="NikoshBAN" pitchFamily="2" charset="0"/>
                <a:cs typeface="NikoshBAN" pitchFamily="2" charset="0"/>
              </a:rPr>
              <a:t>কারণ?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6200" y="2209800"/>
            <a:ext cx="4695441" cy="2062103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itchFamily="2" charset="0"/>
                <a:cs typeface="NikoshBAN" pitchFamily="2" charset="0"/>
              </a:rPr>
              <a:t>  মানুষ জ্ঞান অন্বেষণ, ধারন ও ব্যবহার করতে পারে। 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5638800"/>
            <a:ext cx="3560024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atin typeface="NikoshBAN" pitchFamily="2" charset="0"/>
                <a:cs typeface="NikoshBAN" pitchFamily="2" charset="0"/>
              </a:rPr>
              <a:t>অর্থনীতি  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Isosceles Triangle 6"/>
          <p:cNvSpPr/>
          <p:nvPr/>
        </p:nvSpPr>
        <p:spPr>
          <a:xfrm rot="10800000">
            <a:off x="762000" y="4724400"/>
            <a:ext cx="2200701" cy="843694"/>
          </a:xfrm>
          <a:prstGeom prst="triangle">
            <a:avLst/>
          </a:prstGeom>
          <a:solidFill>
            <a:srgbClr val="3D7B47"/>
          </a:solidFill>
          <a:ln w="19050">
            <a:solidFill>
              <a:schemeClr val="tx1"/>
            </a:solidFill>
          </a:ln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b" anchorCtr="1"/>
          <a:lstStyle/>
          <a:p>
            <a:pPr lvl="0" algn="ctr"/>
            <a:endParaRPr lang="en-US" sz="20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3886200"/>
            <a:ext cx="3000906" cy="830997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atin typeface="NikoshBAN" pitchFamily="2" charset="0"/>
                <a:cs typeface="NikoshBAN" pitchFamily="2" charset="0"/>
              </a:rPr>
              <a:t>জ্ঞান  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8400" y="4648200"/>
            <a:ext cx="2131918" cy="1874952"/>
          </a:xfrm>
          <a:prstGeom prst="round2DiagRect">
            <a:avLst>
              <a:gd name="adj1" fmla="val 16667"/>
              <a:gd name="adj2" fmla="val 0"/>
            </a:avLst>
          </a:prstGeom>
          <a:ln w="3175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343795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378</Words>
  <Application>Microsoft Office PowerPoint</Application>
  <PresentationFormat>On-screen Show (4:3)</PresentationFormat>
  <Paragraphs>97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Package</vt:lpstr>
      <vt:lpstr>Slide 1</vt:lpstr>
      <vt:lpstr>পরিচিতি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CMSD</dc:creator>
  <cp:lastModifiedBy>CMSD</cp:lastModifiedBy>
  <cp:revision>11</cp:revision>
  <dcterms:created xsi:type="dcterms:W3CDTF">2021-05-17T00:44:47Z</dcterms:created>
  <dcterms:modified xsi:type="dcterms:W3CDTF">2021-05-17T01:17:37Z</dcterms:modified>
</cp:coreProperties>
</file>