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49A"/>
    <a:srgbClr val="0CD63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61" d="100"/>
          <a:sy n="61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91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1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9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39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3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15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9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4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2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6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3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5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4AD808-02B8-493C-A524-4374447BE3F4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3E2331-C3C5-4531-A221-D6B39F71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26B25A-302C-4AA6-984D-00633B31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4550793"/>
            <a:ext cx="11281240" cy="1697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1457" y="1583615"/>
            <a:ext cx="5170307" cy="264687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err="1">
                <a:gradFill>
                  <a:gsLst>
                    <a:gs pos="16000">
                      <a:srgbClr val="FF0000"/>
                    </a:gs>
                    <a:gs pos="42000">
                      <a:srgbClr val="00B050"/>
                    </a:gs>
                    <a:gs pos="68000">
                      <a:schemeClr val="accent4">
                        <a:lumMod val="60000"/>
                        <a:lumOff val="40000"/>
                      </a:schemeClr>
                    </a:gs>
                    <a:gs pos="89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400" dirty="0">
                <a:gradFill>
                  <a:gsLst>
                    <a:gs pos="16000">
                      <a:srgbClr val="FF0000"/>
                    </a:gs>
                    <a:gs pos="42000">
                      <a:srgbClr val="00B050"/>
                    </a:gs>
                    <a:gs pos="68000">
                      <a:schemeClr val="accent4">
                        <a:lumMod val="60000"/>
                        <a:lumOff val="40000"/>
                      </a:schemeClr>
                    </a:gs>
                    <a:gs pos="89000">
                      <a:srgbClr val="FFFF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1F99E-EAFC-455E-A80E-21177D20A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3" y="761999"/>
            <a:ext cx="4983444" cy="4803331"/>
          </a:xfrm>
          <a:prstGeom prst="rect">
            <a:avLst/>
          </a:prstGeom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09E0F97E-7C1C-4A9C-9418-71937ACCC1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8" y="778073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9666BCE7-ADF6-400C-9AD4-BE98E7C971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49" y="3281770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>
            <a:extLst>
              <a:ext uri="{FF2B5EF4-FFF2-40B4-BE49-F238E27FC236}">
                <a16:creationId xmlns:a16="http://schemas.microsoft.com/office/drawing/2014/main" id="{F02FE46D-9BC8-4845-BE1A-E36150588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9" y="3811551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>
            <a:extLst>
              <a:ext uri="{FF2B5EF4-FFF2-40B4-BE49-F238E27FC236}">
                <a16:creationId xmlns:a16="http://schemas.microsoft.com/office/drawing/2014/main" id="{15ADE7CC-C94C-45FF-8494-98B6963A52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1583615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>
            <a:extLst>
              <a:ext uri="{FF2B5EF4-FFF2-40B4-BE49-F238E27FC236}">
                <a16:creationId xmlns:a16="http://schemas.microsoft.com/office/drawing/2014/main" id="{E23E5DFC-1198-4CAF-B2A0-EA49AD5CC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82" y="908911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>
            <a:extLst>
              <a:ext uri="{FF2B5EF4-FFF2-40B4-BE49-F238E27FC236}">
                <a16:creationId xmlns:a16="http://schemas.microsoft.com/office/drawing/2014/main" id="{D595CF0D-BF94-49C4-B3AB-BAACDBF47F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88" y="4050370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51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071"/>
          <a:stretch/>
        </p:blipFill>
        <p:spPr>
          <a:xfrm>
            <a:off x="958312" y="1267047"/>
            <a:ext cx="2570230" cy="2512411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672088" y="929605"/>
            <a:ext cx="503841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5400" dirty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54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0CBBC-D208-4162-9283-F9CE0F8A1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5511644"/>
            <a:ext cx="11281240" cy="761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F2D7D-FA89-4359-9F3D-A750D2D74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6" t="5235" r="50707" b="59070"/>
          <a:stretch/>
        </p:blipFill>
        <p:spPr>
          <a:xfrm>
            <a:off x="7773005" y="2257363"/>
            <a:ext cx="3460683" cy="1522095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22B827-3BA2-4507-B54B-A6090A352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6" t="52062" r="68831" b="4165"/>
          <a:stretch/>
        </p:blipFill>
        <p:spPr>
          <a:xfrm>
            <a:off x="4717143" y="2523252"/>
            <a:ext cx="2213165" cy="2304382"/>
          </a:xfrm>
          <a:prstGeom prst="round2DiagRect">
            <a:avLst>
              <a:gd name="adj1" fmla="val 34112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9BF013-0665-4FA6-A172-33595730BFB1}"/>
              </a:ext>
            </a:extLst>
          </p:cNvPr>
          <p:cNvSpPr txBox="1"/>
          <p:nvPr/>
        </p:nvSpPr>
        <p:spPr>
          <a:xfrm>
            <a:off x="8799207" y="3937665"/>
            <a:ext cx="1944125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4DCF6-EB8F-4751-AEA7-882FF9D8E5FF}"/>
              </a:ext>
            </a:extLst>
          </p:cNvPr>
          <p:cNvSpPr txBox="1"/>
          <p:nvPr/>
        </p:nvSpPr>
        <p:spPr>
          <a:xfrm>
            <a:off x="4444868" y="4849518"/>
            <a:ext cx="275771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D0693-354C-4854-8974-CA63E07E237B}"/>
              </a:ext>
            </a:extLst>
          </p:cNvPr>
          <p:cNvSpPr txBox="1"/>
          <p:nvPr/>
        </p:nvSpPr>
        <p:spPr>
          <a:xfrm>
            <a:off x="958312" y="4187391"/>
            <a:ext cx="2583543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1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31362" y="837640"/>
            <a:ext cx="3107561" cy="947674"/>
          </a:xfrm>
          <a:prstGeom prst="wedgeEllipseCallout">
            <a:avLst>
              <a:gd name="adj1" fmla="val -1751"/>
              <a:gd name="adj2" fmla="val 76719"/>
            </a:avLst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>
                <a:ln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n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n/>
              <a:gradFill>
                <a:gsLst>
                  <a:gs pos="16000">
                    <a:srgbClr val="0070C0"/>
                  </a:gs>
                  <a:gs pos="34000">
                    <a:srgbClr val="C00000"/>
                  </a:gs>
                  <a:gs pos="68000">
                    <a:schemeClr val="accent6">
                      <a:lumMod val="75000"/>
                    </a:schemeClr>
                  </a:gs>
                  <a:gs pos="84000">
                    <a:srgbClr val="7030A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400170" y="2271535"/>
            <a:ext cx="9617255" cy="1109958"/>
          </a:xfrm>
          <a:prstGeom prst="flowChart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287373" y="3248890"/>
            <a:ext cx="7823200" cy="707886"/>
          </a:xfrm>
          <a:prstGeom prst="flowChart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ইয়াহু</a:t>
            </a:r>
            <a:r>
              <a:rPr lang="en-US" sz="3600" dirty="0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gradFill>
                  <a:gsLst>
                    <a:gs pos="16000">
                      <a:srgbClr val="0070C0"/>
                    </a:gs>
                    <a:gs pos="47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7373" y="4031486"/>
            <a:ext cx="961725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পিপিলিকা দলঃ</a:t>
            </a:r>
            <a:r>
              <a:rPr lang="bn-IN" sz="4000" dirty="0"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সংরক্ষণের কয়েক টি প্রযুক্তির নাম লিখ।</a:t>
            </a:r>
            <a:endParaRPr lang="en-US" sz="4000" dirty="0">
              <a:gradFill>
                <a:gsLst>
                  <a:gs pos="16000">
                    <a:srgbClr val="0070C0"/>
                  </a:gs>
                  <a:gs pos="34000">
                    <a:srgbClr val="C00000"/>
                  </a:gs>
                  <a:gs pos="68000">
                    <a:schemeClr val="accent6">
                      <a:lumMod val="75000"/>
                    </a:schemeClr>
                  </a:gs>
                  <a:gs pos="84000">
                    <a:srgbClr val="7030A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5FD18-46AB-4C3D-A29C-1ED06231D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5511644"/>
            <a:ext cx="11281240" cy="7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91040" y="2902708"/>
            <a:ext cx="6499931" cy="89625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৭০-৭১।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BDC0A-1A87-4BB4-B739-82D7FE61A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5511644"/>
            <a:ext cx="11281240" cy="761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46A9F-BDA4-4116-AFB0-14B55FD09B75}"/>
              </a:ext>
            </a:extLst>
          </p:cNvPr>
          <p:cNvSpPr txBox="1"/>
          <p:nvPr/>
        </p:nvSpPr>
        <p:spPr>
          <a:xfrm>
            <a:off x="1293913" y="983894"/>
            <a:ext cx="3643111" cy="1102395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54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0F7684-E123-423D-B05F-949C8798720F}"/>
              </a:ext>
            </a:extLst>
          </p:cNvPr>
          <p:cNvGrpSpPr/>
          <p:nvPr/>
        </p:nvGrpSpPr>
        <p:grpSpPr>
          <a:xfrm>
            <a:off x="8523330" y="1603452"/>
            <a:ext cx="2493664" cy="3201409"/>
            <a:chOff x="8857158" y="1395109"/>
            <a:chExt cx="2493664" cy="32014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7092DE-C81C-493B-802F-7E59A191A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158" y="1395109"/>
              <a:ext cx="1445842" cy="20501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 prst="coolSlant"/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7FBC9A-06A5-4A8C-AA3C-C545966B3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193" y="2261481"/>
              <a:ext cx="1654629" cy="233503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 prst="coolSlant"/>
            </a:sp3d>
          </p:spPr>
        </p:pic>
      </p:grpSp>
    </p:spTree>
    <p:extLst>
      <p:ext uri="{BB962C8B-B14F-4D97-AF65-F5344CB8AC3E}">
        <p14:creationId xmlns:p14="http://schemas.microsoft.com/office/powerpoint/2010/main" val="20244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274621" y="533981"/>
            <a:ext cx="3823853" cy="1204523"/>
          </a:xfrm>
          <a:prstGeom prst="flowChartPunchedTap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45FF8-D35B-4F4A-9DE2-CC1BC0EF5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4887933"/>
            <a:ext cx="11281240" cy="13849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463587-A613-42BC-8F2E-60B83EF94655}"/>
              </a:ext>
            </a:extLst>
          </p:cNvPr>
          <p:cNvGrpSpPr/>
          <p:nvPr/>
        </p:nvGrpSpPr>
        <p:grpSpPr>
          <a:xfrm>
            <a:off x="1012555" y="1517751"/>
            <a:ext cx="7578434" cy="3822498"/>
            <a:chOff x="1012555" y="1517751"/>
            <a:chExt cx="7578434" cy="38224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1C94E7-2FE5-43EE-B95B-E8B929388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750" b="78083" l="1250" r="96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" t="18201" r="3652" b="26774"/>
            <a:stretch/>
          </p:blipFill>
          <p:spPr>
            <a:xfrm>
              <a:off x="1012555" y="1517751"/>
              <a:ext cx="7578434" cy="382249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DE7B81-5CCB-435B-B0FE-A3EF662634E4}"/>
                </a:ext>
              </a:extLst>
            </p:cNvPr>
            <p:cNvSpPr txBox="1"/>
            <p:nvPr/>
          </p:nvSpPr>
          <p:spPr>
            <a:xfrm>
              <a:off x="1440875" y="2114759"/>
              <a:ext cx="412865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তিনটি</a:t>
              </a:r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তথ্য প্রযুক্তির নাম লিখ।</a:t>
              </a:r>
            </a:p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২।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 কি?</a:t>
              </a:r>
            </a:p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৩।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তিনটি সার্চ ইঞ্জিনের নাম লিখ।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7294D5-EA6B-49F9-A60F-119A959BCE89}"/>
                </a:ext>
              </a:extLst>
            </p:cNvPr>
            <p:cNvSpPr txBox="1"/>
            <p:nvPr/>
          </p:nvSpPr>
          <p:spPr>
            <a:xfrm>
              <a:off x="1440875" y="3502938"/>
              <a:ext cx="661934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৪।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শূন্যস্থান পুরণ করো।</a:t>
              </a:r>
            </a:p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ক) ইন্টারনেটের মাধ্যমে ---------সংগ্রহ করা অনেক সহজ।</a:t>
              </a:r>
            </a:p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খ)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গুগল একটি-------- ইঞ্জিন।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42113D5-939B-4AEB-ACBF-35633DD80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922" y="885877"/>
            <a:ext cx="1208802" cy="12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780" y="1069764"/>
            <a:ext cx="3998635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IN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655" y="2875160"/>
            <a:ext cx="8249451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ব্যবহৃত কয়েকটি প্রযুক্তির নাম নিজ খাতায় লিখে নিয়ে আসবে।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4752F-9AE5-491A-AB51-A95EB1FB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5511644"/>
            <a:ext cx="11281240" cy="761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47F20-9357-4B87-8B3A-3198302EA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43" y="1069764"/>
            <a:ext cx="156966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2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609484-2037-4B1F-B349-66BD718F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79" y="1064741"/>
            <a:ext cx="3728692" cy="4967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96C65C-9DE7-45D4-B3BA-4BA315AF2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11" y="945290"/>
            <a:ext cx="3728692" cy="4967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2AC02-90C2-4E4B-BC46-FC08F98B4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4765964"/>
            <a:ext cx="11281240" cy="1506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B59CAF-520D-4AC9-8827-9812E4CFA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67" y="2050472"/>
            <a:ext cx="647395" cy="7100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04E224-B33F-4119-81DB-FECBDC0B8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2185">
            <a:off x="2112567" y="2202872"/>
            <a:ext cx="647395" cy="710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29D0A1-FCD6-49CC-8015-62ED100C8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40" y="2050471"/>
            <a:ext cx="647395" cy="710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5AD77D-6B23-439C-B11A-380725AE7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5501">
            <a:off x="2264967" y="2050471"/>
            <a:ext cx="647395" cy="710045"/>
          </a:xfrm>
          <a:prstGeom prst="rect">
            <a:avLst/>
          </a:prstGeom>
        </p:spPr>
      </p:pic>
      <p:pic>
        <p:nvPicPr>
          <p:cNvPr id="17" name="Picture 3" descr="F:\New folder (2)\Animated gif\img8.gif">
            <a:extLst>
              <a:ext uri="{FF2B5EF4-FFF2-40B4-BE49-F238E27FC236}">
                <a16:creationId xmlns:a16="http://schemas.microsoft.com/office/drawing/2014/main" id="{FC605D70-DA26-4988-8099-37F659D7B4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34" y="3548450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>
            <a:extLst>
              <a:ext uri="{FF2B5EF4-FFF2-40B4-BE49-F238E27FC236}">
                <a16:creationId xmlns:a16="http://schemas.microsoft.com/office/drawing/2014/main" id="{CD02CA69-EF5B-4E5E-955C-980776A419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19" y="3782002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>
            <a:extLst>
              <a:ext uri="{FF2B5EF4-FFF2-40B4-BE49-F238E27FC236}">
                <a16:creationId xmlns:a16="http://schemas.microsoft.com/office/drawing/2014/main" id="{D6B03524-6C02-490E-AABB-A92B0786E0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68" y="1159257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80565F-38BD-4254-B9EA-230B359CC6CA}"/>
              </a:ext>
            </a:extLst>
          </p:cNvPr>
          <p:cNvSpPr txBox="1"/>
          <p:nvPr/>
        </p:nvSpPr>
        <p:spPr>
          <a:xfrm>
            <a:off x="3881668" y="1747632"/>
            <a:ext cx="4637663" cy="221599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spc="50" dirty="0">
              <a:ln w="9525" cmpd="sng">
                <a:solidFill>
                  <a:schemeClr val="accent1"/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3" descr="F:\New folder (2)\Animated gif\img8.gif">
            <a:extLst>
              <a:ext uri="{FF2B5EF4-FFF2-40B4-BE49-F238E27FC236}">
                <a16:creationId xmlns:a16="http://schemas.microsoft.com/office/drawing/2014/main" id="{B62D328D-B12C-4B56-9475-6B28C1D05E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20" y="3432461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>
            <a:extLst>
              <a:ext uri="{FF2B5EF4-FFF2-40B4-BE49-F238E27FC236}">
                <a16:creationId xmlns:a16="http://schemas.microsoft.com/office/drawing/2014/main" id="{9A1D3CD1-F0F5-48D4-98EF-B8FE50540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798" y="778073"/>
            <a:ext cx="3673278" cy="204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6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build="allAtOnce"/>
      <p:bldP spid="20" grpId="2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271ED2-4E1B-44B6-8A14-6639D1AED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7" y="4978401"/>
            <a:ext cx="11281240" cy="12692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E9C58D-8B2A-4D4F-AD27-32D00EF32697}"/>
              </a:ext>
            </a:extLst>
          </p:cNvPr>
          <p:cNvSpPr/>
          <p:nvPr/>
        </p:nvSpPr>
        <p:spPr>
          <a:xfrm>
            <a:off x="3936016" y="610315"/>
            <a:ext cx="359425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cap="none" spc="0" dirty="0" err="1">
                <a:ln w="10160">
                  <a:solidFill>
                    <a:schemeClr val="accent5"/>
                  </a:solidFill>
                  <a:prstDash val="solid"/>
                </a:ln>
                <a:gradFill flip="none" rotWithShape="1">
                  <a:gsLst>
                    <a:gs pos="16000">
                      <a:srgbClr val="FF0000"/>
                    </a:gs>
                    <a:gs pos="42000">
                      <a:srgbClr val="00B050"/>
                    </a:gs>
                    <a:gs pos="68000">
                      <a:schemeClr val="accent4">
                        <a:lumMod val="60000"/>
                        <a:lumOff val="40000"/>
                      </a:schemeClr>
                    </a:gs>
                    <a:gs pos="8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cap="none" spc="0" dirty="0">
                <a:ln w="10160">
                  <a:solidFill>
                    <a:schemeClr val="accent5"/>
                  </a:solidFill>
                  <a:prstDash val="solid"/>
                </a:ln>
                <a:gradFill flip="none" rotWithShape="1">
                  <a:gsLst>
                    <a:gs pos="16000">
                      <a:srgbClr val="FF0000"/>
                    </a:gs>
                    <a:gs pos="42000">
                      <a:srgbClr val="00B050"/>
                    </a:gs>
                    <a:gs pos="68000">
                      <a:schemeClr val="accent4">
                        <a:lumMod val="60000"/>
                        <a:lumOff val="40000"/>
                      </a:schemeClr>
                    </a:gs>
                    <a:gs pos="8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0" dirty="0" err="1">
                <a:ln w="10160">
                  <a:solidFill>
                    <a:schemeClr val="accent5"/>
                  </a:solidFill>
                  <a:prstDash val="solid"/>
                </a:ln>
                <a:gradFill flip="none" rotWithShape="1">
                  <a:gsLst>
                    <a:gs pos="16000">
                      <a:srgbClr val="FF0000"/>
                    </a:gs>
                    <a:gs pos="42000">
                      <a:srgbClr val="00B050"/>
                    </a:gs>
                    <a:gs pos="68000">
                      <a:schemeClr val="accent4">
                        <a:lumMod val="60000"/>
                        <a:lumOff val="40000"/>
                      </a:schemeClr>
                    </a:gs>
                    <a:gs pos="89000">
                      <a:srgbClr val="FFF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cap="none" spc="0" dirty="0">
              <a:ln w="10160">
                <a:solidFill>
                  <a:schemeClr val="accent5"/>
                </a:solidFill>
                <a:prstDash val="solid"/>
              </a:ln>
              <a:gradFill flip="none" rotWithShape="1">
                <a:gsLst>
                  <a:gs pos="16000">
                    <a:srgbClr val="FF0000"/>
                  </a:gs>
                  <a:gs pos="42000">
                    <a:srgbClr val="00B050"/>
                  </a:gs>
                  <a:gs pos="68000">
                    <a:schemeClr val="accent4">
                      <a:lumMod val="60000"/>
                      <a:lumOff val="40000"/>
                    </a:schemeClr>
                  </a:gs>
                  <a:gs pos="89000">
                    <a:srgbClr val="FFFF00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F11D4-57B3-4F3F-905A-EA6020D4EE55}"/>
              </a:ext>
            </a:extLst>
          </p:cNvPr>
          <p:cNvSpPr/>
          <p:nvPr/>
        </p:nvSpPr>
        <p:spPr>
          <a:xfrm>
            <a:off x="2691057" y="2028616"/>
            <a:ext cx="631935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মাহদী</a:t>
            </a:r>
            <a:endParaRPr lang="en-US" sz="4400" dirty="0">
              <a:ln/>
              <a:gradFill flip="none" rotWithShape="1">
                <a:gsLst>
                  <a:gs pos="16000">
                    <a:srgbClr val="0070C0"/>
                  </a:gs>
                  <a:gs pos="34000">
                    <a:srgbClr val="C00000"/>
                  </a:gs>
                  <a:gs pos="68000">
                    <a:schemeClr val="accent6">
                      <a:lumMod val="75000"/>
                    </a:schemeClr>
                  </a:gs>
                  <a:gs pos="84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>
              <a:ln/>
              <a:gradFill flip="none" rotWithShape="1">
                <a:gsLst>
                  <a:gs pos="16000">
                    <a:srgbClr val="0070C0"/>
                  </a:gs>
                  <a:gs pos="34000">
                    <a:srgbClr val="C00000"/>
                  </a:gs>
                  <a:gs pos="68000">
                    <a:schemeClr val="accent6">
                      <a:lumMod val="75000"/>
                    </a:schemeClr>
                  </a:gs>
                  <a:gs pos="84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মুরাদগড়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n/>
              <a:gradFill flip="none" rotWithShape="1">
                <a:gsLst>
                  <a:gs pos="16000">
                    <a:srgbClr val="0070C0"/>
                  </a:gs>
                  <a:gs pos="34000">
                    <a:srgbClr val="C00000"/>
                  </a:gs>
                  <a:gs pos="68000">
                    <a:schemeClr val="accent6">
                      <a:lumMod val="75000"/>
                    </a:schemeClr>
                  </a:gs>
                  <a:gs pos="84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400" dirty="0">
                <a:ln/>
                <a:gradFill flip="none" rotWithShape="1"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547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419600" y="650591"/>
            <a:ext cx="2881814" cy="118903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IN" sz="48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16000">
                      <a:srgbClr val="0070C0"/>
                    </a:gs>
                    <a:gs pos="34000">
                      <a:srgbClr val="C00000"/>
                    </a:gs>
                    <a:gs pos="68000">
                      <a:schemeClr val="accent6">
                        <a:lumMod val="75000"/>
                      </a:schemeClr>
                    </a:gs>
                    <a:gs pos="84000">
                      <a:srgbClr val="7030A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4" name="Ribbon: Tilted Up 3"/>
          <p:cNvSpPr/>
          <p:nvPr/>
        </p:nvSpPr>
        <p:spPr>
          <a:xfrm>
            <a:off x="1399105" y="1702119"/>
            <a:ext cx="9164518" cy="3680015"/>
          </a:xfrm>
          <a:prstGeom prst="ribbon2">
            <a:avLst>
              <a:gd name="adj1" fmla="val 24699"/>
              <a:gd name="adj2" fmla="val 7500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IN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বিষয়ঃ  প্রাথমিক বিজ্ঞান</a:t>
            </a:r>
            <a:endParaRPr lang="en-US" sz="3200" b="1" dirty="0">
              <a:ln/>
              <a:gradFill>
                <a:gsLst>
                  <a:gs pos="59000">
                    <a:srgbClr val="7030A0"/>
                  </a:gs>
                  <a:gs pos="100000">
                    <a:srgbClr val="00B0F0"/>
                  </a:gs>
                  <a:gs pos="17000">
                    <a:srgbClr val="00B050"/>
                  </a:gs>
                </a:gsLst>
                <a:path path="circle">
                  <a:fillToRect l="100000" t="10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r>
              <a:rPr lang="en-US" sz="3200" b="1" dirty="0" err="1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bn-IN" sz="3200" b="1" dirty="0">
              <a:ln/>
              <a:gradFill>
                <a:gsLst>
                  <a:gs pos="59000">
                    <a:srgbClr val="7030A0"/>
                  </a:gs>
                  <a:gs pos="100000">
                    <a:srgbClr val="00B0F0"/>
                  </a:gs>
                  <a:gs pos="17000">
                    <a:srgbClr val="00B050"/>
                  </a:gs>
                </a:gsLst>
                <a:path path="circle">
                  <a:fillToRect l="100000" t="10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পাঠঃ তথ্য সংগ্রহ</a:t>
            </a:r>
            <a:r>
              <a:rPr lang="en-US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সংরক্ষণ</a:t>
            </a:r>
            <a:r>
              <a:rPr lang="en-US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bn-IN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/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(পৃষ্ঠা-৭০,৭১)</a:t>
            </a:r>
            <a:endParaRPr lang="bn-IN" sz="3200" b="1" dirty="0">
              <a:ln/>
              <a:gradFill>
                <a:gsLst>
                  <a:gs pos="59000">
                    <a:srgbClr val="7030A0"/>
                  </a:gs>
                  <a:gs pos="100000">
                    <a:srgbClr val="00B0F0"/>
                  </a:gs>
                  <a:gs pos="17000">
                    <a:srgbClr val="00B050"/>
                  </a:gs>
                </a:gsLst>
                <a:path path="circle">
                  <a:fillToRect l="100000" t="10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100" b="1" dirty="0">
              <a:ln/>
              <a:gradFill>
                <a:gsLst>
                  <a:gs pos="59000">
                    <a:srgbClr val="7030A0"/>
                  </a:gs>
                  <a:gs pos="100000">
                    <a:srgbClr val="00B0F0"/>
                  </a:gs>
                  <a:gs pos="17000">
                    <a:srgbClr val="00B050"/>
                  </a:gs>
                </a:gsLst>
                <a:path path="circle">
                  <a:fillToRect l="100000" t="10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D7311-3808-40B9-908E-4BE413083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4" y="4516583"/>
            <a:ext cx="11281240" cy="17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5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8627" y="742121"/>
            <a:ext cx="2888974" cy="105765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lowchart: Internal Storage 4"/>
          <p:cNvSpPr/>
          <p:nvPr/>
        </p:nvSpPr>
        <p:spPr>
          <a:xfrm>
            <a:off x="455380" y="3086789"/>
            <a:ext cx="9939131" cy="2133086"/>
          </a:xfrm>
          <a:prstGeom prst="flowChartInternalStorag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১১.২.১  ইন্টারনেট ব্যবহারের মাধ্যমে তথ্য সংগ্রহ করতে পারবে ও সংগৃহীত তথ্য শ্রেণিতে উপস্থাপন করতে পারবে।</a:t>
            </a:r>
          </a:p>
          <a:p>
            <a:endParaRPr lang="bn-IN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১১.২.২ সংগৃহীত তথ্য সংরক্ষণের উপায় বলতে  পারবে।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E5510-CE63-423A-A3D9-857C5348D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5080000"/>
            <a:ext cx="11281240" cy="1192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E8975-9AFE-445D-ACE4-B435B8620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9885" y="2034967"/>
            <a:ext cx="851261" cy="6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99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" y="1099646"/>
            <a:ext cx="6060687" cy="3269154"/>
          </a:xfrm>
          <a:prstGeom prst="round2DiagRect">
            <a:avLst>
              <a:gd name="adj1" fmla="val 0"/>
              <a:gd name="adj2" fmla="val 50000"/>
            </a:avLst>
          </a:prstGeom>
          <a:ln w="127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95137" y="2579599"/>
            <a:ext cx="2534234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CD63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endParaRPr lang="en-US" sz="4000" b="1" dirty="0">
              <a:solidFill>
                <a:srgbClr val="0CD63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63767-E39D-48F2-A8F7-DA90118B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4905829"/>
            <a:ext cx="11281240" cy="13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94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292876" y="3063629"/>
            <a:ext cx="9606248" cy="166093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200" dirty="0" err="1"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7200" dirty="0"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7200" dirty="0"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7200" dirty="0"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7200" dirty="0">
              <a:gradFill>
                <a:gsLst>
                  <a:gs pos="59000">
                    <a:srgbClr val="7030A0"/>
                  </a:gs>
                  <a:gs pos="100000">
                    <a:srgbClr val="00B0F0"/>
                  </a:gs>
                  <a:gs pos="17000">
                    <a:srgbClr val="00B05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15999" y="846329"/>
            <a:ext cx="4238172" cy="1291853"/>
          </a:xfrm>
          <a:prstGeom prst="wedgeRoundRectCallout">
            <a:avLst>
              <a:gd name="adj1" fmla="val -15984"/>
              <a:gd name="adj2" fmla="val 8358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7200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7200" b="1" u="sng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B8D9C-8691-4DDA-858C-5F480EAF4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5511644"/>
            <a:ext cx="11281240" cy="761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917A2-6955-4CA8-8FF4-C4577F18D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005" y="865490"/>
            <a:ext cx="1164851" cy="13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68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57" y="1129366"/>
            <a:ext cx="3933362" cy="2814027"/>
          </a:xfrm>
          <a:prstGeom prst="round2DiagRect">
            <a:avLst>
              <a:gd name="adj1" fmla="val 0"/>
              <a:gd name="adj2" fmla="val 5000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69891" y="4312020"/>
            <a:ext cx="214109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567" y="859384"/>
            <a:ext cx="2803161" cy="3353990"/>
          </a:xfrm>
          <a:prstGeom prst="round2DiagRect">
            <a:avLst>
              <a:gd name="adj1" fmla="val 50000"/>
              <a:gd name="adj2" fmla="val 0"/>
            </a:avLst>
          </a:prstGeom>
          <a:ln w="127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249649" y="4557889"/>
            <a:ext cx="177246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B2F0C-8962-4FC0-973F-E626B4842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4949371"/>
            <a:ext cx="11281240" cy="13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50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85" y="862374"/>
            <a:ext cx="3967159" cy="3187418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8" y="862374"/>
            <a:ext cx="3967159" cy="3187417"/>
          </a:xfrm>
          <a:prstGeom prst="ellipse">
            <a:avLst/>
          </a:prstGeom>
          <a:ln w="127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09427" y="3695848"/>
            <a:ext cx="257314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ইণ্টারনেট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BE6C4-8EA4-4054-A2E6-DA9EBA22E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5257265"/>
            <a:ext cx="11281240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62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61289-9A40-446A-B984-C470990EB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" y="4991276"/>
            <a:ext cx="11281240" cy="1301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031" y="908491"/>
            <a:ext cx="3704058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gradFill>
                  <a:gsLst>
                    <a:gs pos="59000">
                      <a:srgbClr val="7030A0"/>
                    </a:gs>
                    <a:gs pos="100000">
                      <a:srgbClr val="00B0F0"/>
                    </a:gs>
                    <a:gs pos="17000">
                      <a:srgbClr val="00B05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gradFill>
                <a:gsLst>
                  <a:gs pos="59000">
                    <a:srgbClr val="7030A0"/>
                  </a:gs>
                  <a:gs pos="100000">
                    <a:srgbClr val="00B0F0"/>
                  </a:gs>
                  <a:gs pos="17000">
                    <a:srgbClr val="00B050"/>
                  </a:gs>
                </a:gsLst>
                <a:path path="circle">
                  <a:fillToRect l="100000" t="100000"/>
                </a:path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A63BA-32C3-4438-A0AB-4382D7143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84" b="47003"/>
          <a:stretch/>
        </p:blipFill>
        <p:spPr>
          <a:xfrm>
            <a:off x="1113393" y="753449"/>
            <a:ext cx="1664819" cy="16182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FA775-6500-41F8-9F04-9D0984CDA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9" r="35094" b="47856"/>
          <a:stretch/>
        </p:blipFill>
        <p:spPr>
          <a:xfrm>
            <a:off x="9196895" y="3534082"/>
            <a:ext cx="1664819" cy="16679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3A275-F07A-4685-B881-5F42596B8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3" b="48658"/>
          <a:stretch/>
        </p:blipFill>
        <p:spPr>
          <a:xfrm>
            <a:off x="9303891" y="753449"/>
            <a:ext cx="1557823" cy="15367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F2D8D-36E3-4477-93F2-3E286717E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47856" r="50702"/>
          <a:stretch/>
        </p:blipFill>
        <p:spPr>
          <a:xfrm>
            <a:off x="1212459" y="3240560"/>
            <a:ext cx="1685538" cy="15367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A49B3D-4763-4779-A5B6-80A31C489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535" b="98256" l="48630" r="82877">
                        <a14:foregroundMark x1="62671" y1="47093" x2="63356" y2="5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24" t="41377" r="17687"/>
          <a:stretch/>
        </p:blipFill>
        <p:spPr>
          <a:xfrm>
            <a:off x="5355261" y="2733448"/>
            <a:ext cx="1578770" cy="16182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499DC0-610F-45D1-BAEB-99C3DC341283}"/>
              </a:ext>
            </a:extLst>
          </p:cNvPr>
          <p:cNvSpPr txBox="1"/>
          <p:nvPr/>
        </p:nvSpPr>
        <p:spPr>
          <a:xfrm>
            <a:off x="1096365" y="2379505"/>
            <a:ext cx="180059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00FCD-F4F1-467E-8765-40C9A31E27B8}"/>
              </a:ext>
            </a:extLst>
          </p:cNvPr>
          <p:cNvSpPr txBox="1"/>
          <p:nvPr/>
        </p:nvSpPr>
        <p:spPr>
          <a:xfrm>
            <a:off x="488900" y="4794932"/>
            <a:ext cx="357913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মজিলা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ফায়ার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ফক্স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996C5-8D34-4C52-8BAD-863744B6B87D}"/>
              </a:ext>
            </a:extLst>
          </p:cNvPr>
          <p:cNvSpPr txBox="1"/>
          <p:nvPr/>
        </p:nvSpPr>
        <p:spPr>
          <a:xfrm>
            <a:off x="8884559" y="5151514"/>
            <a:ext cx="230133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C66E8-A0F5-4244-A3FC-3626B1C728FC}"/>
              </a:ext>
            </a:extLst>
          </p:cNvPr>
          <p:cNvSpPr txBox="1"/>
          <p:nvPr/>
        </p:nvSpPr>
        <p:spPr>
          <a:xfrm>
            <a:off x="8872714" y="2210643"/>
            <a:ext cx="2420175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এক্সপ্লোরার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5BC9C5-A3A6-4D16-99D7-36A41AE2AD42}"/>
              </a:ext>
            </a:extLst>
          </p:cNvPr>
          <p:cNvSpPr txBox="1"/>
          <p:nvPr/>
        </p:nvSpPr>
        <p:spPr>
          <a:xfrm>
            <a:off x="5608461" y="4533737"/>
            <a:ext cx="77108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টর্চ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5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488</TotalTime>
  <Words>199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Priyam</dc:creator>
  <cp:lastModifiedBy>user</cp:lastModifiedBy>
  <cp:revision>59</cp:revision>
  <dcterms:created xsi:type="dcterms:W3CDTF">2019-05-25T02:28:54Z</dcterms:created>
  <dcterms:modified xsi:type="dcterms:W3CDTF">2021-05-17T16:35:39Z</dcterms:modified>
</cp:coreProperties>
</file>