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8" r:id="rId3"/>
    <p:sldId id="263" r:id="rId4"/>
    <p:sldId id="261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B1C4B-A085-4DCD-9052-F2A1C57404B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B0A34-9A34-4B87-9720-EE1A851E3656}">
      <dgm:prSet phldrT="[Text]" custT="1"/>
      <dgm:spPr>
        <a:solidFill>
          <a:srgbClr val="C00000"/>
        </a:solidFill>
      </dgm:spPr>
      <dgm:t>
        <a:bodyPr/>
        <a:lstStyle/>
        <a:p>
          <a:pPr algn="l"/>
          <a:r>
            <a:rPr lang="ar-SA" sz="5400" dirty="0" smtClean="0"/>
            <a:t>الدرس </a:t>
          </a:r>
          <a:r>
            <a:rPr lang="ar-SA" sz="5400" dirty="0" smtClean="0"/>
            <a:t>الثانى</a:t>
          </a:r>
          <a:endParaRPr lang="en-US" sz="5400" dirty="0"/>
        </a:p>
      </dgm:t>
    </dgm:pt>
    <dgm:pt modelId="{85009307-F177-4B07-B77A-E6E0E67B1302}" type="parTrans" cxnId="{A5184C41-D29A-4446-A1EB-92377FD30486}">
      <dgm:prSet/>
      <dgm:spPr/>
      <dgm:t>
        <a:bodyPr/>
        <a:lstStyle/>
        <a:p>
          <a:endParaRPr lang="en-US"/>
        </a:p>
      </dgm:t>
    </dgm:pt>
    <dgm:pt modelId="{F8301BEF-C328-4B3B-8BDA-7894C1B0B88E}" type="sibTrans" cxnId="{A5184C41-D29A-4446-A1EB-92377FD30486}">
      <dgm:prSet/>
      <dgm:spPr/>
      <dgm:t>
        <a:bodyPr/>
        <a:lstStyle/>
        <a:p>
          <a:endParaRPr lang="en-US"/>
        </a:p>
      </dgm:t>
    </dgm:pt>
    <dgm:pt modelId="{39E4A273-63CD-45E2-B16A-556E8039824A}">
      <dgm:prSet phldrT="[Text]" custT="1"/>
      <dgm:spPr>
        <a:solidFill>
          <a:srgbClr val="7030A0"/>
        </a:solidFill>
      </dgm:spPr>
      <dgm:t>
        <a:bodyPr/>
        <a:lstStyle/>
        <a:p>
          <a:pPr algn="ctr"/>
          <a:r>
            <a:rPr lang="ar-SA" sz="5400" dirty="0" smtClean="0">
              <a:solidFill>
                <a:srgbClr val="FF0000"/>
              </a:solidFill>
            </a:rPr>
            <a:t>الفعل اللازم والمتعدى</a:t>
          </a:r>
          <a:endParaRPr lang="en-US" sz="5400" dirty="0">
            <a:solidFill>
              <a:srgbClr val="FF0000"/>
            </a:solidFill>
          </a:endParaRPr>
        </a:p>
      </dgm:t>
    </dgm:pt>
    <dgm:pt modelId="{64AB197B-DA60-4F08-9D33-0746892140D6}" type="parTrans" cxnId="{6B44EA43-668B-4233-B79C-A7A65C81C993}">
      <dgm:prSet/>
      <dgm:spPr/>
      <dgm:t>
        <a:bodyPr/>
        <a:lstStyle/>
        <a:p>
          <a:endParaRPr lang="en-US"/>
        </a:p>
      </dgm:t>
    </dgm:pt>
    <dgm:pt modelId="{494114BA-1A40-47FF-920B-74F6631D2C95}" type="sibTrans" cxnId="{6B44EA43-668B-4233-B79C-A7A65C81C993}">
      <dgm:prSet/>
      <dgm:spPr/>
      <dgm:t>
        <a:bodyPr/>
        <a:lstStyle/>
        <a:p>
          <a:endParaRPr lang="en-US"/>
        </a:p>
      </dgm:t>
    </dgm:pt>
    <dgm:pt modelId="{FC1BEAC0-AD0A-4850-ABF4-111ADD51E2A7}">
      <dgm:prSet phldrT="[Text]" custT="1"/>
      <dgm:spPr>
        <a:solidFill>
          <a:srgbClr val="002060"/>
        </a:solidFill>
      </dgm:spPr>
      <dgm:t>
        <a:bodyPr/>
        <a:lstStyle/>
        <a:p>
          <a:r>
            <a:rPr lang="ar-SA" sz="4400" dirty="0" smtClean="0"/>
            <a:t>للصف </a:t>
          </a:r>
          <a:r>
            <a:rPr lang="ar-SA" sz="4400" dirty="0" smtClean="0"/>
            <a:t>التاسع </a:t>
          </a:r>
          <a:r>
            <a:rPr lang="ar-SA" sz="4400" dirty="0" smtClean="0"/>
            <a:t>من الداخل </a:t>
          </a:r>
          <a:endParaRPr lang="en-US" sz="4400" dirty="0"/>
        </a:p>
      </dgm:t>
    </dgm:pt>
    <dgm:pt modelId="{24EA5F69-35C4-4BB7-B642-96BA845D168D}" type="parTrans" cxnId="{5070EC78-701A-4EFC-9608-C9EAE78DF35A}">
      <dgm:prSet/>
      <dgm:spPr/>
      <dgm:t>
        <a:bodyPr/>
        <a:lstStyle/>
        <a:p>
          <a:endParaRPr lang="en-US"/>
        </a:p>
      </dgm:t>
    </dgm:pt>
    <dgm:pt modelId="{7DEE6EBE-624D-4022-B061-F504067982C6}" type="sibTrans" cxnId="{5070EC78-701A-4EFC-9608-C9EAE78DF35A}">
      <dgm:prSet/>
      <dgm:spPr/>
      <dgm:t>
        <a:bodyPr/>
        <a:lstStyle/>
        <a:p>
          <a:endParaRPr lang="en-US"/>
        </a:p>
      </dgm:t>
    </dgm:pt>
    <dgm:pt modelId="{05DE9774-3BD7-4CE5-865D-2D6059A75B67}" type="pres">
      <dgm:prSet presAssocID="{CEEB1C4B-A085-4DCD-9052-F2A1C57404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35AC2-06F9-4C34-A5A5-C2DA419ED5B0}" type="pres">
      <dgm:prSet presAssocID="{CEEB1C4B-A085-4DCD-9052-F2A1C57404B6}" presName="dummyMaxCanvas" presStyleCnt="0">
        <dgm:presLayoutVars/>
      </dgm:prSet>
      <dgm:spPr/>
    </dgm:pt>
    <dgm:pt modelId="{E81A5B0F-46A4-4190-A0B6-FFEA0F773884}" type="pres">
      <dgm:prSet presAssocID="{CEEB1C4B-A085-4DCD-9052-F2A1C57404B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F0367-7311-4E21-B20F-5BB3EC3383FD}" type="pres">
      <dgm:prSet presAssocID="{CEEB1C4B-A085-4DCD-9052-F2A1C57404B6}" presName="ThreeNodes_2" presStyleLbl="node1" presStyleIdx="1" presStyleCnt="3" custLinFactNeighborX="654" custLinFactNeighborY="3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77152-11D5-4722-AC0A-A921B81F582C}" type="pres">
      <dgm:prSet presAssocID="{CEEB1C4B-A085-4DCD-9052-F2A1C57404B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97E9B-1DF7-4472-802B-F07588D6240B}" type="pres">
      <dgm:prSet presAssocID="{CEEB1C4B-A085-4DCD-9052-F2A1C57404B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48BD1-F439-44B2-BA81-985A81118312}" type="pres">
      <dgm:prSet presAssocID="{CEEB1C4B-A085-4DCD-9052-F2A1C57404B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0806B-D9C3-49B3-8576-4CB4D37D0485}" type="pres">
      <dgm:prSet presAssocID="{CEEB1C4B-A085-4DCD-9052-F2A1C57404B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2EF1B-FFDB-4C52-8098-CBCE907ED6F8}" type="pres">
      <dgm:prSet presAssocID="{CEEB1C4B-A085-4DCD-9052-F2A1C57404B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293C2-24E2-4802-AC06-EDC8EE2B11D2}" type="pres">
      <dgm:prSet presAssocID="{CEEB1C4B-A085-4DCD-9052-F2A1C57404B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4EA43-668B-4233-B79C-A7A65C81C993}" srcId="{CEEB1C4B-A085-4DCD-9052-F2A1C57404B6}" destId="{39E4A273-63CD-45E2-B16A-556E8039824A}" srcOrd="1" destOrd="0" parTransId="{64AB197B-DA60-4F08-9D33-0746892140D6}" sibTransId="{494114BA-1A40-47FF-920B-74F6631D2C95}"/>
    <dgm:cxn modelId="{5CB35B7A-73C4-4562-B61E-831E5A3CDE55}" type="presOf" srcId="{6C9B0A34-9A34-4B87-9720-EE1A851E3656}" destId="{E81A5B0F-46A4-4190-A0B6-FFEA0F773884}" srcOrd="0" destOrd="0" presId="urn:microsoft.com/office/officeart/2005/8/layout/vProcess5"/>
    <dgm:cxn modelId="{24BD6352-883E-468F-8A88-62D5DB7F7A84}" type="presOf" srcId="{FC1BEAC0-AD0A-4850-ABF4-111ADD51E2A7}" destId="{2DB293C2-24E2-4802-AC06-EDC8EE2B11D2}" srcOrd="1" destOrd="0" presId="urn:microsoft.com/office/officeart/2005/8/layout/vProcess5"/>
    <dgm:cxn modelId="{59C1D8D6-48A2-4B66-A473-915E5DFF00A7}" type="presOf" srcId="{6C9B0A34-9A34-4B87-9720-EE1A851E3656}" destId="{66F0806B-D9C3-49B3-8576-4CB4D37D0485}" srcOrd="1" destOrd="0" presId="urn:microsoft.com/office/officeart/2005/8/layout/vProcess5"/>
    <dgm:cxn modelId="{5070EC78-701A-4EFC-9608-C9EAE78DF35A}" srcId="{CEEB1C4B-A085-4DCD-9052-F2A1C57404B6}" destId="{FC1BEAC0-AD0A-4850-ABF4-111ADD51E2A7}" srcOrd="2" destOrd="0" parTransId="{24EA5F69-35C4-4BB7-B642-96BA845D168D}" sibTransId="{7DEE6EBE-624D-4022-B061-F504067982C6}"/>
    <dgm:cxn modelId="{2023165A-14CE-4ACA-8DC5-49C7F006B6FF}" type="presOf" srcId="{CEEB1C4B-A085-4DCD-9052-F2A1C57404B6}" destId="{05DE9774-3BD7-4CE5-865D-2D6059A75B67}" srcOrd="0" destOrd="0" presId="urn:microsoft.com/office/officeart/2005/8/layout/vProcess5"/>
    <dgm:cxn modelId="{0F63CFF5-1FF8-4DE5-8F15-E3A4E71ADA79}" type="presOf" srcId="{FC1BEAC0-AD0A-4850-ABF4-111ADD51E2A7}" destId="{83377152-11D5-4722-AC0A-A921B81F582C}" srcOrd="0" destOrd="0" presId="urn:microsoft.com/office/officeart/2005/8/layout/vProcess5"/>
    <dgm:cxn modelId="{A5184C41-D29A-4446-A1EB-92377FD30486}" srcId="{CEEB1C4B-A085-4DCD-9052-F2A1C57404B6}" destId="{6C9B0A34-9A34-4B87-9720-EE1A851E3656}" srcOrd="0" destOrd="0" parTransId="{85009307-F177-4B07-B77A-E6E0E67B1302}" sibTransId="{F8301BEF-C328-4B3B-8BDA-7894C1B0B88E}"/>
    <dgm:cxn modelId="{9FFC618F-00DB-4623-A104-633609456C05}" type="presOf" srcId="{F8301BEF-C328-4B3B-8BDA-7894C1B0B88E}" destId="{0CF97E9B-1DF7-4472-802B-F07588D6240B}" srcOrd="0" destOrd="0" presId="urn:microsoft.com/office/officeart/2005/8/layout/vProcess5"/>
    <dgm:cxn modelId="{206A41D5-9783-430C-8941-42CFFCD4E4C1}" type="presOf" srcId="{494114BA-1A40-47FF-920B-74F6631D2C95}" destId="{D3148BD1-F439-44B2-BA81-985A81118312}" srcOrd="0" destOrd="0" presId="urn:microsoft.com/office/officeart/2005/8/layout/vProcess5"/>
    <dgm:cxn modelId="{92958C4B-2B24-4DC6-89B4-23F636D5B8C2}" type="presOf" srcId="{39E4A273-63CD-45E2-B16A-556E8039824A}" destId="{991F0367-7311-4E21-B20F-5BB3EC3383FD}" srcOrd="0" destOrd="0" presId="urn:microsoft.com/office/officeart/2005/8/layout/vProcess5"/>
    <dgm:cxn modelId="{B9E67DCF-2F66-458F-9285-E861A7BD7612}" type="presOf" srcId="{39E4A273-63CD-45E2-B16A-556E8039824A}" destId="{5A12EF1B-FFDB-4C52-8098-CBCE907ED6F8}" srcOrd="1" destOrd="0" presId="urn:microsoft.com/office/officeart/2005/8/layout/vProcess5"/>
    <dgm:cxn modelId="{FF5F9A0F-AE99-4B81-8436-D84F98879087}" type="presParOf" srcId="{05DE9774-3BD7-4CE5-865D-2D6059A75B67}" destId="{DA835AC2-06F9-4C34-A5A5-C2DA419ED5B0}" srcOrd="0" destOrd="0" presId="urn:microsoft.com/office/officeart/2005/8/layout/vProcess5"/>
    <dgm:cxn modelId="{F7176C53-5E1B-4613-88B4-EBB9CB031996}" type="presParOf" srcId="{05DE9774-3BD7-4CE5-865D-2D6059A75B67}" destId="{E81A5B0F-46A4-4190-A0B6-FFEA0F773884}" srcOrd="1" destOrd="0" presId="urn:microsoft.com/office/officeart/2005/8/layout/vProcess5"/>
    <dgm:cxn modelId="{8C4E22A0-FCCC-4D8D-83C8-4DE9473E1342}" type="presParOf" srcId="{05DE9774-3BD7-4CE5-865D-2D6059A75B67}" destId="{991F0367-7311-4E21-B20F-5BB3EC3383FD}" srcOrd="2" destOrd="0" presId="urn:microsoft.com/office/officeart/2005/8/layout/vProcess5"/>
    <dgm:cxn modelId="{2EB728E6-6C3A-48ED-8F30-24873CB8FC50}" type="presParOf" srcId="{05DE9774-3BD7-4CE5-865D-2D6059A75B67}" destId="{83377152-11D5-4722-AC0A-A921B81F582C}" srcOrd="3" destOrd="0" presId="urn:microsoft.com/office/officeart/2005/8/layout/vProcess5"/>
    <dgm:cxn modelId="{CF77BCA2-69FB-482E-B51F-78664A74B43B}" type="presParOf" srcId="{05DE9774-3BD7-4CE5-865D-2D6059A75B67}" destId="{0CF97E9B-1DF7-4472-802B-F07588D6240B}" srcOrd="4" destOrd="0" presId="urn:microsoft.com/office/officeart/2005/8/layout/vProcess5"/>
    <dgm:cxn modelId="{90970E48-A452-4F23-8F57-04C033A93809}" type="presParOf" srcId="{05DE9774-3BD7-4CE5-865D-2D6059A75B67}" destId="{D3148BD1-F439-44B2-BA81-985A81118312}" srcOrd="5" destOrd="0" presId="urn:microsoft.com/office/officeart/2005/8/layout/vProcess5"/>
    <dgm:cxn modelId="{AEDF966E-3368-4A29-9F3E-AF07D1050656}" type="presParOf" srcId="{05DE9774-3BD7-4CE5-865D-2D6059A75B67}" destId="{66F0806B-D9C3-49B3-8576-4CB4D37D0485}" srcOrd="6" destOrd="0" presId="urn:microsoft.com/office/officeart/2005/8/layout/vProcess5"/>
    <dgm:cxn modelId="{D27A73C9-8853-42BD-84D3-E165FD391BCF}" type="presParOf" srcId="{05DE9774-3BD7-4CE5-865D-2D6059A75B67}" destId="{5A12EF1B-FFDB-4C52-8098-CBCE907ED6F8}" srcOrd="7" destOrd="0" presId="urn:microsoft.com/office/officeart/2005/8/layout/vProcess5"/>
    <dgm:cxn modelId="{F8C9C7E1-B004-4FC4-96C1-C2FC5CAC64DF}" type="presParOf" srcId="{05DE9774-3BD7-4CE5-865D-2D6059A75B67}" destId="{2DB293C2-24E2-4802-AC06-EDC8EE2B11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5B0F-46A4-4190-A0B6-FFEA0F773884}">
      <dsp:nvSpPr>
        <dsp:cNvPr id="0" name=""/>
        <dsp:cNvSpPr/>
      </dsp:nvSpPr>
      <dsp:spPr>
        <a:xfrm>
          <a:off x="0" y="0"/>
          <a:ext cx="6804034" cy="1542487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kern="1200" dirty="0" smtClean="0"/>
            <a:t>الدرس </a:t>
          </a:r>
          <a:r>
            <a:rPr lang="ar-SA" sz="5400" kern="1200" dirty="0" smtClean="0"/>
            <a:t>الثانى</a:t>
          </a:r>
          <a:endParaRPr lang="en-US" sz="5400" kern="1200" dirty="0"/>
        </a:p>
      </dsp:txBody>
      <dsp:txXfrm>
        <a:off x="45178" y="45178"/>
        <a:ext cx="5139570" cy="1452131"/>
      </dsp:txXfrm>
    </dsp:sp>
    <dsp:sp modelId="{991F0367-7311-4E21-B20F-5BB3EC3383FD}">
      <dsp:nvSpPr>
        <dsp:cNvPr id="0" name=""/>
        <dsp:cNvSpPr/>
      </dsp:nvSpPr>
      <dsp:spPr>
        <a:xfrm>
          <a:off x="644854" y="1856471"/>
          <a:ext cx="6804034" cy="1542487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kern="1200" dirty="0" smtClean="0">
              <a:solidFill>
                <a:srgbClr val="FF0000"/>
              </a:solidFill>
            </a:rPr>
            <a:t>الفعل اللازم والمتعدى</a:t>
          </a:r>
          <a:endParaRPr lang="en-US" sz="5400" kern="1200" dirty="0">
            <a:solidFill>
              <a:srgbClr val="FF0000"/>
            </a:solidFill>
          </a:endParaRPr>
        </a:p>
      </dsp:txBody>
      <dsp:txXfrm>
        <a:off x="690032" y="1901649"/>
        <a:ext cx="5110705" cy="1452131"/>
      </dsp:txXfrm>
    </dsp:sp>
    <dsp:sp modelId="{83377152-11D5-4722-AC0A-A921B81F582C}">
      <dsp:nvSpPr>
        <dsp:cNvPr id="0" name=""/>
        <dsp:cNvSpPr/>
      </dsp:nvSpPr>
      <dsp:spPr>
        <a:xfrm>
          <a:off x="1200712" y="3599138"/>
          <a:ext cx="6804034" cy="154248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للصف </a:t>
          </a:r>
          <a:r>
            <a:rPr lang="ar-SA" sz="4400" kern="1200" dirty="0" smtClean="0"/>
            <a:t>التاسع </a:t>
          </a:r>
          <a:r>
            <a:rPr lang="ar-SA" sz="4400" kern="1200" dirty="0" smtClean="0"/>
            <a:t>من الداخل </a:t>
          </a:r>
          <a:endParaRPr lang="en-US" sz="4400" kern="1200" dirty="0"/>
        </a:p>
      </dsp:txBody>
      <dsp:txXfrm>
        <a:off x="1245890" y="3644316"/>
        <a:ext cx="5110705" cy="1452131"/>
      </dsp:txXfrm>
    </dsp:sp>
    <dsp:sp modelId="{0CF97E9B-1DF7-4472-802B-F07588D6240B}">
      <dsp:nvSpPr>
        <dsp:cNvPr id="0" name=""/>
        <dsp:cNvSpPr/>
      </dsp:nvSpPr>
      <dsp:spPr>
        <a:xfrm>
          <a:off x="5801417" y="1169719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27006" y="1169719"/>
        <a:ext cx="551439" cy="754469"/>
      </dsp:txXfrm>
    </dsp:sp>
    <dsp:sp modelId="{D3148BD1-F439-44B2-BA81-985A81118312}">
      <dsp:nvSpPr>
        <dsp:cNvPr id="0" name=""/>
        <dsp:cNvSpPr/>
      </dsp:nvSpPr>
      <dsp:spPr>
        <a:xfrm>
          <a:off x="6401773" y="2959005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627362" y="2959005"/>
        <a:ext cx="551439" cy="754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45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0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9904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66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3188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44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06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16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88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19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2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839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55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801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003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6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0FE1-76F5-4CC9-9BA5-D94295EF9A78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 spd="slow" advClick="0" advTm="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849" y="-1"/>
            <a:ext cx="7210269" cy="224567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ar-SA" dirty="0" smtClean="0">
                <a:solidFill>
                  <a:srgbClr val="002060"/>
                </a:solidFill>
              </a:rPr>
              <a:t>اهلاً سهلاً</a:t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002060"/>
                </a:solidFill>
              </a:rPr>
              <a:t>السلام عليكم ورحمة الله وبركاته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8" y="2245677"/>
            <a:ext cx="7315200" cy="139668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مرحباً لكم لحضوركم فى هذا الصف </a:t>
            </a:r>
          </a:p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يا ايها الطلاب !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360"/>
            <a:ext cx="12192000" cy="336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34" y="118110"/>
            <a:ext cx="3143250" cy="352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1533" cy="361263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038205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277600" cy="120534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600" dirty="0" smtClean="0">
                <a:solidFill>
                  <a:schemeClr val="tx1"/>
                </a:solidFill>
              </a:rPr>
              <a:t>اقسام المتعدى – هو ثلاثة اقسام منها: </a:t>
            </a:r>
            <a:r>
              <a:rPr lang="en-US" sz="6600" dirty="0" smtClean="0">
                <a:solidFill>
                  <a:schemeClr val="tx1"/>
                </a:solidFill>
              </a:rPr>
              <a:t> </a:t>
            </a:r>
            <a:r>
              <a:rPr lang="ar-SA" sz="6600" dirty="0" smtClean="0">
                <a:solidFill>
                  <a:schemeClr val="tx1"/>
                </a:solidFill>
              </a:rPr>
              <a:t> 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5346"/>
            <a:ext cx="11929203" cy="551771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১-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মাফঊল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المتعدى بمفعول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فتح خالد بابا -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২-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মাফঊল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المتعدى </a:t>
            </a:r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بمفعولين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علمت زيدا فاضلا -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৩-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মাফঊল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المتعدى </a:t>
            </a:r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بثلاثة مفاعيل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ar-SA" sz="3600" dirty="0" smtClean="0">
                <a:solidFill>
                  <a:schemeClr val="tx1"/>
                </a:solidFill>
                <a:latin typeface="NikoshBAN" pitchFamily="2" charset="0"/>
              </a:rPr>
              <a:t>اعلم إبراهيم زيدا عمروا فاضلا -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01" y="4107305"/>
            <a:ext cx="6206572" cy="2563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836" y="4107302"/>
            <a:ext cx="5486664" cy="256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1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0"/>
            <a:ext cx="10238509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rgbClr val="0070C0"/>
                </a:solidFill>
                <a:latin typeface="NikoshBAN" pitchFamily="2" charset="0"/>
              </a:rPr>
              <a:t>العمل المفرد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59" y="1259174"/>
            <a:ext cx="11762281" cy="539645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 smtClean="0"/>
              <a:t>احفظوا فى تعريف </a:t>
            </a:r>
            <a:r>
              <a:rPr lang="ar-SA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المتعدى </a:t>
            </a:r>
            <a:r>
              <a:rPr lang="ar-SA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بمفعولين</a:t>
            </a:r>
            <a:r>
              <a:rPr lang="ar-SA" sz="6600" dirty="0" smtClean="0"/>
              <a:t>  -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1" y="2773179"/>
            <a:ext cx="5531370" cy="388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9" y="2773180"/>
            <a:ext cx="6081009" cy="38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114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0"/>
            <a:ext cx="10349346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  <a:latin typeface="NikoshBAN" pitchFamily="2" charset="0"/>
              </a:rPr>
              <a:t>العمل الزوج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0949"/>
            <a:ext cx="12192000" cy="503237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 smtClean="0">
                <a:solidFill>
                  <a:srgbClr val="00B0F0"/>
                </a:solidFill>
              </a:rPr>
              <a:t>اكتب ثلاثة اسماء  مفاعيل بالمثال - </a:t>
            </a:r>
            <a:endParaRPr lang="en-US" sz="6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2383436"/>
            <a:ext cx="5716248" cy="4474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3" y="2383436"/>
            <a:ext cx="5651293" cy="44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9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0723418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العمل الاجتماع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4"/>
            <a:ext cx="12191999" cy="5553856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 smtClean="0">
                <a:solidFill>
                  <a:srgbClr val="0070C0"/>
                </a:solidFill>
              </a:rPr>
              <a:t>تباحثوا اقسام المفاعيل من كتابكم الدرسى -</a:t>
            </a:r>
            <a:endParaRPr lang="en-US" sz="66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4" y="2858294"/>
            <a:ext cx="5156616" cy="3767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8294"/>
            <a:ext cx="6553199" cy="38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17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1"/>
            <a:ext cx="10529454" cy="124418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خلاصة الدرس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44185"/>
            <a:ext cx="11092720" cy="56138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(1) </a:t>
            </a:r>
            <a:r>
              <a:rPr lang="ar-SA" sz="5400" dirty="0" smtClean="0">
                <a:solidFill>
                  <a:srgbClr val="00B0F0"/>
                </a:solidFill>
                <a:latin typeface="NikoshBAN" pitchFamily="2" charset="0"/>
              </a:rPr>
              <a:t>ذكرت فيه اللاوم </a:t>
            </a: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والمتعدى </a:t>
            </a:r>
            <a:r>
              <a:rPr lang="ar-SA" sz="5400" dirty="0" smtClean="0">
                <a:solidFill>
                  <a:srgbClr val="00B0F0"/>
                </a:solidFill>
                <a:latin typeface="NikoshBAN" pitchFamily="2" charset="0"/>
              </a:rPr>
              <a:t> -  </a:t>
            </a:r>
            <a:endParaRPr lang="ar-SA" sz="5400" dirty="0">
              <a:solidFill>
                <a:srgbClr val="00B0F0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(2) ذكرت </a:t>
            </a:r>
            <a:r>
              <a:rPr lang="ar-SA" sz="5400" dirty="0" smtClean="0">
                <a:solidFill>
                  <a:srgbClr val="00B0F0"/>
                </a:solidFill>
                <a:latin typeface="NikoshBAN" pitchFamily="2" charset="0"/>
              </a:rPr>
              <a:t>فى </a:t>
            </a: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كم قسما لهما  </a:t>
            </a:r>
            <a:r>
              <a:rPr lang="ar-SA" sz="5400" dirty="0" smtClean="0">
                <a:solidFill>
                  <a:srgbClr val="00B0F0"/>
                </a:solidFill>
                <a:latin typeface="NikoshBAN" pitchFamily="2" charset="0"/>
              </a:rPr>
              <a:t> -  </a:t>
            </a:r>
            <a:endParaRPr lang="ar-SA" sz="5400" dirty="0">
              <a:solidFill>
                <a:srgbClr val="00B0F0"/>
              </a:solidFill>
              <a:latin typeface="NikoshBAN" pitchFamily="2" charset="0"/>
            </a:endParaRPr>
          </a:p>
          <a:p>
            <a:pPr marL="0" lvl="0" indent="0" algn="r">
              <a:buNone/>
            </a:pP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(3) ذكرت </a:t>
            </a:r>
            <a:r>
              <a:rPr lang="ar-SA" sz="5400" dirty="0" smtClean="0">
                <a:solidFill>
                  <a:srgbClr val="00B0F0"/>
                </a:solidFill>
                <a:latin typeface="NikoshBAN" pitchFamily="2" charset="0"/>
              </a:rPr>
              <a:t>فى استعمال </a:t>
            </a:r>
            <a:r>
              <a:rPr lang="ar-SA" sz="5400" dirty="0" smtClean="0">
                <a:solidFill>
                  <a:srgbClr val="00B0F0"/>
                </a:solidFill>
              </a:rPr>
              <a:t>فعل </a:t>
            </a:r>
            <a:r>
              <a:rPr lang="ar-SA" sz="5400" dirty="0">
                <a:solidFill>
                  <a:srgbClr val="00B0F0"/>
                </a:solidFill>
              </a:rPr>
              <a:t>اللازم والمتعدى -</a:t>
            </a: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 </a:t>
            </a:r>
          </a:p>
          <a:p>
            <a:pPr marL="0" indent="0" algn="r">
              <a:buNone/>
            </a:pPr>
            <a:r>
              <a:rPr lang="ar-SA" sz="5400" dirty="0" smtClean="0">
                <a:solidFill>
                  <a:schemeClr val="tx1"/>
                </a:solidFill>
              </a:rPr>
              <a:t> 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362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0"/>
            <a:ext cx="10390910" cy="1184223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  <a:latin typeface="NikoshBAN" pitchFamily="2" charset="0"/>
              </a:rPr>
              <a:t>اختبارالدرس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223"/>
            <a:ext cx="12192000" cy="567377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 1- عرف اللازم </a:t>
            </a:r>
            <a:r>
              <a:rPr lang="ar-SA" sz="4400" dirty="0" smtClean="0">
                <a:solidFill>
                  <a:schemeClr val="bg1"/>
                </a:solidFill>
              </a:rPr>
              <a:t>والمتعدى لغة  واصطلاحا ؟ </a:t>
            </a:r>
            <a:endParaRPr lang="ar-SA" sz="44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2-  </a:t>
            </a:r>
            <a:r>
              <a:rPr lang="ar-SA" sz="4400" dirty="0" smtClean="0">
                <a:solidFill>
                  <a:schemeClr val="bg1"/>
                </a:solidFill>
              </a:rPr>
              <a:t>عرف تقسيم </a:t>
            </a:r>
            <a:r>
              <a:rPr lang="ar-SA" sz="4400" dirty="0" smtClean="0">
                <a:solidFill>
                  <a:schemeClr val="bg1"/>
                </a:solidFill>
              </a:rPr>
              <a:t>المتعدى  </a:t>
            </a:r>
            <a:r>
              <a:rPr lang="ar-SA" sz="4400" dirty="0" smtClean="0">
                <a:solidFill>
                  <a:schemeClr val="bg1"/>
                </a:solidFill>
              </a:rPr>
              <a:t>بالامثلة  </a:t>
            </a:r>
            <a:r>
              <a:rPr lang="ar-SA" sz="4400" dirty="0" smtClean="0">
                <a:solidFill>
                  <a:schemeClr val="bg1"/>
                </a:solidFill>
              </a:rPr>
              <a:t>؟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3- كم قسما للمتعدى  ؟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3612630"/>
            <a:ext cx="11887200" cy="3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28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6" y="1"/>
            <a:ext cx="10432472" cy="149581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rgbClr val="FF0000"/>
                </a:solidFill>
                <a:latin typeface="NikoshBAN" pitchFamily="2" charset="0"/>
              </a:rPr>
              <a:t>الواجب المنزلى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987"/>
            <a:ext cx="12192000" cy="5314013"/>
          </a:xfrm>
          <a:solidFill>
            <a:srgbClr val="0070C0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6600" dirty="0" smtClean="0">
                <a:solidFill>
                  <a:schemeClr val="bg1"/>
                </a:solidFill>
              </a:rPr>
              <a:t>  استخرجوا اللازم من الافعال التالية : </a:t>
            </a:r>
          </a:p>
          <a:p>
            <a:pPr marL="0" indent="0" algn="r">
              <a:buNone/>
            </a:pPr>
            <a:r>
              <a:rPr lang="ar-SA" sz="6600" dirty="0" smtClean="0">
                <a:solidFill>
                  <a:schemeClr val="bg1"/>
                </a:solidFill>
              </a:rPr>
              <a:t>نصر , جلست , فعلت , ختم , رأيت , تضرب , كتبتمها , تشربون , نمت, يقرأ , تذهب , قعدن – ذهب – قام – ينوم - </a:t>
            </a:r>
          </a:p>
          <a:p>
            <a:pPr marL="0" indent="0" algn="r">
              <a:buNone/>
            </a:pP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689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6000" smtClean="0">
                <a:solidFill>
                  <a:schemeClr val="tx1"/>
                </a:solidFill>
                <a:latin typeface="NikoshBAN" pitchFamily="2" charset="0"/>
              </a:rPr>
              <a:t>شُكْرًا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تَفَضَّلْ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38" y="1707356"/>
            <a:ext cx="7017361" cy="51506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8880"/>
            <a:ext cx="5201587" cy="5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20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0"/>
            <a:ext cx="8368145" cy="1753849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التعريف الاستاذ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8882" y="500495"/>
            <a:ext cx="4003963" cy="3002972"/>
          </a:xfrm>
        </p:spPr>
      </p:pic>
      <p:sp>
        <p:nvSpPr>
          <p:cNvPr id="5" name="Rectangle 4"/>
          <p:cNvSpPr/>
          <p:nvPr/>
        </p:nvSpPr>
        <p:spPr>
          <a:xfrm>
            <a:off x="0" y="1783830"/>
            <a:ext cx="8889167" cy="5074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800" dirty="0" smtClean="0">
                <a:solidFill>
                  <a:schemeClr val="tx1"/>
                </a:solidFill>
              </a:rPr>
              <a:t>   الاسم: محمد: توحيد الرحمان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الدرجة:  مصاحب مولووى </a:t>
            </a:r>
            <a:endParaRPr lang="ar-SA" sz="4800" dirty="0">
              <a:solidFill>
                <a:schemeClr val="tx1"/>
              </a:solidFill>
            </a:endParaRP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المدرسة:  نوغاون </a:t>
            </a:r>
            <a:r>
              <a:rPr lang="ar-SA" sz="4800" dirty="0">
                <a:solidFill>
                  <a:schemeClr val="tx1"/>
                </a:solidFill>
              </a:rPr>
              <a:t>ر</a:t>
            </a:r>
            <a:r>
              <a:rPr lang="ar-SA" sz="4800" dirty="0" smtClean="0">
                <a:solidFill>
                  <a:schemeClr val="tx1"/>
                </a:solidFill>
              </a:rPr>
              <a:t>اشدية فاضل مدرسة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       العنوان:  مطلب دكهين, ساندفور –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01735113047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114800"/>
            <a:ext cx="3352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09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4265" y="659108"/>
            <a:ext cx="4327764" cy="3245823"/>
          </a:xfrm>
        </p:spPr>
      </p:pic>
      <p:sp>
        <p:nvSpPr>
          <p:cNvPr id="5" name="Rectangle 4"/>
          <p:cNvSpPr/>
          <p:nvPr/>
        </p:nvSpPr>
        <p:spPr>
          <a:xfrm>
            <a:off x="0" y="142915"/>
            <a:ext cx="8379502" cy="1461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معرفة</a:t>
            </a:r>
            <a:r>
              <a:rPr lang="ar-SA" sz="6000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الدرس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27957199"/>
              </p:ext>
            </p:extLst>
          </p:nvPr>
        </p:nvGraphicFramePr>
        <p:xfrm>
          <a:off x="314794" y="1558977"/>
          <a:ext cx="8004747" cy="514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02" y="4648668"/>
            <a:ext cx="3552667" cy="21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6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38" y="610550"/>
            <a:ext cx="3333750" cy="169793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69030"/>
            <a:ext cx="3475687" cy="2239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2638270"/>
            <a:ext cx="11679382" cy="4219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79232" y="196062"/>
            <a:ext cx="3546164" cy="212365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lvl="0"/>
            <a:r>
              <a:rPr lang="ar-SA" sz="6600" dirty="0">
                <a:solidFill>
                  <a:srgbClr val="FF0000"/>
                </a:solidFill>
              </a:rPr>
              <a:t>الفعل اللازم </a:t>
            </a:r>
            <a:endParaRPr lang="ar-SA" sz="6600" dirty="0" smtClean="0">
              <a:solidFill>
                <a:srgbClr val="FF0000"/>
              </a:solidFill>
            </a:endParaRPr>
          </a:p>
          <a:p>
            <a:pPr lvl="0"/>
            <a:r>
              <a:rPr lang="ar-SA" sz="6600" dirty="0" smtClean="0">
                <a:solidFill>
                  <a:srgbClr val="FF0000"/>
                </a:solidFill>
              </a:rPr>
              <a:t>والمتعدى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4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1"/>
            <a:ext cx="10266218" cy="172386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rgbClr val="00B0F0"/>
                </a:solidFill>
                <a:latin typeface="NikoshBAN" pitchFamily="2" charset="0"/>
              </a:rPr>
              <a:t>تقديم القراة</a:t>
            </a:r>
            <a:r>
              <a:rPr lang="en-US" sz="8000" dirty="0" smtClean="0">
                <a:solidFill>
                  <a:srgbClr val="00B0F0"/>
                </a:solidFill>
                <a:latin typeface="NikoshBAN" pitchFamily="2" charset="0"/>
              </a:rPr>
              <a:t> - </a:t>
            </a:r>
            <a:r>
              <a:rPr lang="en-US" sz="8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38859"/>
            <a:ext cx="12192000" cy="545642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ar-SA" sz="7200" dirty="0">
                <a:solidFill>
                  <a:srgbClr val="FF0000"/>
                </a:solidFill>
              </a:rPr>
              <a:t>الفعل اللازم والمتعدى</a:t>
            </a:r>
            <a:endParaRPr lang="en-US" sz="7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সকর্মক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অকর্মক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  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6254" y="3867462"/>
            <a:ext cx="11831781" cy="29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7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3" y="0"/>
            <a:ext cx="11928762" cy="132556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  <a:latin typeface="NikoshBAN" pitchFamily="2" charset="0"/>
              </a:rPr>
              <a:t>ثمرة الدرس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1" y="1259174"/>
            <a:ext cx="11797259" cy="55988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54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পারবেঃ</a:t>
            </a:r>
            <a:r>
              <a:rPr lang="ar-SA" sz="5400" u="sng" dirty="0" smtClean="0">
                <a:solidFill>
                  <a:srgbClr val="00B0F0"/>
                </a:solidFill>
                <a:latin typeface="NikoshBAN" pitchFamily="2" charset="0"/>
              </a:rPr>
              <a:t> </a:t>
            </a:r>
            <a:endParaRPr lang="ar-SA" sz="4000" u="sng" dirty="0">
              <a:solidFill>
                <a:srgbClr val="00B0F0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000" dirty="0" smtClean="0">
                <a:solidFill>
                  <a:srgbClr val="00B0F0"/>
                </a:solidFill>
                <a:latin typeface="NikoshBAN" pitchFamily="2" charset="0"/>
              </a:rPr>
              <a:t>(1) ما هما اللاوم والمتعدى ؟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rgbClr val="00B0F0"/>
                </a:solidFill>
                <a:latin typeface="NikoshBAN" pitchFamily="2" charset="0"/>
              </a:rPr>
              <a:t>(2) يقول الطلاب فى كم قسما لهما </a:t>
            </a:r>
            <a:r>
              <a:rPr lang="ar-SA" sz="4000" dirty="0">
                <a:solidFill>
                  <a:srgbClr val="00B0F0"/>
                </a:solidFill>
                <a:latin typeface="NikoshBAN" pitchFamily="2" charset="0"/>
              </a:rPr>
              <a:t> </a:t>
            </a:r>
            <a:r>
              <a:rPr lang="ar-SA" sz="4000" dirty="0" smtClean="0">
                <a:solidFill>
                  <a:srgbClr val="00B0F0"/>
                </a:solidFill>
                <a:latin typeface="NikoshBAN" pitchFamily="2" charset="0"/>
              </a:rPr>
              <a:t> -  </a:t>
            </a:r>
            <a:endParaRPr lang="ar-SA" sz="4000" dirty="0" smtClean="0">
              <a:solidFill>
                <a:srgbClr val="00B0F0"/>
              </a:solidFill>
              <a:latin typeface="NikoshBAN" pitchFamily="2" charset="0"/>
            </a:endParaRPr>
          </a:p>
          <a:p>
            <a:pPr marL="0" lvl="0" indent="0" algn="r">
              <a:buNone/>
            </a:pPr>
            <a:r>
              <a:rPr lang="ar-SA" sz="4000" dirty="0" smtClean="0">
                <a:solidFill>
                  <a:srgbClr val="00B0F0"/>
                </a:solidFill>
                <a:latin typeface="NikoshBAN" pitchFamily="2" charset="0"/>
              </a:rPr>
              <a:t>(3) يشرح الطلاب بهذا الدرس فى </a:t>
            </a:r>
            <a:r>
              <a:rPr lang="ar-SA" sz="4000" dirty="0">
                <a:solidFill>
                  <a:srgbClr val="00B0F0"/>
                </a:solidFill>
              </a:rPr>
              <a:t>الفعل اللازم </a:t>
            </a:r>
            <a:r>
              <a:rPr lang="ar-SA" sz="4000" dirty="0" smtClean="0">
                <a:solidFill>
                  <a:srgbClr val="00B0F0"/>
                </a:solidFill>
              </a:rPr>
              <a:t>والمتعدى -</a:t>
            </a:r>
            <a:r>
              <a:rPr lang="ar-SA" sz="4000" dirty="0" smtClean="0">
                <a:solidFill>
                  <a:srgbClr val="00B0F0"/>
                </a:solidFill>
                <a:latin typeface="NikoshBAN" pitchFamily="2" charset="0"/>
              </a:rPr>
              <a:t>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rgbClr val="00B0F0"/>
                </a:solidFill>
                <a:latin typeface="NikoshBAN" pitchFamily="2" charset="0"/>
              </a:rPr>
              <a:t>   </a:t>
            </a:r>
            <a:endParaRPr lang="ar-SA" sz="5400" dirty="0" smtClean="0">
              <a:solidFill>
                <a:srgbClr val="00B0F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751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7" y="1"/>
            <a:ext cx="9809018" cy="1690688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rgbClr val="0070C0"/>
                </a:solidFill>
                <a:latin typeface="NikoshBAN" pitchFamily="2" charset="0"/>
              </a:rPr>
              <a:t>استحضار الدرس 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73" y="0"/>
            <a:ext cx="1969427" cy="17538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72" y="1762440"/>
            <a:ext cx="4891728" cy="509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762444"/>
            <a:ext cx="6982690" cy="509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641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64982" cy="137592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ar-SA" sz="8000" dirty="0">
                <a:solidFill>
                  <a:schemeClr val="bg1"/>
                </a:solidFill>
              </a:rPr>
              <a:t>الفعل اللازم والمتعدى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5880"/>
            <a:ext cx="12192000" cy="54221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7600" lvl="8" indent="0" algn="r">
              <a:buNone/>
            </a:pPr>
            <a:r>
              <a:rPr lang="ar-SA" sz="6600" dirty="0" smtClean="0">
                <a:solidFill>
                  <a:srgbClr val="00B0F0"/>
                </a:solidFill>
                <a:latin typeface="NikoshBAN" pitchFamily="2" charset="0"/>
              </a:rPr>
              <a:t> 1- الفعل اللازم : هو الذى لايحتاج الى مفعول به – </a:t>
            </a:r>
          </a:p>
          <a:p>
            <a:pPr marL="3657600" lvl="8" indent="0" algn="r">
              <a:buNone/>
            </a:pPr>
            <a:r>
              <a:rPr lang="ar-SA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2- الفعل المتعدى : هو ما يتجاوز اثره الفاعل الى مفعول به - 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89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4" y="0"/>
            <a:ext cx="10169237" cy="1325563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  <a:latin typeface="NikoshBAN" pitchFamily="2" charset="0"/>
              </a:rPr>
              <a:t>مثال اللازم – 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85" y="1304144"/>
            <a:ext cx="11458732" cy="538146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খালেদ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দাঁড়াল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r-SA" sz="7200" dirty="0" smtClean="0">
                <a:solidFill>
                  <a:schemeClr val="bg1"/>
                </a:solidFill>
                <a:latin typeface="NikoshBAN" pitchFamily="2" charset="0"/>
              </a:rPr>
              <a:t>قام خالد – 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71" y="2571749"/>
            <a:ext cx="6330846" cy="4113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1749"/>
            <a:ext cx="4946073" cy="41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15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527</TotalTime>
  <Words>357</Words>
  <Application>Microsoft Office PowerPoint</Application>
  <PresentationFormat>Custom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اهلاً سهلاً السلام عليكم ورحمة الله وبركاته </vt:lpstr>
      <vt:lpstr>التعريف الاستاذ শিক্ষক পরিচিতিঃ</vt:lpstr>
      <vt:lpstr>PowerPoint Presentation</vt:lpstr>
      <vt:lpstr>PowerPoint Presentation</vt:lpstr>
      <vt:lpstr>تقديم القراة - পাঠ শিরোনাম</vt:lpstr>
      <vt:lpstr>ثمرة الدرس (শিখন ফল)</vt:lpstr>
      <vt:lpstr>استحضار الدرس (পাঠ উপস্থাপন)</vt:lpstr>
      <vt:lpstr>الفعل اللازم والمتعدى</vt:lpstr>
      <vt:lpstr>مثال اللازم –  উদাহরণঃ </vt:lpstr>
      <vt:lpstr>اقسام المتعدى – هو ثلاثة اقسام منها:   </vt:lpstr>
      <vt:lpstr>العمل المفرد (একক কাজ)</vt:lpstr>
      <vt:lpstr>العمل الزوج (জোড়ায় কাজ)</vt:lpstr>
      <vt:lpstr>العمل الاجتماع (দলীয় কাজ)</vt:lpstr>
      <vt:lpstr>خلاصة الدرس (সারসংক্ষেপ)</vt:lpstr>
      <vt:lpstr>اختبارالدرس (পাঠ মূল্যায়ন)</vt:lpstr>
      <vt:lpstr>الواجب المنزلى (বাড়ির কাজ)</vt:lpstr>
      <vt:lpstr>شُكْرًا تَفَضَّلْ  (ধন্যবাদ, আবার দেখা হবে)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</dc:title>
  <dc:creator>hp</dc:creator>
  <cp:lastModifiedBy>Windows User</cp:lastModifiedBy>
  <cp:revision>254</cp:revision>
  <dcterms:created xsi:type="dcterms:W3CDTF">2016-06-03T04:25:56Z</dcterms:created>
  <dcterms:modified xsi:type="dcterms:W3CDTF">2021-04-24T12:20:00Z</dcterms:modified>
</cp:coreProperties>
</file>