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0" r:id="rId1"/>
  </p:sldMasterIdLst>
  <p:notesMasterIdLst>
    <p:notesMasterId r:id="rId16"/>
  </p:notesMasterIdLst>
  <p:sldIdLst>
    <p:sldId id="273" r:id="rId2"/>
    <p:sldId id="274" r:id="rId3"/>
    <p:sldId id="257" r:id="rId4"/>
    <p:sldId id="269" r:id="rId5"/>
    <p:sldId id="268" r:id="rId6"/>
    <p:sldId id="270" r:id="rId7"/>
    <p:sldId id="271" r:id="rId8"/>
    <p:sldId id="272" r:id="rId9"/>
    <p:sldId id="262" r:id="rId10"/>
    <p:sldId id="263" r:id="rId11"/>
    <p:sldId id="275" r:id="rId12"/>
    <p:sldId id="276" r:id="rId13"/>
    <p:sldId id="277" r:id="rId14"/>
    <p:sldId id="27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B5D0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22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04C099-1558-46E1-B648-C932CB2837C0}" type="datetimeFigureOut">
              <a:rPr lang="en-US" smtClean="0"/>
              <a:t>5/18/2021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17C7A9-CA23-4760-AF11-E04468249D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500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2860C-428B-472F-BBA3-A7E329B4CB80}" type="datetimeFigureOut">
              <a:rPr lang="en-US" smtClean="0"/>
              <a:t>5/18/2021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469FB-BA25-43AA-8F59-296C9F36A2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2860C-428B-472F-BBA3-A7E329B4CB80}" type="datetimeFigureOut">
              <a:rPr lang="en-US" smtClean="0"/>
              <a:t>5/18/2021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469FB-BA25-43AA-8F59-296C9F36A2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2860C-428B-472F-BBA3-A7E329B4CB80}" type="datetimeFigureOut">
              <a:rPr lang="en-US" smtClean="0"/>
              <a:t>5/18/2021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469FB-BA25-43AA-8F59-296C9F36A2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7786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2860C-428B-472F-BBA3-A7E329B4CB80}" type="datetimeFigureOut">
              <a:rPr lang="en-US" smtClean="0"/>
              <a:t>5/18/2021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469FB-BA25-43AA-8F59-296C9F36A2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2860C-428B-472F-BBA3-A7E329B4CB80}" type="datetimeFigureOut">
              <a:rPr lang="en-US" smtClean="0"/>
              <a:t>5/18/2021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469FB-BA25-43AA-8F59-296C9F36A2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2860C-428B-472F-BBA3-A7E329B4CB80}" type="datetimeFigureOut">
              <a:rPr lang="en-US" smtClean="0"/>
              <a:t>5/18/2021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469FB-BA25-43AA-8F59-296C9F36A20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2860C-428B-472F-BBA3-A7E329B4CB80}" type="datetimeFigureOut">
              <a:rPr lang="en-US" smtClean="0"/>
              <a:t>5/18/2021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469FB-BA25-43AA-8F59-296C9F36A2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2860C-428B-472F-BBA3-A7E329B4CB80}" type="datetimeFigureOut">
              <a:rPr lang="en-US" smtClean="0"/>
              <a:t>5/18/2021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469FB-BA25-43AA-8F59-296C9F36A2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2860C-428B-472F-BBA3-A7E329B4CB80}" type="datetimeFigureOut">
              <a:rPr lang="en-US" smtClean="0"/>
              <a:t>5/18/2021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469FB-BA25-43AA-8F59-296C9F36A2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2860C-428B-472F-BBA3-A7E329B4CB80}" type="datetimeFigureOut">
              <a:rPr lang="en-US" smtClean="0"/>
              <a:t>5/18/2021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D5469FB-BA25-43AA-8F59-296C9F36A2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2860C-428B-472F-BBA3-A7E329B4CB80}" type="datetimeFigureOut">
              <a:rPr lang="en-US" smtClean="0"/>
              <a:t>5/18/2021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469FB-BA25-43AA-8F59-296C9F36A2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9782860C-428B-472F-BBA3-A7E329B4CB80}" type="datetimeFigureOut">
              <a:rPr lang="en-US" smtClean="0"/>
              <a:t>5/18/2021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4D5469FB-BA25-43AA-8F59-296C9F36A20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  <p:sldLayoutId id="2147483712" r:id="rId12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12.xml"/><Relationship Id="rId1" Type="http://schemas.openxmlformats.org/officeDocument/2006/relationships/video" Target="file:///E:\d17a0a8278e5834a3e8c28c6be43feb5_rose.wmv" TargetMode="External"/><Relationship Id="rId4" Type="http://schemas.openxmlformats.org/officeDocument/2006/relationships/image" Target="../media/image4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jpeg"/><Relationship Id="rId5" Type="http://schemas.openxmlformats.org/officeDocument/2006/relationships/image" Target="../media/image19.jpeg"/><Relationship Id="rId4" Type="http://schemas.openxmlformats.org/officeDocument/2006/relationships/image" Target="../media/image18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7.xml"/><Relationship Id="rId1" Type="http://schemas.openxmlformats.org/officeDocument/2006/relationships/video" Target="file:///E:\d17a0a8278e5834a3e8c28c6be43feb5_rose.wmv" TargetMode="External"/><Relationship Id="rId4" Type="http://schemas.openxmlformats.org/officeDocument/2006/relationships/image" Target="../media/image4.gi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12.xml"/><Relationship Id="rId3" Type="http://schemas.openxmlformats.org/officeDocument/2006/relationships/slide" Target="slide4.xml"/><Relationship Id="rId7" Type="http://schemas.openxmlformats.org/officeDocument/2006/relationships/slide" Target="slide11.xml"/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Relationship Id="rId6" Type="http://schemas.openxmlformats.org/officeDocument/2006/relationships/slide" Target="slide14.xml"/><Relationship Id="rId11" Type="http://schemas.openxmlformats.org/officeDocument/2006/relationships/image" Target="../media/image5.jpeg"/><Relationship Id="rId5" Type="http://schemas.openxmlformats.org/officeDocument/2006/relationships/slide" Target="slide3.xml"/><Relationship Id="rId10" Type="http://schemas.openxmlformats.org/officeDocument/2006/relationships/slide" Target="slide6.xml"/><Relationship Id="rId4" Type="http://schemas.openxmlformats.org/officeDocument/2006/relationships/slide" Target="slide5.xml"/><Relationship Id="rId9" Type="http://schemas.openxmlformats.org/officeDocument/2006/relationships/slide" Target="slide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762001" y="0"/>
            <a:ext cx="7696200" cy="830997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endParaRPr lang="en-US" sz="4800" b="1" u="sng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983671" y="6273225"/>
            <a:ext cx="7322128" cy="584775"/>
          </a:xfrm>
          <a:prstGeom prst="rect">
            <a:avLst/>
          </a:prstGeom>
          <a:solidFill>
            <a:srgbClr val="C0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00" b="1" dirty="0">
              <a:ln w="1905"/>
              <a:solidFill>
                <a:schemeClr val="bg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0781" y="0"/>
            <a:ext cx="990600" cy="6858000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153400" y="0"/>
            <a:ext cx="990600" cy="6858000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Action Button: End 4">
            <a:hlinkClick r:id="" action="ppaction://hlinkshowjump?jump=lastslide" highlightClick="1"/>
          </p:cNvPr>
          <p:cNvSpPr/>
          <p:nvPr/>
        </p:nvSpPr>
        <p:spPr>
          <a:xfrm>
            <a:off x="8153400" y="6151418"/>
            <a:ext cx="685800" cy="474518"/>
          </a:xfrm>
          <a:prstGeom prst="actionButtonEnd">
            <a:avLst/>
          </a:prstGeom>
          <a:solidFill>
            <a:schemeClr val="bg2"/>
          </a:solidFill>
          <a:ln>
            <a:solidFill>
              <a:srgbClr val="00206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6" name="Action Button: Forward or Next 5">
            <a:hlinkClick r:id="" action="ppaction://hlinkshowjump?jump=nextslide" highlightClick="1"/>
          </p:cNvPr>
          <p:cNvSpPr/>
          <p:nvPr/>
        </p:nvSpPr>
        <p:spPr>
          <a:xfrm>
            <a:off x="1143000" y="6248400"/>
            <a:ext cx="762000" cy="474518"/>
          </a:xfrm>
          <a:prstGeom prst="actionButtonForwardNext">
            <a:avLst/>
          </a:prstGeom>
          <a:solidFill>
            <a:schemeClr val="bg2"/>
          </a:solidFill>
          <a:ln>
            <a:solidFill>
              <a:srgbClr val="002060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Action Button: Back or Previous 6">
            <a:hlinkClick r:id="" action="ppaction://hlinkshowjump?jump=previousslide" highlightClick="1"/>
          </p:cNvPr>
          <p:cNvSpPr/>
          <p:nvPr/>
        </p:nvSpPr>
        <p:spPr>
          <a:xfrm>
            <a:off x="152400" y="6236277"/>
            <a:ext cx="762000" cy="474518"/>
          </a:xfrm>
          <a:prstGeom prst="actionButtonBackPrevious">
            <a:avLst/>
          </a:prstGeom>
          <a:solidFill>
            <a:schemeClr val="bg2"/>
          </a:solidFill>
          <a:ln>
            <a:solidFill>
              <a:srgbClr val="002060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5" name="Group 14"/>
          <p:cNvGrpSpPr/>
          <p:nvPr/>
        </p:nvGrpSpPr>
        <p:grpSpPr>
          <a:xfrm>
            <a:off x="1184692" y="1066800"/>
            <a:ext cx="6663908" cy="4810950"/>
            <a:chOff x="1639806" y="1773631"/>
            <a:chExt cx="5967482" cy="3565311"/>
          </a:xfrm>
        </p:grpSpPr>
        <p:pic>
          <p:nvPicPr>
            <p:cNvPr id="16" name="d17a0a8278e5834a3e8c28c6be43feb5_rose.wmv">
              <a:hlinkClick r:id="" action="ppaction://media"/>
            </p:cNvPr>
            <p:cNvPicPr>
              <a:picLocks noRot="1" noChangeAspect="1"/>
            </p:cNvPicPr>
            <p:nvPr>
              <a:videoFile r:link="rId1"/>
            </p:nvPr>
          </p:nvPicPr>
          <p:blipFill>
            <a:blip r:embed="rId3"/>
            <a:stretch>
              <a:fillRect/>
            </a:stretch>
          </p:blipFill>
          <p:spPr>
            <a:xfrm>
              <a:off x="1639806" y="1773631"/>
              <a:ext cx="5967482" cy="3565311"/>
            </a:xfrm>
            <a:prstGeom prst="ellipse">
              <a:avLst/>
            </a:prstGeom>
            <a:ln>
              <a:noFill/>
            </a:ln>
            <a:effectLst>
              <a:softEdge rad="112500"/>
            </a:effectLst>
          </p:spPr>
        </p:pic>
        <p:grpSp>
          <p:nvGrpSpPr>
            <p:cNvPr id="17" name="Group 16"/>
            <p:cNvGrpSpPr/>
            <p:nvPr/>
          </p:nvGrpSpPr>
          <p:grpSpPr>
            <a:xfrm>
              <a:off x="2909087" y="1960079"/>
              <a:ext cx="3446402" cy="2858113"/>
              <a:chOff x="1294524" y="4321343"/>
              <a:chExt cx="1774436" cy="1410309"/>
            </a:xfrm>
          </p:grpSpPr>
          <p:pic>
            <p:nvPicPr>
              <p:cNvPr id="18" name="Picture 59" descr="NNNROOS"/>
              <p:cNvPicPr>
                <a:picLocks noChangeAspect="1" noChangeArrowheads="1" noCrop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 rot="2215992">
                <a:off x="1752600" y="4321343"/>
                <a:ext cx="866775" cy="12477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9" name="Picture 60" descr="NNNROOS"/>
              <p:cNvPicPr>
                <a:picLocks noChangeAspect="1" noChangeArrowheads="1" noCrop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 rot="19530663">
                <a:off x="1294524" y="4483877"/>
                <a:ext cx="866775" cy="12477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0" name="Picture 61" descr="NNNROOS"/>
              <p:cNvPicPr>
                <a:picLocks noChangeAspect="1" noChangeArrowheads="1" noCrop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 rot="2875833">
                <a:off x="2011685" y="4428974"/>
                <a:ext cx="866775" cy="12477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1" name="Picture 7" descr="NNNROOS"/>
              <p:cNvPicPr>
                <a:picLocks noChangeAspect="1" noChangeArrowheads="1" noCrop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1524000" y="4367212"/>
                <a:ext cx="866775" cy="12477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  <p:sp>
        <p:nvSpPr>
          <p:cNvPr id="22" name="Rectangle 4"/>
          <p:cNvSpPr txBox="1">
            <a:spLocks noChangeArrowheads="1"/>
          </p:cNvSpPr>
          <p:nvPr/>
        </p:nvSpPr>
        <p:spPr>
          <a:xfrm>
            <a:off x="1283618" y="3494978"/>
            <a:ext cx="6655037" cy="54362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</a:pPr>
            <a:r>
              <a:rPr lang="bn-BD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স্বাগতম সকল শিক্ষার্থীবৃন্দ</a:t>
            </a:r>
            <a:endParaRPr lang="en-US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5382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repeatCount="indefinite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 tmFilter="0,0; .5, 1; 1, 1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1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16"/>
                </p:tgtEl>
              </p:cMediaNode>
            </p:vide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00200" y="0"/>
            <a:ext cx="6096000" cy="584775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ctr"/>
            <a:r>
              <a:rPr lang="bn-BD" sz="3200" b="1" u="sng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ওয়াইড এরিয়া নেটওয়ার্ক</a:t>
            </a:r>
            <a:endParaRPr lang="en-US" sz="3200" b="1" u="sng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40629" y="838200"/>
            <a:ext cx="6885218" cy="1107996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pPr algn="ctr"/>
            <a:r>
              <a:rPr lang="bn-BD" sz="1600" b="1" dirty="0" smtClean="0">
                <a:latin typeface="NikoshBAN" pitchFamily="2" charset="0"/>
                <a:cs typeface="NikoshBAN" pitchFamily="2" charset="0"/>
              </a:rPr>
              <a:t>কতগুলো ম্যান বা ল্যানের সমম্বয়ে গঠিত হয় ওয়াইড এরিয়া নেটওয়ার্ক। </a:t>
            </a:r>
          </a:p>
          <a:p>
            <a:pPr algn="ctr"/>
            <a:r>
              <a:rPr lang="bn-BD" sz="1600" b="1" dirty="0" smtClean="0">
                <a:latin typeface="NikoshBAN" pitchFamily="2" charset="0"/>
                <a:cs typeface="NikoshBAN" pitchFamily="2" charset="0"/>
              </a:rPr>
              <a:t>ওয়াইড এরিয়া নেটয়ার্কের আওতায় কতগুলো শহর একটি</a:t>
            </a:r>
          </a:p>
          <a:p>
            <a:pPr algn="ctr"/>
            <a:r>
              <a:rPr lang="bn-BD" sz="1600" b="1" dirty="0" smtClean="0">
                <a:latin typeface="NikoshBAN" pitchFamily="2" charset="0"/>
                <a:cs typeface="NikoshBAN" pitchFamily="2" charset="0"/>
              </a:rPr>
              <a:t>দেশ এবং সমগ্র বিশ্বের কম্পিউটার সংযুক্ত থাকে</a:t>
            </a:r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Cloud 5"/>
          <p:cNvSpPr/>
          <p:nvPr/>
        </p:nvSpPr>
        <p:spPr>
          <a:xfrm>
            <a:off x="0" y="2286000"/>
            <a:ext cx="2133600" cy="2133600"/>
          </a:xfrm>
          <a:prstGeom prst="cloud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SRILONKA</a:t>
            </a:r>
            <a:endParaRPr lang="en-US" sz="1600" b="1" dirty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7" name="Cloud 6"/>
          <p:cNvSpPr/>
          <p:nvPr/>
        </p:nvSpPr>
        <p:spPr>
          <a:xfrm>
            <a:off x="457200" y="4495800"/>
            <a:ext cx="1981200" cy="2362200"/>
          </a:xfrm>
          <a:prstGeom prst="cloud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BANGLADESH</a:t>
            </a:r>
            <a:endParaRPr lang="en-US" sz="1200" b="1" dirty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8" name="Cloud 7"/>
          <p:cNvSpPr/>
          <p:nvPr/>
        </p:nvSpPr>
        <p:spPr>
          <a:xfrm flipH="1">
            <a:off x="6400800" y="2286000"/>
            <a:ext cx="2514600" cy="2209800"/>
          </a:xfrm>
          <a:prstGeom prst="cloud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INDIA</a:t>
            </a:r>
            <a:endParaRPr lang="en-US" sz="1600" b="1" dirty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9" name="Cloud 8"/>
          <p:cNvSpPr/>
          <p:nvPr/>
        </p:nvSpPr>
        <p:spPr>
          <a:xfrm flipH="1">
            <a:off x="6934200" y="4648200"/>
            <a:ext cx="2209800" cy="2209800"/>
          </a:xfrm>
          <a:prstGeom prst="cloud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PAKISTAN</a:t>
            </a:r>
            <a:endParaRPr lang="en-US" sz="1600" b="1" dirty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0" name="Oval 9"/>
          <p:cNvSpPr/>
          <p:nvPr/>
        </p:nvSpPr>
        <p:spPr>
          <a:xfrm>
            <a:off x="3886200" y="3200400"/>
            <a:ext cx="1143000" cy="1066800"/>
          </a:xfrm>
          <a:prstGeom prst="ellipse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1" name="Group 20"/>
          <p:cNvGrpSpPr/>
          <p:nvPr/>
        </p:nvGrpSpPr>
        <p:grpSpPr>
          <a:xfrm>
            <a:off x="1258683" y="2503976"/>
            <a:ext cx="2786882" cy="1112901"/>
            <a:chOff x="1258683" y="2732576"/>
            <a:chExt cx="2786882" cy="1112901"/>
          </a:xfrm>
        </p:grpSpPr>
        <p:sp>
          <p:nvSpPr>
            <p:cNvPr id="12" name="Chevron 11"/>
            <p:cNvSpPr/>
            <p:nvPr/>
          </p:nvSpPr>
          <p:spPr>
            <a:xfrm rot="936216">
              <a:off x="1258683" y="2732576"/>
              <a:ext cx="406689" cy="349298"/>
            </a:xfrm>
            <a:prstGeom prst="chevron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3" name="Chevron 12"/>
            <p:cNvSpPr/>
            <p:nvPr/>
          </p:nvSpPr>
          <p:spPr>
            <a:xfrm rot="936216">
              <a:off x="1560907" y="2827573"/>
              <a:ext cx="459586" cy="337395"/>
            </a:xfrm>
            <a:prstGeom prst="chevron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4" name="Chevron 13"/>
            <p:cNvSpPr/>
            <p:nvPr/>
          </p:nvSpPr>
          <p:spPr>
            <a:xfrm rot="936216">
              <a:off x="1997832" y="2934904"/>
              <a:ext cx="331725" cy="288161"/>
            </a:xfrm>
            <a:prstGeom prst="chevron">
              <a:avLst/>
            </a:prstGeom>
            <a:solidFill>
              <a:schemeClr val="tx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5" name="Chevron 14"/>
            <p:cNvSpPr/>
            <p:nvPr/>
          </p:nvSpPr>
          <p:spPr>
            <a:xfrm rot="936216">
              <a:off x="2379565" y="3106878"/>
              <a:ext cx="291995" cy="288161"/>
            </a:xfrm>
            <a:prstGeom prst="chevron">
              <a:avLst/>
            </a:prstGeom>
            <a:solidFill>
              <a:schemeClr val="tx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6" name="Chevron 15"/>
            <p:cNvSpPr/>
            <p:nvPr/>
          </p:nvSpPr>
          <p:spPr>
            <a:xfrm rot="936216">
              <a:off x="2657809" y="3156602"/>
              <a:ext cx="280403" cy="288161"/>
            </a:xfrm>
            <a:prstGeom prst="chevron">
              <a:avLst/>
            </a:prstGeom>
            <a:solidFill>
              <a:schemeClr val="tx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7" name="Chevron 16"/>
            <p:cNvSpPr/>
            <p:nvPr/>
          </p:nvSpPr>
          <p:spPr>
            <a:xfrm rot="936216">
              <a:off x="3004495" y="3278380"/>
              <a:ext cx="239409" cy="275906"/>
            </a:xfrm>
            <a:prstGeom prst="chevron">
              <a:avLst/>
            </a:prstGeom>
            <a:solidFill>
              <a:schemeClr val="tx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8" name="Chevron 17"/>
            <p:cNvSpPr/>
            <p:nvPr/>
          </p:nvSpPr>
          <p:spPr>
            <a:xfrm rot="936216">
              <a:off x="3311540" y="3375331"/>
              <a:ext cx="207011" cy="288161"/>
            </a:xfrm>
            <a:prstGeom prst="chevron">
              <a:avLst/>
            </a:prstGeom>
            <a:solidFill>
              <a:schemeClr val="tx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9" name="Chevron 18"/>
            <p:cNvSpPr/>
            <p:nvPr/>
          </p:nvSpPr>
          <p:spPr>
            <a:xfrm rot="936216">
              <a:off x="3562972" y="3469723"/>
              <a:ext cx="207011" cy="240671"/>
            </a:xfrm>
            <a:prstGeom prst="chevron">
              <a:avLst/>
            </a:prstGeom>
            <a:solidFill>
              <a:schemeClr val="tx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0" name="Chevron 19"/>
            <p:cNvSpPr/>
            <p:nvPr/>
          </p:nvSpPr>
          <p:spPr>
            <a:xfrm rot="936216">
              <a:off x="3838554" y="3604806"/>
              <a:ext cx="207011" cy="240671"/>
            </a:xfrm>
            <a:prstGeom prst="chevron">
              <a:avLst/>
            </a:prstGeom>
            <a:solidFill>
              <a:schemeClr val="tx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22" name="Group 21"/>
          <p:cNvGrpSpPr/>
          <p:nvPr/>
        </p:nvGrpSpPr>
        <p:grpSpPr>
          <a:xfrm flipH="1">
            <a:off x="4800599" y="2514600"/>
            <a:ext cx="2590799" cy="1112901"/>
            <a:chOff x="1258683" y="2732576"/>
            <a:chExt cx="2786882" cy="1112901"/>
          </a:xfrm>
        </p:grpSpPr>
        <p:sp>
          <p:nvSpPr>
            <p:cNvPr id="23" name="Chevron 22"/>
            <p:cNvSpPr/>
            <p:nvPr/>
          </p:nvSpPr>
          <p:spPr>
            <a:xfrm rot="936216">
              <a:off x="1258683" y="2732576"/>
              <a:ext cx="406689" cy="349298"/>
            </a:xfrm>
            <a:prstGeom prst="chevron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4" name="Chevron 23"/>
            <p:cNvSpPr/>
            <p:nvPr/>
          </p:nvSpPr>
          <p:spPr>
            <a:xfrm rot="936216">
              <a:off x="1560907" y="2827573"/>
              <a:ext cx="459586" cy="337395"/>
            </a:xfrm>
            <a:prstGeom prst="chevron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5" name="Chevron 24"/>
            <p:cNvSpPr/>
            <p:nvPr/>
          </p:nvSpPr>
          <p:spPr>
            <a:xfrm rot="936216">
              <a:off x="1997832" y="2934904"/>
              <a:ext cx="331725" cy="288161"/>
            </a:xfrm>
            <a:prstGeom prst="chevron">
              <a:avLst/>
            </a:prstGeom>
            <a:solidFill>
              <a:schemeClr val="tx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6" name="Chevron 25"/>
            <p:cNvSpPr/>
            <p:nvPr/>
          </p:nvSpPr>
          <p:spPr>
            <a:xfrm rot="936216">
              <a:off x="2379565" y="3106878"/>
              <a:ext cx="291995" cy="288161"/>
            </a:xfrm>
            <a:prstGeom prst="chevron">
              <a:avLst/>
            </a:prstGeom>
            <a:solidFill>
              <a:schemeClr val="tx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7" name="Chevron 26"/>
            <p:cNvSpPr/>
            <p:nvPr/>
          </p:nvSpPr>
          <p:spPr>
            <a:xfrm rot="936216">
              <a:off x="2657809" y="3156602"/>
              <a:ext cx="280403" cy="288161"/>
            </a:xfrm>
            <a:prstGeom prst="chevron">
              <a:avLst/>
            </a:prstGeom>
            <a:solidFill>
              <a:schemeClr val="tx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8" name="Chevron 27"/>
            <p:cNvSpPr/>
            <p:nvPr/>
          </p:nvSpPr>
          <p:spPr>
            <a:xfrm rot="936216">
              <a:off x="3004495" y="3278380"/>
              <a:ext cx="239409" cy="275906"/>
            </a:xfrm>
            <a:prstGeom prst="chevron">
              <a:avLst/>
            </a:prstGeom>
            <a:solidFill>
              <a:schemeClr val="tx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9" name="Chevron 28"/>
            <p:cNvSpPr/>
            <p:nvPr/>
          </p:nvSpPr>
          <p:spPr>
            <a:xfrm rot="936216">
              <a:off x="3311540" y="3375331"/>
              <a:ext cx="207011" cy="288161"/>
            </a:xfrm>
            <a:prstGeom prst="chevron">
              <a:avLst/>
            </a:prstGeom>
            <a:solidFill>
              <a:schemeClr val="tx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0" name="Chevron 29"/>
            <p:cNvSpPr/>
            <p:nvPr/>
          </p:nvSpPr>
          <p:spPr>
            <a:xfrm rot="936216">
              <a:off x="3562972" y="3469723"/>
              <a:ext cx="207011" cy="240671"/>
            </a:xfrm>
            <a:prstGeom prst="chevron">
              <a:avLst/>
            </a:prstGeom>
            <a:solidFill>
              <a:schemeClr val="tx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1" name="Chevron 30"/>
            <p:cNvSpPr/>
            <p:nvPr/>
          </p:nvSpPr>
          <p:spPr>
            <a:xfrm rot="936216">
              <a:off x="3838554" y="3604806"/>
              <a:ext cx="207011" cy="240671"/>
            </a:xfrm>
            <a:prstGeom prst="chevron">
              <a:avLst/>
            </a:prstGeom>
            <a:solidFill>
              <a:schemeClr val="tx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32" name="Group 31"/>
          <p:cNvGrpSpPr/>
          <p:nvPr/>
        </p:nvGrpSpPr>
        <p:grpSpPr>
          <a:xfrm rot="19289456">
            <a:off x="1564923" y="3779494"/>
            <a:ext cx="2432753" cy="1225989"/>
            <a:chOff x="1258683" y="2732576"/>
            <a:chExt cx="2786882" cy="1112901"/>
          </a:xfrm>
        </p:grpSpPr>
        <p:sp>
          <p:nvSpPr>
            <p:cNvPr id="33" name="Chevron 32"/>
            <p:cNvSpPr/>
            <p:nvPr/>
          </p:nvSpPr>
          <p:spPr>
            <a:xfrm rot="936216">
              <a:off x="1258683" y="2732576"/>
              <a:ext cx="406689" cy="349298"/>
            </a:xfrm>
            <a:prstGeom prst="chevron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4" name="Chevron 33"/>
            <p:cNvSpPr/>
            <p:nvPr/>
          </p:nvSpPr>
          <p:spPr>
            <a:xfrm rot="936216">
              <a:off x="1560907" y="2827573"/>
              <a:ext cx="459586" cy="337395"/>
            </a:xfrm>
            <a:prstGeom prst="chevron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5" name="Chevron 34"/>
            <p:cNvSpPr/>
            <p:nvPr/>
          </p:nvSpPr>
          <p:spPr>
            <a:xfrm rot="936216">
              <a:off x="1997832" y="2934904"/>
              <a:ext cx="331725" cy="288161"/>
            </a:xfrm>
            <a:prstGeom prst="chevron">
              <a:avLst/>
            </a:prstGeom>
            <a:solidFill>
              <a:schemeClr val="tx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6" name="Chevron 35"/>
            <p:cNvSpPr/>
            <p:nvPr/>
          </p:nvSpPr>
          <p:spPr>
            <a:xfrm rot="936216">
              <a:off x="2379565" y="3106878"/>
              <a:ext cx="291995" cy="288161"/>
            </a:xfrm>
            <a:prstGeom prst="chevron">
              <a:avLst/>
            </a:prstGeom>
            <a:solidFill>
              <a:schemeClr val="tx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7" name="Chevron 36"/>
            <p:cNvSpPr/>
            <p:nvPr/>
          </p:nvSpPr>
          <p:spPr>
            <a:xfrm rot="936216">
              <a:off x="2657809" y="3156602"/>
              <a:ext cx="280403" cy="288161"/>
            </a:xfrm>
            <a:prstGeom prst="chevron">
              <a:avLst/>
            </a:prstGeom>
            <a:solidFill>
              <a:schemeClr val="tx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8" name="Chevron 37"/>
            <p:cNvSpPr/>
            <p:nvPr/>
          </p:nvSpPr>
          <p:spPr>
            <a:xfrm rot="936216">
              <a:off x="3004495" y="3278380"/>
              <a:ext cx="239409" cy="275906"/>
            </a:xfrm>
            <a:prstGeom prst="chevron">
              <a:avLst/>
            </a:prstGeom>
            <a:solidFill>
              <a:schemeClr val="tx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9" name="Chevron 38"/>
            <p:cNvSpPr/>
            <p:nvPr/>
          </p:nvSpPr>
          <p:spPr>
            <a:xfrm rot="936216">
              <a:off x="3311540" y="3375331"/>
              <a:ext cx="207011" cy="288161"/>
            </a:xfrm>
            <a:prstGeom prst="chevron">
              <a:avLst/>
            </a:prstGeom>
            <a:solidFill>
              <a:schemeClr val="tx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0" name="Chevron 39"/>
            <p:cNvSpPr/>
            <p:nvPr/>
          </p:nvSpPr>
          <p:spPr>
            <a:xfrm rot="936216">
              <a:off x="3562972" y="3469723"/>
              <a:ext cx="207011" cy="240671"/>
            </a:xfrm>
            <a:prstGeom prst="chevron">
              <a:avLst/>
            </a:prstGeom>
            <a:solidFill>
              <a:schemeClr val="tx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1" name="Chevron 40"/>
            <p:cNvSpPr/>
            <p:nvPr/>
          </p:nvSpPr>
          <p:spPr>
            <a:xfrm rot="936216">
              <a:off x="3838554" y="3604806"/>
              <a:ext cx="207011" cy="240671"/>
            </a:xfrm>
            <a:prstGeom prst="chevron">
              <a:avLst/>
            </a:prstGeom>
            <a:solidFill>
              <a:schemeClr val="tx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42" name="Group 41"/>
          <p:cNvGrpSpPr/>
          <p:nvPr/>
        </p:nvGrpSpPr>
        <p:grpSpPr>
          <a:xfrm rot="2242462" flipH="1">
            <a:off x="4815487" y="3830279"/>
            <a:ext cx="2866609" cy="1230904"/>
            <a:chOff x="1258683" y="2732576"/>
            <a:chExt cx="2786882" cy="1112901"/>
          </a:xfrm>
        </p:grpSpPr>
        <p:sp>
          <p:nvSpPr>
            <p:cNvPr id="43" name="Chevron 42"/>
            <p:cNvSpPr/>
            <p:nvPr/>
          </p:nvSpPr>
          <p:spPr>
            <a:xfrm rot="936216">
              <a:off x="1258683" y="2732576"/>
              <a:ext cx="406689" cy="349298"/>
            </a:xfrm>
            <a:prstGeom prst="chevron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4" name="Chevron 43"/>
            <p:cNvSpPr/>
            <p:nvPr/>
          </p:nvSpPr>
          <p:spPr>
            <a:xfrm rot="936216">
              <a:off x="1560907" y="2827573"/>
              <a:ext cx="459586" cy="337395"/>
            </a:xfrm>
            <a:prstGeom prst="chevron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5" name="Chevron 44"/>
            <p:cNvSpPr/>
            <p:nvPr/>
          </p:nvSpPr>
          <p:spPr>
            <a:xfrm rot="936216">
              <a:off x="1997832" y="2934904"/>
              <a:ext cx="331725" cy="288161"/>
            </a:xfrm>
            <a:prstGeom prst="chevron">
              <a:avLst/>
            </a:prstGeom>
            <a:solidFill>
              <a:schemeClr val="tx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6" name="Chevron 45"/>
            <p:cNvSpPr/>
            <p:nvPr/>
          </p:nvSpPr>
          <p:spPr>
            <a:xfrm rot="936216">
              <a:off x="2379565" y="3106878"/>
              <a:ext cx="291995" cy="288161"/>
            </a:xfrm>
            <a:prstGeom prst="chevron">
              <a:avLst/>
            </a:prstGeom>
            <a:solidFill>
              <a:schemeClr val="tx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7" name="Chevron 46"/>
            <p:cNvSpPr/>
            <p:nvPr/>
          </p:nvSpPr>
          <p:spPr>
            <a:xfrm rot="936216">
              <a:off x="2657809" y="3156602"/>
              <a:ext cx="280403" cy="288161"/>
            </a:xfrm>
            <a:prstGeom prst="chevron">
              <a:avLst/>
            </a:prstGeom>
            <a:solidFill>
              <a:schemeClr val="tx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8" name="Chevron 47"/>
            <p:cNvSpPr/>
            <p:nvPr/>
          </p:nvSpPr>
          <p:spPr>
            <a:xfrm rot="936216">
              <a:off x="3004495" y="3278380"/>
              <a:ext cx="239409" cy="275906"/>
            </a:xfrm>
            <a:prstGeom prst="chevron">
              <a:avLst/>
            </a:prstGeom>
            <a:solidFill>
              <a:schemeClr val="tx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9" name="Chevron 48"/>
            <p:cNvSpPr/>
            <p:nvPr/>
          </p:nvSpPr>
          <p:spPr>
            <a:xfrm rot="936216">
              <a:off x="3311540" y="3375331"/>
              <a:ext cx="207011" cy="288161"/>
            </a:xfrm>
            <a:prstGeom prst="chevron">
              <a:avLst/>
            </a:prstGeom>
            <a:solidFill>
              <a:schemeClr val="tx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0" name="Chevron 49"/>
            <p:cNvSpPr/>
            <p:nvPr/>
          </p:nvSpPr>
          <p:spPr>
            <a:xfrm rot="936216">
              <a:off x="3562972" y="3469723"/>
              <a:ext cx="207011" cy="240671"/>
            </a:xfrm>
            <a:prstGeom prst="chevron">
              <a:avLst/>
            </a:prstGeom>
            <a:solidFill>
              <a:schemeClr val="tx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1" name="Chevron 50"/>
            <p:cNvSpPr/>
            <p:nvPr/>
          </p:nvSpPr>
          <p:spPr>
            <a:xfrm rot="936216">
              <a:off x="3838554" y="3604806"/>
              <a:ext cx="207011" cy="240671"/>
            </a:xfrm>
            <a:prstGeom prst="chevron">
              <a:avLst/>
            </a:prstGeom>
            <a:solidFill>
              <a:schemeClr val="tx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450969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6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196146" y="903258"/>
            <a:ext cx="8437419" cy="2449542"/>
            <a:chOff x="-330967" y="41563"/>
            <a:chExt cx="8728364" cy="2660074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-330967" y="1604360"/>
              <a:ext cx="8728364" cy="685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9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76711" y="76200"/>
              <a:ext cx="3124200" cy="2625437"/>
            </a:xfrm>
            <a:prstGeom prst="ellipse">
              <a:avLst/>
            </a:prstGeom>
            <a:ln w="31750">
              <a:solidFill>
                <a:schemeClr val="tx1"/>
              </a:solidFill>
              <a:miter lim="800000"/>
              <a:headEnd/>
              <a:tailEnd/>
            </a:ln>
            <a:effectLst>
              <a:softEdge rad="112500"/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1" name="Oval 20"/>
            <p:cNvSpPr/>
            <p:nvPr/>
          </p:nvSpPr>
          <p:spPr>
            <a:xfrm>
              <a:off x="2438400" y="41563"/>
              <a:ext cx="3124200" cy="2625437"/>
            </a:xfrm>
            <a:prstGeom prst="ellipse">
              <a:avLst/>
            </a:prstGeom>
            <a:noFill/>
            <a:ln w="444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983671" y="6273225"/>
            <a:ext cx="7322128" cy="584775"/>
          </a:xfrm>
          <a:prstGeom prst="rect">
            <a:avLst/>
          </a:prstGeom>
          <a:solidFill>
            <a:srgbClr val="C0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00" b="1" dirty="0">
              <a:ln w="1905"/>
              <a:solidFill>
                <a:schemeClr val="bg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983671" y="0"/>
            <a:ext cx="7169729" cy="830997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bn-BD" sz="48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দলীয় কাজ</a:t>
            </a:r>
            <a:endParaRPr lang="en-US" sz="48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0781" y="0"/>
            <a:ext cx="990600" cy="6858000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8153400" y="0"/>
            <a:ext cx="990600" cy="6858000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Action Button: Home 8">
            <a:hlinkClick r:id="" action="ppaction://hlinkshowjump?jump=firstslide" highlightClick="1"/>
          </p:cNvPr>
          <p:cNvSpPr/>
          <p:nvPr/>
        </p:nvSpPr>
        <p:spPr>
          <a:xfrm>
            <a:off x="8229600" y="6172200"/>
            <a:ext cx="800100" cy="685800"/>
          </a:xfrm>
          <a:prstGeom prst="actionButtonHome">
            <a:avLst/>
          </a:prstGeom>
          <a:solidFill>
            <a:srgbClr val="002060"/>
          </a:solidFill>
          <a:ln>
            <a:solidFill>
              <a:srgbClr val="C0000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Action Button: End 9">
            <a:hlinkClick r:id="" action="ppaction://hlinkshowjump?jump=lastslide" highlightClick="1"/>
          </p:cNvPr>
          <p:cNvSpPr/>
          <p:nvPr/>
        </p:nvSpPr>
        <p:spPr>
          <a:xfrm>
            <a:off x="7162800" y="6307282"/>
            <a:ext cx="685800" cy="474518"/>
          </a:xfrm>
          <a:prstGeom prst="actionButtonEnd">
            <a:avLst/>
          </a:prstGeom>
          <a:solidFill>
            <a:schemeClr val="bg2"/>
          </a:solidFill>
          <a:ln>
            <a:solidFill>
              <a:srgbClr val="00206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11" name="Action Button: Forward or Next 10">
            <a:hlinkClick r:id="" action="ppaction://hlinkshowjump?jump=nextslide" highlightClick="1"/>
          </p:cNvPr>
          <p:cNvSpPr/>
          <p:nvPr/>
        </p:nvSpPr>
        <p:spPr>
          <a:xfrm>
            <a:off x="1143000" y="6383482"/>
            <a:ext cx="762000" cy="474518"/>
          </a:xfrm>
          <a:prstGeom prst="actionButtonForwardNext">
            <a:avLst/>
          </a:prstGeom>
          <a:solidFill>
            <a:schemeClr val="bg2"/>
          </a:solidFill>
          <a:ln>
            <a:solidFill>
              <a:srgbClr val="002060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Action Button: Back or Previous 11">
            <a:hlinkClick r:id="" action="ppaction://hlinkshowjump?jump=previousslide" highlightClick="1"/>
          </p:cNvPr>
          <p:cNvSpPr/>
          <p:nvPr/>
        </p:nvSpPr>
        <p:spPr>
          <a:xfrm>
            <a:off x="152400" y="6371359"/>
            <a:ext cx="762000" cy="474518"/>
          </a:xfrm>
          <a:prstGeom prst="actionButtonBackPrevious">
            <a:avLst/>
          </a:prstGeom>
          <a:solidFill>
            <a:schemeClr val="bg2"/>
          </a:solidFill>
          <a:ln>
            <a:solidFill>
              <a:srgbClr val="002060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143000" y="3248561"/>
            <a:ext cx="67056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sz="2800" b="1" kern="10" dirty="0" smtClean="0">
              <a:ln w="1905"/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2800" b="1" kern="10" dirty="0" smtClean="0">
                <a:ln w="1905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কাজ </a:t>
            </a:r>
            <a:r>
              <a:rPr lang="bn-BD" sz="2800" b="1" kern="10" dirty="0" smtClean="0">
                <a:ln w="1905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১নং :- </a:t>
            </a:r>
            <a:r>
              <a:rPr lang="bn-BD" sz="28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লোকাল এরিয়া নেটওয়ার্ক সম্পর্কে </a:t>
            </a:r>
            <a:r>
              <a:rPr lang="bn-BD" sz="2800" b="1" kern="10" dirty="0" smtClean="0">
                <a:ln w="1905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আলোচনা কর?</a:t>
            </a:r>
            <a:endParaRPr lang="en-US" sz="2800" b="1" dirty="0">
              <a:ln w="1905"/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122218" y="4848761"/>
            <a:ext cx="695498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BD" sz="20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>
                  <a:prstShdw prst="shdw13" dist="53882" dir="13500000">
                    <a:srgbClr val="868686">
                      <a:alpha val="50000"/>
                    </a:srgbClr>
                  </a:prstShdw>
                </a:effectLst>
                <a:latin typeface="NikoshBAN" pitchFamily="2" charset="0"/>
                <a:cs typeface="NikoshBAN" pitchFamily="2" charset="0"/>
              </a:rPr>
              <a:t>কাজ ২নং :- </a:t>
            </a:r>
            <a:r>
              <a:rPr lang="bn-BD" sz="20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২.ওয়াইড এরিয়া সম্পর্কে </a:t>
            </a:r>
            <a:r>
              <a:rPr lang="bn-BD" sz="20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>
                  <a:prstShdw prst="shdw13" dist="53882" dir="13500000">
                    <a:srgbClr val="868686">
                      <a:alpha val="50000"/>
                    </a:srgbClr>
                  </a:prstShdw>
                </a:effectLst>
                <a:latin typeface="NikoshBAN" pitchFamily="2" charset="0"/>
                <a:cs typeface="NikoshBAN" pitchFamily="2" charset="0"/>
              </a:rPr>
              <a:t>আলোচনা কর?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50190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Rectangle 45"/>
          <p:cNvSpPr/>
          <p:nvPr/>
        </p:nvSpPr>
        <p:spPr>
          <a:xfrm>
            <a:off x="983671" y="6273225"/>
            <a:ext cx="7322128" cy="584775"/>
          </a:xfrm>
          <a:prstGeom prst="rect">
            <a:avLst/>
          </a:prstGeom>
          <a:solidFill>
            <a:srgbClr val="C0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00" b="1" dirty="0">
              <a:ln w="1905"/>
              <a:solidFill>
                <a:schemeClr val="bg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685801" y="1"/>
            <a:ext cx="7619998" cy="1015663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  <a:scene3d>
            <a:camera prst="orthographicFront">
              <a:rot lat="0" lon="0" rev="0"/>
            </a:camera>
            <a:lightRig rig="glow" dir="t">
              <a:rot lat="0" lon="0" rev="3600000"/>
            </a:lightRig>
          </a:scene3d>
          <a:sp3d>
            <a:bevelT/>
          </a:sp3d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>
            <a:spAutoFit/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bn-BD" sz="6000" b="1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6000" b="1" dirty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0781" y="0"/>
            <a:ext cx="990600" cy="6858000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8153400" y="0"/>
            <a:ext cx="990600" cy="6858000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Action Button: Home 6">
            <a:hlinkClick r:id="" action="ppaction://hlinkshowjump?jump=firstslide" highlightClick="1"/>
          </p:cNvPr>
          <p:cNvSpPr/>
          <p:nvPr/>
        </p:nvSpPr>
        <p:spPr>
          <a:xfrm>
            <a:off x="8229600" y="6172200"/>
            <a:ext cx="800100" cy="685800"/>
          </a:xfrm>
          <a:prstGeom prst="actionButtonHome">
            <a:avLst/>
          </a:prstGeom>
          <a:solidFill>
            <a:srgbClr val="002060"/>
          </a:solidFill>
          <a:ln>
            <a:solidFill>
              <a:srgbClr val="C0000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Action Button: End 7">
            <a:hlinkClick r:id="" action="ppaction://hlinkshowjump?jump=lastslide" highlightClick="1"/>
          </p:cNvPr>
          <p:cNvSpPr/>
          <p:nvPr/>
        </p:nvSpPr>
        <p:spPr>
          <a:xfrm>
            <a:off x="7162800" y="6307282"/>
            <a:ext cx="685800" cy="474518"/>
          </a:xfrm>
          <a:prstGeom prst="actionButtonEnd">
            <a:avLst/>
          </a:prstGeom>
          <a:solidFill>
            <a:schemeClr val="bg2"/>
          </a:solidFill>
          <a:ln>
            <a:solidFill>
              <a:srgbClr val="00206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9" name="Action Button: Forward or Next 8">
            <a:hlinkClick r:id="" action="ppaction://hlinkshowjump?jump=nextslide" highlightClick="1"/>
          </p:cNvPr>
          <p:cNvSpPr/>
          <p:nvPr/>
        </p:nvSpPr>
        <p:spPr>
          <a:xfrm>
            <a:off x="1143000" y="6383482"/>
            <a:ext cx="762000" cy="474518"/>
          </a:xfrm>
          <a:prstGeom prst="actionButtonForwardNext">
            <a:avLst/>
          </a:prstGeom>
          <a:solidFill>
            <a:schemeClr val="bg2"/>
          </a:solidFill>
          <a:ln>
            <a:solidFill>
              <a:srgbClr val="002060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Action Button: Back or Previous 9">
            <a:hlinkClick r:id="" action="ppaction://hlinkshowjump?jump=previousslide" highlightClick="1"/>
          </p:cNvPr>
          <p:cNvSpPr/>
          <p:nvPr/>
        </p:nvSpPr>
        <p:spPr>
          <a:xfrm>
            <a:off x="152400" y="6371359"/>
            <a:ext cx="762000" cy="474518"/>
          </a:xfrm>
          <a:prstGeom prst="actionButtonBackPrevious">
            <a:avLst/>
          </a:prstGeom>
          <a:solidFill>
            <a:schemeClr val="bg2"/>
          </a:solidFill>
          <a:ln>
            <a:solidFill>
              <a:srgbClr val="002060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1282531" y="1143000"/>
            <a:ext cx="5376995" cy="1077637"/>
            <a:chOff x="403580" y="2819400"/>
            <a:chExt cx="5645814" cy="1834185"/>
          </a:xfrm>
        </p:grpSpPr>
        <p:grpSp>
          <p:nvGrpSpPr>
            <p:cNvPr id="14" name="Group 13"/>
            <p:cNvGrpSpPr/>
            <p:nvPr/>
          </p:nvGrpSpPr>
          <p:grpSpPr>
            <a:xfrm>
              <a:off x="1219200" y="2819400"/>
              <a:ext cx="3962400" cy="1143000"/>
              <a:chOff x="0" y="1524000"/>
              <a:chExt cx="9144000" cy="2209800"/>
            </a:xfrm>
          </p:grpSpPr>
          <p:sp>
            <p:nvSpPr>
              <p:cNvPr id="17" name="Rounded Rectangle 16"/>
              <p:cNvSpPr/>
              <p:nvPr/>
            </p:nvSpPr>
            <p:spPr>
              <a:xfrm>
                <a:off x="2362200" y="1600200"/>
                <a:ext cx="990600" cy="1295400"/>
              </a:xfrm>
              <a:prstGeom prst="roundRect">
                <a:avLst/>
              </a:prstGeom>
              <a:blipFill>
                <a:blip r:embed="rId2"/>
                <a:stretch>
                  <a:fillRect/>
                </a:stretch>
              </a:blipFill>
              <a:ln w="190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Rounded Rectangle 17"/>
              <p:cNvSpPr/>
              <p:nvPr/>
            </p:nvSpPr>
            <p:spPr>
              <a:xfrm>
                <a:off x="762000" y="1676400"/>
                <a:ext cx="1066800" cy="1295400"/>
              </a:xfrm>
              <a:prstGeom prst="round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Rounded Rectangle 18"/>
              <p:cNvSpPr/>
              <p:nvPr/>
            </p:nvSpPr>
            <p:spPr>
              <a:xfrm>
                <a:off x="3505200" y="1524000"/>
                <a:ext cx="1295400" cy="1371600"/>
              </a:xfrm>
              <a:prstGeom prst="round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Rounded Rectangle 20"/>
              <p:cNvSpPr/>
              <p:nvPr/>
            </p:nvSpPr>
            <p:spPr>
              <a:xfrm>
                <a:off x="6172200" y="1600200"/>
                <a:ext cx="1143000" cy="1371600"/>
              </a:xfrm>
              <a:prstGeom prst="roundRect">
                <a:avLst/>
              </a:prstGeom>
              <a:blipFill>
                <a:blip r:embed="rId5"/>
                <a:stretch>
                  <a:fillRect/>
                </a:stretch>
              </a:blip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Rounded Rectangle 21"/>
              <p:cNvSpPr/>
              <p:nvPr/>
            </p:nvSpPr>
            <p:spPr>
              <a:xfrm>
                <a:off x="4953000" y="1676400"/>
                <a:ext cx="1066800" cy="1295400"/>
              </a:xfrm>
              <a:prstGeom prst="round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Left-Right Arrow 23"/>
              <p:cNvSpPr/>
              <p:nvPr/>
            </p:nvSpPr>
            <p:spPr>
              <a:xfrm>
                <a:off x="0" y="3352800"/>
                <a:ext cx="9144000" cy="381000"/>
              </a:xfrm>
              <a:prstGeom prst="leftRightArrow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Rounded Rectangle 24"/>
              <p:cNvSpPr/>
              <p:nvPr/>
            </p:nvSpPr>
            <p:spPr>
              <a:xfrm>
                <a:off x="7620000" y="1752600"/>
                <a:ext cx="990600" cy="1295400"/>
              </a:xfrm>
              <a:prstGeom prst="roundRect">
                <a:avLst/>
              </a:prstGeom>
              <a:blipFill>
                <a:blip r:embed="rId2"/>
                <a:stretch>
                  <a:fillRect/>
                </a:stretch>
              </a:blipFill>
              <a:ln w="190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6" name="Straight Connector 25"/>
              <p:cNvCxnSpPr/>
              <p:nvPr/>
            </p:nvCxnSpPr>
            <p:spPr>
              <a:xfrm rot="5400000">
                <a:off x="1067594" y="3124200"/>
                <a:ext cx="608806" cy="794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>
              <a:xfrm rot="5400000">
                <a:off x="2591594" y="3123406"/>
                <a:ext cx="608806" cy="794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>
              <a:xfrm rot="5400000">
                <a:off x="3848497" y="3085703"/>
                <a:ext cx="685006" cy="158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 rot="5400000">
                <a:off x="5257403" y="3123803"/>
                <a:ext cx="608806" cy="158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>
              <a:xfrm rot="5400000">
                <a:off x="6477794" y="3123406"/>
                <a:ext cx="608806" cy="794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 rot="5400000">
                <a:off x="7848600" y="3200400"/>
                <a:ext cx="457200" cy="158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5" name="TextBox 14"/>
            <p:cNvSpPr txBox="1"/>
            <p:nvPr/>
          </p:nvSpPr>
          <p:spPr>
            <a:xfrm>
              <a:off x="1371600" y="3972580"/>
              <a:ext cx="4677794" cy="68100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bn-BD" sz="2000" dirty="0" smtClean="0">
                  <a:latin typeface="NikoshBAN" pitchFamily="2" charset="0"/>
                  <a:cs typeface="NikoshBAN" pitchFamily="2" charset="0"/>
                </a:rPr>
                <a:t>উপরের চিত্রটি কোন ধরনের নেটওয়ার্ক?</a:t>
              </a:r>
              <a:endParaRPr lang="en-US" sz="2000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403580" y="2971799"/>
              <a:ext cx="540626" cy="120485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bn-BD" sz="4000" dirty="0">
                  <a:latin typeface="NikoshBAN" pitchFamily="2" charset="0"/>
                  <a:cs typeface="NikoshBAN" pitchFamily="2" charset="0"/>
                </a:rPr>
                <a:t>১</a:t>
              </a:r>
              <a:r>
                <a:rPr lang="bn-BD" sz="4000" dirty="0" smtClean="0">
                  <a:latin typeface="NikoshBAN" pitchFamily="2" charset="0"/>
                  <a:cs typeface="NikoshBAN" pitchFamily="2" charset="0"/>
                </a:rPr>
                <a:t>.</a:t>
              </a:r>
              <a:endParaRPr lang="en-US" sz="4000" dirty="0">
                <a:latin typeface="NikoshBAN" pitchFamily="2" charset="0"/>
                <a:cs typeface="NikoshBAN" pitchFamily="2" charset="0"/>
              </a:endParaRPr>
            </a:p>
          </p:txBody>
        </p:sp>
      </p:grpSp>
      <p:sp>
        <p:nvSpPr>
          <p:cNvPr id="126" name="TextBox 125"/>
          <p:cNvSpPr txBox="1"/>
          <p:nvPr/>
        </p:nvSpPr>
        <p:spPr>
          <a:xfrm>
            <a:off x="1243942" y="2402591"/>
            <a:ext cx="55220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000" b="1" dirty="0" smtClean="0">
                <a:latin typeface="NikoshBAN" pitchFamily="2" charset="0"/>
                <a:cs typeface="NikoshBAN" pitchFamily="2" charset="0"/>
              </a:rPr>
              <a:t>ক। লোকাল এরিয়া    খ।</a:t>
            </a:r>
            <a:r>
              <a:rPr lang="bn-BD" sz="20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000" b="1" dirty="0" smtClean="0">
                <a:latin typeface="NikoshBAN" pitchFamily="2" charset="0"/>
                <a:cs typeface="NikoshBAN" pitchFamily="2" charset="0"/>
              </a:rPr>
              <a:t>মেট্রোপলিটন এরিয়া</a:t>
            </a:r>
          </a:p>
          <a:p>
            <a:r>
              <a:rPr lang="bn-BD" sz="2000" b="1" dirty="0" smtClean="0">
                <a:latin typeface="NikoshBAN" pitchFamily="2" charset="0"/>
                <a:cs typeface="NikoshBAN" pitchFamily="2" charset="0"/>
              </a:rPr>
              <a:t> গ। ওয়াইড এরিয়া    ঘ। রিং সংগঠন  </a:t>
            </a:r>
            <a:endParaRPr lang="en-US" sz="2000" b="1" dirty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127" name="Group 126"/>
          <p:cNvGrpSpPr/>
          <p:nvPr/>
        </p:nvGrpSpPr>
        <p:grpSpPr>
          <a:xfrm>
            <a:off x="1833410" y="3862062"/>
            <a:ext cx="2943619" cy="1435068"/>
            <a:chOff x="838200" y="1371600"/>
            <a:chExt cx="7391400" cy="5453574"/>
          </a:xfrm>
        </p:grpSpPr>
        <p:sp>
          <p:nvSpPr>
            <p:cNvPr id="128" name="Oval 127"/>
            <p:cNvSpPr/>
            <p:nvPr/>
          </p:nvSpPr>
          <p:spPr>
            <a:xfrm>
              <a:off x="3505201" y="3103790"/>
              <a:ext cx="1828800" cy="1676399"/>
            </a:xfrm>
            <a:prstGeom prst="ellipse">
              <a:avLst/>
            </a:prstGeom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IN" sz="1100" b="1" dirty="0" smtClean="0">
                  <a:ln w="1905"/>
                  <a:solidFill>
                    <a:srgbClr val="FFC00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NikoshBAN" pitchFamily="2" charset="0"/>
                  <a:cs typeface="NikoshBAN" pitchFamily="2" charset="0"/>
                </a:rPr>
                <a:t>সুইজ</a:t>
              </a:r>
              <a:endParaRPr lang="en-US" sz="1100" b="1" dirty="0">
                <a:ln w="1905"/>
                <a:solidFill>
                  <a:srgbClr val="FFC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129" name="Rounded Rectangle 128"/>
            <p:cNvSpPr/>
            <p:nvPr/>
          </p:nvSpPr>
          <p:spPr>
            <a:xfrm flipH="1">
              <a:off x="838200" y="3200400"/>
              <a:ext cx="1295400" cy="1524000"/>
            </a:xfrm>
            <a:prstGeom prst="roundRect">
              <a:avLst/>
            </a:prstGeom>
            <a:blipFill>
              <a:blip r:embed="rId6"/>
              <a:stretch>
                <a:fillRect/>
              </a:stretch>
            </a:blip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Rounded Rectangle 129"/>
            <p:cNvSpPr/>
            <p:nvPr/>
          </p:nvSpPr>
          <p:spPr>
            <a:xfrm flipH="1">
              <a:off x="6400800" y="4953000"/>
              <a:ext cx="1295400" cy="1524000"/>
            </a:xfrm>
            <a:prstGeom prst="roundRect">
              <a:avLst/>
            </a:prstGeom>
            <a:blipFill>
              <a:blip r:embed="rId6"/>
              <a:stretch>
                <a:fillRect/>
              </a:stretch>
            </a:blip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Rounded Rectangle 130"/>
            <p:cNvSpPr/>
            <p:nvPr/>
          </p:nvSpPr>
          <p:spPr>
            <a:xfrm rot="186424" flipH="1">
              <a:off x="4153117" y="5377374"/>
              <a:ext cx="1250538" cy="1447800"/>
            </a:xfrm>
            <a:prstGeom prst="roundRect">
              <a:avLst/>
            </a:prstGeom>
            <a:blipFill>
              <a:blip r:embed="rId6"/>
              <a:stretch>
                <a:fillRect/>
              </a:stretch>
            </a:blip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Rounded Rectangle 131"/>
            <p:cNvSpPr/>
            <p:nvPr/>
          </p:nvSpPr>
          <p:spPr>
            <a:xfrm>
              <a:off x="7010400" y="3200400"/>
              <a:ext cx="1219200" cy="1447800"/>
            </a:xfrm>
            <a:prstGeom prst="roundRect">
              <a:avLst/>
            </a:prstGeom>
            <a:blipFill>
              <a:blip r:embed="rId6"/>
              <a:stretch>
                <a:fillRect/>
              </a:stretch>
            </a:blip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Rounded Rectangle 132"/>
            <p:cNvSpPr/>
            <p:nvPr/>
          </p:nvSpPr>
          <p:spPr>
            <a:xfrm flipH="1">
              <a:off x="3886200" y="1371600"/>
              <a:ext cx="1295400" cy="1143000"/>
            </a:xfrm>
            <a:prstGeom prst="roundRect">
              <a:avLst/>
            </a:prstGeom>
            <a:blipFill>
              <a:blip r:embed="rId6"/>
              <a:stretch>
                <a:fillRect/>
              </a:stretch>
            </a:blip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Rounded Rectangle 133"/>
            <p:cNvSpPr/>
            <p:nvPr/>
          </p:nvSpPr>
          <p:spPr>
            <a:xfrm flipH="1">
              <a:off x="1981200" y="4724400"/>
              <a:ext cx="1295400" cy="1524000"/>
            </a:xfrm>
            <a:prstGeom prst="roundRect">
              <a:avLst/>
            </a:prstGeom>
            <a:blipFill>
              <a:blip r:embed="rId6"/>
              <a:stretch>
                <a:fillRect/>
              </a:stretch>
            </a:blip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Rounded Rectangle 134"/>
            <p:cNvSpPr/>
            <p:nvPr/>
          </p:nvSpPr>
          <p:spPr>
            <a:xfrm flipH="1">
              <a:off x="1600200" y="1752600"/>
              <a:ext cx="1295400" cy="1447800"/>
            </a:xfrm>
            <a:prstGeom prst="roundRect">
              <a:avLst/>
            </a:prstGeom>
            <a:blipFill>
              <a:blip r:embed="rId6"/>
              <a:stretch>
                <a:fillRect/>
              </a:stretch>
            </a:blip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Rounded Rectangle 135"/>
            <p:cNvSpPr/>
            <p:nvPr/>
          </p:nvSpPr>
          <p:spPr>
            <a:xfrm>
              <a:off x="6172200" y="1752600"/>
              <a:ext cx="1219200" cy="1447800"/>
            </a:xfrm>
            <a:prstGeom prst="roundRect">
              <a:avLst/>
            </a:prstGeom>
            <a:blipFill>
              <a:blip r:embed="rId6"/>
              <a:stretch>
                <a:fillRect/>
              </a:stretch>
            </a:blip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7" name="Straight Connector 136"/>
            <p:cNvCxnSpPr>
              <a:endCxn id="128" idx="0"/>
            </p:cNvCxnSpPr>
            <p:nvPr/>
          </p:nvCxnSpPr>
          <p:spPr>
            <a:xfrm rot="5400000">
              <a:off x="4076700" y="2760889"/>
              <a:ext cx="685799" cy="1587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8" name="Straight Connector 137"/>
            <p:cNvCxnSpPr>
              <a:stCxn id="128" idx="3"/>
            </p:cNvCxnSpPr>
            <p:nvPr/>
          </p:nvCxnSpPr>
          <p:spPr>
            <a:xfrm rot="5400000">
              <a:off x="2944859" y="4256827"/>
              <a:ext cx="550306" cy="1106021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9" name="Straight Connector 138"/>
            <p:cNvCxnSpPr>
              <a:stCxn id="128" idx="4"/>
            </p:cNvCxnSpPr>
            <p:nvPr/>
          </p:nvCxnSpPr>
          <p:spPr>
            <a:xfrm rot="5400000">
              <a:off x="4076700" y="5123090"/>
              <a:ext cx="685799" cy="1587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Straight Connector 139"/>
            <p:cNvCxnSpPr>
              <a:endCxn id="128" idx="6"/>
            </p:cNvCxnSpPr>
            <p:nvPr/>
          </p:nvCxnSpPr>
          <p:spPr>
            <a:xfrm rot="10800000">
              <a:off x="5334001" y="3941989"/>
              <a:ext cx="1905001" cy="304800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" name="Straight Connector 140"/>
            <p:cNvCxnSpPr/>
            <p:nvPr/>
          </p:nvCxnSpPr>
          <p:spPr>
            <a:xfrm rot="10800000" flipV="1">
              <a:off x="5257800" y="2971800"/>
              <a:ext cx="1295400" cy="685800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2" name="Straight Connector 141"/>
            <p:cNvCxnSpPr/>
            <p:nvPr/>
          </p:nvCxnSpPr>
          <p:spPr>
            <a:xfrm rot="10800000">
              <a:off x="5257800" y="4343400"/>
              <a:ext cx="1219200" cy="762000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3" name="Straight Connector 142"/>
            <p:cNvCxnSpPr/>
            <p:nvPr/>
          </p:nvCxnSpPr>
          <p:spPr>
            <a:xfrm rot="10800000" flipV="1">
              <a:off x="1905000" y="4038600"/>
              <a:ext cx="1563222" cy="228602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4" name="Straight Connector 143"/>
            <p:cNvCxnSpPr/>
            <p:nvPr/>
          </p:nvCxnSpPr>
          <p:spPr>
            <a:xfrm rot="10800000">
              <a:off x="2514600" y="2895600"/>
              <a:ext cx="1258422" cy="457200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5" name="TextBox 144"/>
          <p:cNvSpPr txBox="1"/>
          <p:nvPr/>
        </p:nvSpPr>
        <p:spPr>
          <a:xfrm>
            <a:off x="1143000" y="3331573"/>
            <a:ext cx="40334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২. চিত্রটি কোন ধরনের নেটওয়ার্ক?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6" name="TextBox 145"/>
          <p:cNvSpPr txBox="1"/>
          <p:nvPr/>
        </p:nvSpPr>
        <p:spPr>
          <a:xfrm>
            <a:off x="1143000" y="5310347"/>
            <a:ext cx="55220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b="1" dirty="0" smtClean="0">
                <a:latin typeface="NikoshBAN" pitchFamily="2" charset="0"/>
                <a:cs typeface="NikoshBAN" pitchFamily="2" charset="0"/>
              </a:rPr>
              <a:t>ক। লোকাল এরিয়া    খ।</a:t>
            </a:r>
            <a:r>
              <a:rPr lang="bn-BD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b="1" dirty="0" smtClean="0">
                <a:latin typeface="NikoshBAN" pitchFamily="2" charset="0"/>
                <a:cs typeface="NikoshBAN" pitchFamily="2" charset="0"/>
              </a:rPr>
              <a:t>মেট্রোপলিটন এরিয়া</a:t>
            </a:r>
          </a:p>
          <a:p>
            <a:r>
              <a:rPr lang="bn-BD" b="1" dirty="0" smtClean="0">
                <a:latin typeface="NikoshBAN" pitchFamily="2" charset="0"/>
                <a:cs typeface="NikoshBAN" pitchFamily="2" charset="0"/>
              </a:rPr>
              <a:t> গ। ওয়াইড এরিয়া    ঘ। রিং সংগঠন  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02731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10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" grpId="0"/>
      <p:bldP spid="145" grpId="0"/>
      <p:bldP spid="14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wn Arrow 1"/>
          <p:cNvSpPr/>
          <p:nvPr/>
        </p:nvSpPr>
        <p:spPr>
          <a:xfrm flipV="1">
            <a:off x="2895600" y="1062979"/>
            <a:ext cx="3352800" cy="2137421"/>
          </a:xfrm>
          <a:prstGeom prst="downArrow">
            <a:avLst/>
          </a:prstGeom>
          <a:noFill/>
          <a:ln w="444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983671" y="6273225"/>
            <a:ext cx="7322128" cy="584775"/>
          </a:xfrm>
          <a:prstGeom prst="rect">
            <a:avLst/>
          </a:prstGeom>
          <a:solidFill>
            <a:srgbClr val="C0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00" b="1" dirty="0">
              <a:ln w="1905"/>
              <a:solidFill>
                <a:schemeClr val="bg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2895600" y="221159"/>
            <a:ext cx="3962400" cy="769441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  <a:scene3d>
            <a:camera prst="orthographicFront">
              <a:rot lat="0" lon="0" rev="0"/>
            </a:camera>
            <a:lightRig rig="glow" dir="t">
              <a:rot lat="0" lon="0" rev="3600000"/>
            </a:lightRig>
          </a:scene3d>
          <a:sp3d>
            <a:bevelT/>
          </a:sp3d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>
            <a:spAutoFit/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bn-BD" sz="4400" b="1" spc="50" dirty="0">
                <a:ln w="11430"/>
                <a:solidFill>
                  <a:schemeClr val="bg2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বাড়ির কাজ</a:t>
            </a:r>
            <a:endParaRPr lang="en-US" sz="4400" b="1" spc="50" dirty="0">
              <a:ln w="11430"/>
              <a:solidFill>
                <a:schemeClr val="bg2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0781" y="0"/>
            <a:ext cx="990600" cy="6858000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8153400" y="0"/>
            <a:ext cx="990600" cy="6858000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Action Button: Home 5">
            <a:hlinkClick r:id="" action="ppaction://hlinkshowjump?jump=firstslide" highlightClick="1"/>
          </p:cNvPr>
          <p:cNvSpPr/>
          <p:nvPr/>
        </p:nvSpPr>
        <p:spPr>
          <a:xfrm>
            <a:off x="8229600" y="6172200"/>
            <a:ext cx="800100" cy="685800"/>
          </a:xfrm>
          <a:prstGeom prst="actionButtonHome">
            <a:avLst/>
          </a:prstGeom>
          <a:solidFill>
            <a:srgbClr val="002060"/>
          </a:solidFill>
          <a:ln>
            <a:solidFill>
              <a:srgbClr val="C0000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Action Button: End 6">
            <a:hlinkClick r:id="" action="ppaction://hlinkshowjump?jump=lastslide" highlightClick="1"/>
          </p:cNvPr>
          <p:cNvSpPr/>
          <p:nvPr/>
        </p:nvSpPr>
        <p:spPr>
          <a:xfrm>
            <a:off x="7162800" y="6307282"/>
            <a:ext cx="685800" cy="474518"/>
          </a:xfrm>
          <a:prstGeom prst="actionButtonEnd">
            <a:avLst/>
          </a:prstGeom>
          <a:solidFill>
            <a:schemeClr val="bg2"/>
          </a:solidFill>
          <a:ln>
            <a:solidFill>
              <a:srgbClr val="00206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8" name="Action Button: Forward or Next 7">
            <a:hlinkClick r:id="" action="ppaction://hlinkshowjump?jump=nextslide" highlightClick="1"/>
          </p:cNvPr>
          <p:cNvSpPr/>
          <p:nvPr/>
        </p:nvSpPr>
        <p:spPr>
          <a:xfrm>
            <a:off x="1143000" y="6383482"/>
            <a:ext cx="762000" cy="474518"/>
          </a:xfrm>
          <a:prstGeom prst="actionButtonForwardNext">
            <a:avLst/>
          </a:prstGeom>
          <a:solidFill>
            <a:schemeClr val="bg2"/>
          </a:solidFill>
          <a:ln>
            <a:solidFill>
              <a:srgbClr val="002060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Action Button: Back or Previous 8">
            <a:hlinkClick r:id="" action="ppaction://hlinkshowjump?jump=previousslide" highlightClick="1"/>
          </p:cNvPr>
          <p:cNvSpPr/>
          <p:nvPr/>
        </p:nvSpPr>
        <p:spPr>
          <a:xfrm>
            <a:off x="152400" y="6371359"/>
            <a:ext cx="762000" cy="474518"/>
          </a:xfrm>
          <a:prstGeom prst="actionButtonBackPrevious">
            <a:avLst/>
          </a:prstGeom>
          <a:solidFill>
            <a:schemeClr val="bg2"/>
          </a:solidFill>
          <a:ln>
            <a:solidFill>
              <a:srgbClr val="002060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1" name="Picture 60" descr="hom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3840606" y="1630806"/>
            <a:ext cx="1493394" cy="1493394"/>
          </a:xfrm>
          <a:prstGeom prst="rect">
            <a:avLst/>
          </a:prstGeom>
          <a:noFill/>
          <a:ln/>
        </p:spPr>
      </p:pic>
      <p:sp>
        <p:nvSpPr>
          <p:cNvPr id="63" name="Rectangle 62"/>
          <p:cNvSpPr/>
          <p:nvPr/>
        </p:nvSpPr>
        <p:spPr>
          <a:xfrm>
            <a:off x="1011381" y="3581400"/>
            <a:ext cx="7069900" cy="1323439"/>
          </a:xfrm>
          <a:prstGeom prst="rect">
            <a:avLst/>
          </a:prstGeom>
          <a:solidFill>
            <a:srgbClr val="00B0F0"/>
          </a:solidFill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bn-BD" sz="40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◊</a:t>
            </a:r>
            <a:r>
              <a:rPr lang="bn-BD" sz="24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তোমার বিদ্যালয়ের জন্য কোন ধরনের নেটোয়ার্কের প্রয়োজন? তা আলোচনা কর</a:t>
            </a:r>
            <a:r>
              <a:rPr lang="bn-BD" sz="40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।</a:t>
            </a:r>
            <a:endParaRPr lang="en-US" sz="4000" b="1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Horizontal Scroll 14"/>
          <p:cNvSpPr/>
          <p:nvPr/>
        </p:nvSpPr>
        <p:spPr>
          <a:xfrm>
            <a:off x="914400" y="3031298"/>
            <a:ext cx="7302674" cy="2378901"/>
          </a:xfrm>
          <a:prstGeom prst="horizontalScroll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3600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20781" y="0"/>
            <a:ext cx="9123219" cy="6858001"/>
            <a:chOff x="20781" y="0"/>
            <a:chExt cx="9123219" cy="6858001"/>
          </a:xfrm>
        </p:grpSpPr>
        <p:sp>
          <p:nvSpPr>
            <p:cNvPr id="13" name="Rectangle 12"/>
            <p:cNvSpPr/>
            <p:nvPr/>
          </p:nvSpPr>
          <p:spPr>
            <a:xfrm>
              <a:off x="685800" y="0"/>
              <a:ext cx="7626928" cy="584775"/>
            </a:xfrm>
            <a:prstGeom prst="rect">
              <a:avLst/>
            </a:prstGeom>
            <a:solidFill>
              <a:srgbClr val="C00000"/>
            </a:soli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squar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3200" b="1" dirty="0">
                <a:ln w="1905"/>
                <a:solidFill>
                  <a:schemeClr val="bg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46" name="Rectangle 45"/>
            <p:cNvSpPr/>
            <p:nvPr/>
          </p:nvSpPr>
          <p:spPr>
            <a:xfrm>
              <a:off x="914400" y="6172201"/>
              <a:ext cx="7391399" cy="685800"/>
            </a:xfrm>
            <a:prstGeom prst="rect">
              <a:avLst/>
            </a:prstGeom>
            <a:solidFill>
              <a:srgbClr val="C00000"/>
            </a:soli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squar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3200" b="1" dirty="0">
                <a:ln w="1905"/>
                <a:solidFill>
                  <a:schemeClr val="bg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20781" y="0"/>
              <a:ext cx="990600" cy="6858000"/>
            </a:xfrm>
            <a:prstGeom prst="rect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8153400" y="0"/>
              <a:ext cx="990600" cy="6858000"/>
            </a:xfrm>
            <a:prstGeom prst="rect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9" name="Action Button: Home 8">
            <a:hlinkClick r:id="" action="ppaction://hlinkshowjump?jump=firstslide" highlightClick="1"/>
          </p:cNvPr>
          <p:cNvSpPr/>
          <p:nvPr/>
        </p:nvSpPr>
        <p:spPr>
          <a:xfrm>
            <a:off x="8229600" y="6172200"/>
            <a:ext cx="800100" cy="685800"/>
          </a:xfrm>
          <a:prstGeom prst="actionButtonHome">
            <a:avLst/>
          </a:prstGeom>
          <a:solidFill>
            <a:srgbClr val="002060"/>
          </a:solidFill>
          <a:ln>
            <a:solidFill>
              <a:srgbClr val="C0000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Action Button: End 9">
            <a:hlinkClick r:id="" action="ppaction://hlinkshowjump?jump=lastslide" highlightClick="1"/>
          </p:cNvPr>
          <p:cNvSpPr/>
          <p:nvPr/>
        </p:nvSpPr>
        <p:spPr>
          <a:xfrm>
            <a:off x="7162800" y="6307282"/>
            <a:ext cx="685800" cy="474518"/>
          </a:xfrm>
          <a:prstGeom prst="actionButtonEnd">
            <a:avLst/>
          </a:prstGeom>
          <a:solidFill>
            <a:schemeClr val="bg2"/>
          </a:solidFill>
          <a:ln>
            <a:solidFill>
              <a:srgbClr val="00206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11" name="Action Button: Forward or Next 10">
            <a:hlinkClick r:id="" action="ppaction://hlinkshowjump?jump=nextslide" highlightClick="1"/>
          </p:cNvPr>
          <p:cNvSpPr/>
          <p:nvPr/>
        </p:nvSpPr>
        <p:spPr>
          <a:xfrm>
            <a:off x="1143000" y="6383482"/>
            <a:ext cx="762000" cy="474518"/>
          </a:xfrm>
          <a:prstGeom prst="actionButtonForwardNext">
            <a:avLst/>
          </a:prstGeom>
          <a:solidFill>
            <a:schemeClr val="bg2"/>
          </a:solidFill>
          <a:ln>
            <a:solidFill>
              <a:srgbClr val="002060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Action Button: Back or Previous 11">
            <a:hlinkClick r:id="" action="ppaction://hlinkshowjump?jump=previousslide" highlightClick="1"/>
          </p:cNvPr>
          <p:cNvSpPr/>
          <p:nvPr/>
        </p:nvSpPr>
        <p:spPr>
          <a:xfrm>
            <a:off x="152400" y="6371359"/>
            <a:ext cx="762000" cy="474518"/>
          </a:xfrm>
          <a:prstGeom prst="actionButtonBackPrevious">
            <a:avLst/>
          </a:prstGeom>
          <a:solidFill>
            <a:schemeClr val="bg2"/>
          </a:solidFill>
          <a:ln>
            <a:solidFill>
              <a:srgbClr val="002060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5" name="Group 14"/>
          <p:cNvGrpSpPr/>
          <p:nvPr/>
        </p:nvGrpSpPr>
        <p:grpSpPr>
          <a:xfrm>
            <a:off x="1184692" y="1066800"/>
            <a:ext cx="6663908" cy="4810950"/>
            <a:chOff x="1639806" y="1773631"/>
            <a:chExt cx="5967482" cy="3565311"/>
          </a:xfrm>
        </p:grpSpPr>
        <p:pic>
          <p:nvPicPr>
            <p:cNvPr id="16" name="d17a0a8278e5834a3e8c28c6be43feb5_rose.wmv">
              <a:hlinkClick r:id="" action="ppaction://media"/>
            </p:cNvPr>
            <p:cNvPicPr>
              <a:picLocks noRot="1" noChangeAspect="1"/>
            </p:cNvPicPr>
            <p:nvPr>
              <a:videoFile r:link="rId1"/>
            </p:nvPr>
          </p:nvPicPr>
          <p:blipFill>
            <a:blip r:embed="rId3"/>
            <a:stretch>
              <a:fillRect/>
            </a:stretch>
          </p:blipFill>
          <p:spPr>
            <a:xfrm>
              <a:off x="1639806" y="1773631"/>
              <a:ext cx="5967482" cy="3565311"/>
            </a:xfrm>
            <a:prstGeom prst="ellipse">
              <a:avLst/>
            </a:prstGeom>
            <a:ln>
              <a:noFill/>
            </a:ln>
            <a:effectLst>
              <a:softEdge rad="112500"/>
            </a:effectLst>
          </p:spPr>
        </p:pic>
        <p:grpSp>
          <p:nvGrpSpPr>
            <p:cNvPr id="17" name="Group 16"/>
            <p:cNvGrpSpPr/>
            <p:nvPr/>
          </p:nvGrpSpPr>
          <p:grpSpPr>
            <a:xfrm>
              <a:off x="2909087" y="1960079"/>
              <a:ext cx="3446402" cy="2858113"/>
              <a:chOff x="1294524" y="4321343"/>
              <a:chExt cx="1774436" cy="1410309"/>
            </a:xfrm>
          </p:grpSpPr>
          <p:pic>
            <p:nvPicPr>
              <p:cNvPr id="18" name="Picture 59" descr="NNNROOS"/>
              <p:cNvPicPr>
                <a:picLocks noChangeAspect="1" noChangeArrowheads="1" noCrop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 rot="2215992">
                <a:off x="1752600" y="4321343"/>
                <a:ext cx="866775" cy="12477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9" name="Picture 60" descr="NNNROOS"/>
              <p:cNvPicPr>
                <a:picLocks noChangeAspect="1" noChangeArrowheads="1" noCrop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 rot="19530663">
                <a:off x="1294524" y="4483877"/>
                <a:ext cx="866775" cy="12477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1" name="Picture 61" descr="NNNROOS"/>
              <p:cNvPicPr>
                <a:picLocks noChangeAspect="1" noChangeArrowheads="1" noCrop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 rot="2875833">
                <a:off x="2011685" y="4428974"/>
                <a:ext cx="866775" cy="12477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2" name="Picture 7" descr="NNNROOS"/>
              <p:cNvPicPr>
                <a:picLocks noChangeAspect="1" noChangeArrowheads="1" noCrop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1524000" y="4367212"/>
                <a:ext cx="866775" cy="12477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  <p:sp>
        <p:nvSpPr>
          <p:cNvPr id="24" name="Rectangle 4"/>
          <p:cNvSpPr txBox="1">
            <a:spLocks noChangeArrowheads="1"/>
          </p:cNvSpPr>
          <p:nvPr/>
        </p:nvSpPr>
        <p:spPr>
          <a:xfrm>
            <a:off x="939081" y="3160364"/>
            <a:ext cx="7142370" cy="791845"/>
          </a:xfrm>
          <a:prstGeom prst="rect">
            <a:avLst/>
          </a:prstGeo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BD" sz="5400" b="1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ধন্যবাদ </a:t>
            </a:r>
            <a:r>
              <a:rPr lang="as-IN" sz="5400" b="1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সকল </a:t>
            </a:r>
            <a:r>
              <a:rPr lang="en-US" sz="5400" b="1" kern="10" dirty="0" err="1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শিক্ষার্থীদের</a:t>
            </a:r>
            <a:endParaRPr lang="en-US" sz="5400" b="1" kern="10" dirty="0">
              <a:ln w="12700">
                <a:solidFill>
                  <a:srgbClr val="EAEAEA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2160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repeatCount="indefinite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 tmFilter="0,0; .5, 1; 1, 1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1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16"/>
                </p:tgtEl>
              </p:cMediaNode>
            </p:vide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914400" y="0"/>
            <a:ext cx="7322128" cy="707886"/>
          </a:xfrm>
          <a:prstGeom prst="rect">
            <a:avLst/>
          </a:prstGeom>
          <a:solidFill>
            <a:srgbClr val="C0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bn-BD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4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983671" y="6273225"/>
            <a:ext cx="7322128" cy="584775"/>
          </a:xfrm>
          <a:prstGeom prst="rect">
            <a:avLst/>
          </a:prstGeom>
          <a:solidFill>
            <a:srgbClr val="C0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00" b="1" dirty="0">
              <a:ln w="1905"/>
              <a:solidFill>
                <a:schemeClr val="bg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20781" y="0"/>
            <a:ext cx="990600" cy="6858000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8153400" y="0"/>
            <a:ext cx="990600" cy="6858000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6019800" y="1295400"/>
            <a:ext cx="2057400" cy="41148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ounded Rectangle 3">
            <a:hlinkClick r:id="rId2" action="ppaction://hlinksldjump"/>
          </p:cNvPr>
          <p:cNvSpPr/>
          <p:nvPr/>
        </p:nvSpPr>
        <p:spPr>
          <a:xfrm>
            <a:off x="6400799" y="2094197"/>
            <a:ext cx="1447800" cy="308136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17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স্বাগত</a:t>
            </a:r>
            <a:endParaRPr lang="en-US" sz="17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ounded Rectangle 4">
            <a:hlinkClick r:id="rId3" action="ppaction://hlinksldjump"/>
          </p:cNvPr>
          <p:cNvSpPr/>
          <p:nvPr/>
        </p:nvSpPr>
        <p:spPr>
          <a:xfrm>
            <a:off x="6402858" y="2486292"/>
            <a:ext cx="1438015" cy="297041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17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পাঠ শিরোনাম</a:t>
            </a:r>
            <a:endParaRPr lang="en-US" sz="17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ounded Rectangle 5">
            <a:hlinkClick r:id="rId4" action="ppaction://hlinksldjump"/>
          </p:cNvPr>
          <p:cNvSpPr/>
          <p:nvPr/>
        </p:nvSpPr>
        <p:spPr>
          <a:xfrm>
            <a:off x="6406752" y="2871977"/>
            <a:ext cx="1419522" cy="292356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17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  <a:hlinkClick r:id="rId5" action="ppaction://hlinksldjump"/>
              </a:rPr>
              <a:t>শিখনফল</a:t>
            </a:r>
            <a:endParaRPr lang="en-US" sz="17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ounded Rectangle 8">
            <a:hlinkClick r:id="rId6" action="ppaction://hlinksldjump"/>
          </p:cNvPr>
          <p:cNvSpPr/>
          <p:nvPr/>
        </p:nvSpPr>
        <p:spPr>
          <a:xfrm>
            <a:off x="6406754" y="4843789"/>
            <a:ext cx="1419520" cy="337811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ধন্যবাদ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Rounded Rectangle 11">
            <a:hlinkClick r:id="rId7" action="ppaction://hlinksldjump"/>
          </p:cNvPr>
          <p:cNvSpPr/>
          <p:nvPr/>
        </p:nvSpPr>
        <p:spPr>
          <a:xfrm>
            <a:off x="6406753" y="3634389"/>
            <a:ext cx="1419522" cy="368144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দলীয় কাজ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Rounded Rectangle 12">
            <a:hlinkClick r:id="rId8" action="ppaction://hlinksldjump"/>
          </p:cNvPr>
          <p:cNvSpPr/>
          <p:nvPr/>
        </p:nvSpPr>
        <p:spPr>
          <a:xfrm>
            <a:off x="6399853" y="4080786"/>
            <a:ext cx="1448747" cy="302747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Rounded Rectangle 13">
            <a:hlinkClick r:id="rId9" action="ppaction://hlinksldjump"/>
          </p:cNvPr>
          <p:cNvSpPr/>
          <p:nvPr/>
        </p:nvSpPr>
        <p:spPr>
          <a:xfrm>
            <a:off x="6406754" y="4469440"/>
            <a:ext cx="1419520" cy="295093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বাড়ির কাজ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248400" y="1379040"/>
            <a:ext cx="1695450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পাঠ পরিচিতি</a:t>
            </a:r>
            <a:endParaRPr lang="en-US" b="1" dirty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Action Button: Home 15">
            <a:hlinkClick r:id="" action="ppaction://hlinkshowjump?jump=firstslide" highlightClick="1"/>
          </p:cNvPr>
          <p:cNvSpPr/>
          <p:nvPr/>
        </p:nvSpPr>
        <p:spPr>
          <a:xfrm>
            <a:off x="8229600" y="6037118"/>
            <a:ext cx="800100" cy="685800"/>
          </a:xfrm>
          <a:prstGeom prst="actionButtonHome">
            <a:avLst/>
          </a:prstGeom>
          <a:solidFill>
            <a:srgbClr val="002060"/>
          </a:solidFill>
          <a:ln>
            <a:solidFill>
              <a:srgbClr val="C0000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Action Button: End 16">
            <a:hlinkClick r:id="" action="ppaction://hlinkshowjump?jump=lastslide" highlightClick="1"/>
          </p:cNvPr>
          <p:cNvSpPr/>
          <p:nvPr/>
        </p:nvSpPr>
        <p:spPr>
          <a:xfrm>
            <a:off x="7467600" y="6324600"/>
            <a:ext cx="685800" cy="474518"/>
          </a:xfrm>
          <a:prstGeom prst="actionButtonEnd">
            <a:avLst/>
          </a:prstGeom>
          <a:solidFill>
            <a:schemeClr val="bg2"/>
          </a:solidFill>
          <a:ln>
            <a:solidFill>
              <a:srgbClr val="00206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18" name="Action Button: Forward or Next 17">
            <a:hlinkClick r:id="" action="ppaction://hlinkshowjump?jump=nextslide" highlightClick="1"/>
          </p:cNvPr>
          <p:cNvSpPr/>
          <p:nvPr/>
        </p:nvSpPr>
        <p:spPr>
          <a:xfrm>
            <a:off x="990600" y="6324600"/>
            <a:ext cx="762000" cy="474518"/>
          </a:xfrm>
          <a:prstGeom prst="actionButtonForwardNext">
            <a:avLst/>
          </a:prstGeom>
          <a:solidFill>
            <a:schemeClr val="bg2"/>
          </a:solidFill>
          <a:ln>
            <a:solidFill>
              <a:srgbClr val="002060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Action Button: Back or Previous 18">
            <a:hlinkClick r:id="" action="ppaction://hlinkshowjump?jump=previousslide" highlightClick="1"/>
          </p:cNvPr>
          <p:cNvSpPr/>
          <p:nvPr/>
        </p:nvSpPr>
        <p:spPr>
          <a:xfrm>
            <a:off x="152400" y="6236277"/>
            <a:ext cx="762000" cy="474518"/>
          </a:xfrm>
          <a:prstGeom prst="actionButtonBackPrevious">
            <a:avLst/>
          </a:prstGeom>
          <a:solidFill>
            <a:schemeClr val="bg2"/>
          </a:solidFill>
          <a:ln>
            <a:solidFill>
              <a:srgbClr val="002060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2303818" y="754559"/>
            <a:ext cx="2912977" cy="523220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bn-BD" sz="2800" b="1" u="sng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শিক্ষক পরিচিতি</a:t>
            </a:r>
            <a:endParaRPr lang="en-US" sz="2800" b="1" u="sng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219200" y="3672769"/>
            <a:ext cx="4800600" cy="1815882"/>
          </a:xfrm>
          <a:prstGeom prst="rect">
            <a:avLst/>
          </a:prstGeom>
          <a:noFill/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28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মোঃ</a:t>
            </a:r>
            <a:r>
              <a:rPr lang="en-US" sz="28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তৈয়ব</a:t>
            </a:r>
            <a:r>
              <a:rPr lang="en-US" sz="28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আলী</a:t>
            </a:r>
            <a:r>
              <a:rPr lang="en-US" sz="28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মজুমদার</a:t>
            </a:r>
            <a:r>
              <a:rPr lang="en-US" sz="28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r>
              <a:rPr lang="en-US" sz="28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সহকারি</a:t>
            </a:r>
            <a:r>
              <a:rPr lang="en-US" sz="28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28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(</a:t>
            </a:r>
            <a:r>
              <a:rPr lang="en-US" sz="28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আইসিটি</a:t>
            </a:r>
            <a:r>
              <a:rPr lang="en-US" sz="28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)</a:t>
            </a:r>
          </a:p>
          <a:p>
            <a:pPr algn="ctr"/>
            <a:r>
              <a:rPr lang="en-US" sz="28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মাটিরাঙ্গা</a:t>
            </a:r>
            <a:r>
              <a:rPr lang="en-US" sz="28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বালিকা</a:t>
            </a:r>
            <a:r>
              <a:rPr lang="en-US" sz="28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উচ্চ</a:t>
            </a:r>
            <a:r>
              <a:rPr lang="en-US" sz="28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বিদ্যালয়</a:t>
            </a:r>
            <a:r>
              <a:rPr lang="en-US" sz="28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r>
              <a:rPr lang="en-US" sz="28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(</a:t>
            </a:r>
            <a:r>
              <a:rPr lang="en-US" sz="28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মাটিরাঙ্গা,খাগড়াছড়ি</a:t>
            </a:r>
            <a:r>
              <a:rPr lang="en-US" sz="2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)</a:t>
            </a:r>
            <a:endParaRPr lang="bn-BD" sz="3200" b="1" cap="all" dirty="0" smtClean="0">
              <a:ln/>
              <a:solidFill>
                <a:srgbClr val="FF000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8" name="Rounded Rectangle 27">
            <a:hlinkClick r:id="rId10" action="ppaction://hlinksldjump"/>
          </p:cNvPr>
          <p:cNvSpPr/>
          <p:nvPr/>
        </p:nvSpPr>
        <p:spPr>
          <a:xfrm>
            <a:off x="6403114" y="3252977"/>
            <a:ext cx="1436805" cy="292356"/>
          </a:xfrm>
          <a:prstGeom prst="round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মূল আলোচনা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3" name="Picture 2" descr="C:\Users\HP\Pictures\PICTUR\received_366875391371451.jpeg"/>
          <p:cNvPicPr>
            <a:picLocks noChangeAspect="1" noChangeArrowheads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329" t="5465" r="26675" b="1"/>
          <a:stretch/>
        </p:blipFill>
        <p:spPr bwMode="auto">
          <a:xfrm>
            <a:off x="2705099" y="1481361"/>
            <a:ext cx="2209800" cy="2153028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6710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4" grpId="0" animBg="1"/>
      <p:bldP spid="5" grpId="0" animBg="1"/>
      <p:bldP spid="6" grpId="0" animBg="1"/>
      <p:bldP spid="9" grpId="0" animBg="1"/>
      <p:bldP spid="12" grpId="0" animBg="1"/>
      <p:bldP spid="13" grpId="0" animBg="1"/>
      <p:bldP spid="14" grpId="0" animBg="1"/>
      <p:bldP spid="15" grpId="0" animBg="1"/>
      <p:bldP spid="25" grpId="0"/>
      <p:bldP spid="26" grpId="0"/>
      <p:bldP spid="2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91200" y="3733800"/>
            <a:ext cx="14478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0" y="1676400"/>
            <a:ext cx="1371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62400" y="762000"/>
            <a:ext cx="1371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76400" y="3886200"/>
            <a:ext cx="1371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0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38600" y="4572000"/>
            <a:ext cx="1371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1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52600" y="1524000"/>
            <a:ext cx="15240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5" name="Straight Arrow Connector 14"/>
          <p:cNvCxnSpPr/>
          <p:nvPr/>
        </p:nvCxnSpPr>
        <p:spPr>
          <a:xfrm rot="5400000">
            <a:off x="534194" y="3199606"/>
            <a:ext cx="2438400" cy="153988"/>
          </a:xfrm>
          <a:prstGeom prst="straightConnector1">
            <a:avLst/>
          </a:prstGeom>
          <a:ln>
            <a:noFill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24200" y="1752600"/>
            <a:ext cx="2590800" cy="290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1" name="Straight Arrow Connector 20"/>
          <p:cNvCxnSpPr/>
          <p:nvPr/>
        </p:nvCxnSpPr>
        <p:spPr>
          <a:xfrm rot="16200000" flipH="1">
            <a:off x="5791200" y="3352800"/>
            <a:ext cx="1447800" cy="76200"/>
          </a:xfrm>
          <a:prstGeom prst="straightConnector1">
            <a:avLst/>
          </a:prstGeom>
          <a:ln w="22225">
            <a:solidFill>
              <a:schemeClr val="tx1">
                <a:lumMod val="95000"/>
                <a:lumOff val="5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V="1">
            <a:off x="4648200" y="4495800"/>
            <a:ext cx="1905000" cy="914400"/>
          </a:xfrm>
          <a:prstGeom prst="straightConnector1">
            <a:avLst/>
          </a:prstGeom>
          <a:ln w="22225">
            <a:solidFill>
              <a:schemeClr val="tx1">
                <a:lumMod val="95000"/>
                <a:lumOff val="5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2514600" y="4572000"/>
            <a:ext cx="2057400" cy="914400"/>
          </a:xfrm>
          <a:prstGeom prst="straightConnector1">
            <a:avLst/>
          </a:prstGeom>
          <a:ln w="22225">
            <a:solidFill>
              <a:schemeClr val="tx1">
                <a:lumMod val="95000"/>
                <a:lumOff val="5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rot="5400000">
            <a:off x="1600201" y="3276600"/>
            <a:ext cx="1828800" cy="3175"/>
          </a:xfrm>
          <a:prstGeom prst="straightConnector1">
            <a:avLst/>
          </a:prstGeom>
          <a:ln w="22225">
            <a:solidFill>
              <a:schemeClr val="tx1">
                <a:lumMod val="95000"/>
                <a:lumOff val="5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4648200" y="1066800"/>
            <a:ext cx="1905000" cy="990600"/>
          </a:xfrm>
          <a:prstGeom prst="straightConnector1">
            <a:avLst/>
          </a:prstGeom>
          <a:ln w="22225">
            <a:solidFill>
              <a:schemeClr val="tx1">
                <a:lumMod val="95000"/>
                <a:lumOff val="5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ectangle 45"/>
          <p:cNvSpPr/>
          <p:nvPr/>
        </p:nvSpPr>
        <p:spPr>
          <a:xfrm>
            <a:off x="983671" y="6273225"/>
            <a:ext cx="7322128" cy="369332"/>
          </a:xfrm>
          <a:prstGeom prst="rect">
            <a:avLst/>
          </a:prstGeom>
          <a:solidFill>
            <a:srgbClr val="C0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bn-BD" b="1" dirty="0">
                <a:ln w="1905"/>
                <a:solidFill>
                  <a:schemeClr val="bg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উপরের ছবি দেখ এবং চিন্তা করে বল</a:t>
            </a:r>
            <a:endParaRPr lang="en-US" b="1" dirty="0">
              <a:ln w="1905"/>
              <a:solidFill>
                <a:schemeClr val="bg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2209800" y="0"/>
            <a:ext cx="4800600" cy="646331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bn-BD" sz="3600" b="1" u="sng" dirty="0">
                <a:ln>
                  <a:prstDash val="solid"/>
                </a:ln>
                <a:solidFill>
                  <a:schemeClr val="bg1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কম্পিউটার নেটওয়ার্ক</a:t>
            </a:r>
            <a:endParaRPr lang="en-US" sz="3600" b="1" u="sng" dirty="0">
              <a:ln>
                <a:prstDash val="solid"/>
              </a:ln>
              <a:solidFill>
                <a:schemeClr val="bg1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2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86200" y="2590800"/>
            <a:ext cx="1052513" cy="96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9" name="Straight Arrow Connector 18"/>
          <p:cNvCxnSpPr/>
          <p:nvPr/>
        </p:nvCxnSpPr>
        <p:spPr>
          <a:xfrm flipV="1">
            <a:off x="2743200" y="1143000"/>
            <a:ext cx="1371600" cy="762000"/>
          </a:xfrm>
          <a:prstGeom prst="straightConnector1">
            <a:avLst/>
          </a:prstGeom>
          <a:ln w="22225">
            <a:solidFill>
              <a:schemeClr val="tx1">
                <a:lumMod val="95000"/>
                <a:lumOff val="5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20781" y="0"/>
            <a:ext cx="990600" cy="6858000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8153400" y="0"/>
            <a:ext cx="990600" cy="6858000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Action Button: Home 24">
            <a:hlinkClick r:id="" action="ppaction://hlinkshowjump?jump=firstslide" highlightClick="1"/>
          </p:cNvPr>
          <p:cNvSpPr/>
          <p:nvPr/>
        </p:nvSpPr>
        <p:spPr>
          <a:xfrm>
            <a:off x="8229600" y="6172200"/>
            <a:ext cx="800100" cy="685800"/>
          </a:xfrm>
          <a:prstGeom prst="actionButtonHome">
            <a:avLst/>
          </a:prstGeom>
          <a:solidFill>
            <a:srgbClr val="002060"/>
          </a:solidFill>
          <a:ln>
            <a:solidFill>
              <a:srgbClr val="C0000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Action Button: End 25">
            <a:hlinkClick r:id="" action="ppaction://hlinkshowjump?jump=lastslide" highlightClick="1"/>
          </p:cNvPr>
          <p:cNvSpPr/>
          <p:nvPr/>
        </p:nvSpPr>
        <p:spPr>
          <a:xfrm>
            <a:off x="7162800" y="6307282"/>
            <a:ext cx="685800" cy="474518"/>
          </a:xfrm>
          <a:prstGeom prst="actionButtonEnd">
            <a:avLst/>
          </a:prstGeom>
          <a:solidFill>
            <a:schemeClr val="bg2"/>
          </a:solidFill>
          <a:ln>
            <a:solidFill>
              <a:srgbClr val="00206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28" name="Action Button: Forward or Next 27">
            <a:hlinkClick r:id="" action="ppaction://hlinkshowjump?jump=nextslide" highlightClick="1"/>
          </p:cNvPr>
          <p:cNvSpPr/>
          <p:nvPr/>
        </p:nvSpPr>
        <p:spPr>
          <a:xfrm>
            <a:off x="1143000" y="6383482"/>
            <a:ext cx="762000" cy="474518"/>
          </a:xfrm>
          <a:prstGeom prst="actionButtonForwardNext">
            <a:avLst/>
          </a:prstGeom>
          <a:solidFill>
            <a:schemeClr val="bg2"/>
          </a:solidFill>
          <a:ln>
            <a:solidFill>
              <a:srgbClr val="002060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Action Button: Back or Previous 28">
            <a:hlinkClick r:id="" action="ppaction://hlinkshowjump?jump=previousslide" highlightClick="1"/>
          </p:cNvPr>
          <p:cNvSpPr/>
          <p:nvPr/>
        </p:nvSpPr>
        <p:spPr>
          <a:xfrm>
            <a:off x="152400" y="6371359"/>
            <a:ext cx="762000" cy="474518"/>
          </a:xfrm>
          <a:prstGeom prst="actionButtonBackPrevious">
            <a:avLst/>
          </a:prstGeom>
          <a:solidFill>
            <a:schemeClr val="bg2"/>
          </a:solidFill>
          <a:ln>
            <a:solidFill>
              <a:srgbClr val="002060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9251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05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08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11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14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17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0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7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2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Rectangle 45"/>
          <p:cNvSpPr/>
          <p:nvPr/>
        </p:nvSpPr>
        <p:spPr>
          <a:xfrm>
            <a:off x="983671" y="6273225"/>
            <a:ext cx="7322128" cy="584775"/>
          </a:xfrm>
          <a:prstGeom prst="rect">
            <a:avLst/>
          </a:prstGeom>
          <a:solidFill>
            <a:srgbClr val="C0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00" b="1" dirty="0">
              <a:ln w="1905"/>
              <a:solidFill>
                <a:schemeClr val="bg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762001" y="0"/>
            <a:ext cx="7696200" cy="830997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bn-BD" sz="4800" b="1" u="sng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আজকের পাঠের বিষয়</a:t>
            </a:r>
            <a:endParaRPr lang="en-US" sz="4800" b="1" u="sng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0781" y="0"/>
            <a:ext cx="990600" cy="6858000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8153400" y="0"/>
            <a:ext cx="990600" cy="6858000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>
            <a:off x="1524000" y="2158425"/>
            <a:ext cx="535274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কম্পিউটার নেটওয়ার্ক</a:t>
            </a:r>
            <a:endParaRPr lang="en-US" sz="4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1856655" y="3225225"/>
            <a:ext cx="550503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200" b="1" u="sng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(</a:t>
            </a:r>
            <a:r>
              <a:rPr lang="en-US" sz="3200" b="1" u="sng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COMPUTER</a:t>
            </a:r>
            <a:r>
              <a:rPr lang="en-US" sz="3200" b="1" u="sng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</a:t>
            </a:r>
            <a:r>
              <a:rPr lang="en-US" sz="3200" b="1" u="sng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NETWORK</a:t>
            </a:r>
            <a:r>
              <a:rPr lang="en-US" sz="3200" b="1" u="sng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)</a:t>
            </a:r>
            <a:endParaRPr lang="en-US" sz="3200" b="1" u="sng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8" name="Action Button: Home 7">
            <a:hlinkClick r:id="" action="ppaction://hlinkshowjump?jump=firstslide" highlightClick="1"/>
          </p:cNvPr>
          <p:cNvSpPr/>
          <p:nvPr/>
        </p:nvSpPr>
        <p:spPr>
          <a:xfrm>
            <a:off x="8229600" y="6172200"/>
            <a:ext cx="800100" cy="685800"/>
          </a:xfrm>
          <a:prstGeom prst="actionButtonHome">
            <a:avLst/>
          </a:prstGeom>
          <a:solidFill>
            <a:srgbClr val="002060"/>
          </a:solidFill>
          <a:ln>
            <a:solidFill>
              <a:srgbClr val="C0000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Action Button: End 8">
            <a:hlinkClick r:id="" action="ppaction://hlinkshowjump?jump=lastslide" highlightClick="1"/>
          </p:cNvPr>
          <p:cNvSpPr/>
          <p:nvPr/>
        </p:nvSpPr>
        <p:spPr>
          <a:xfrm>
            <a:off x="7162800" y="6307282"/>
            <a:ext cx="685800" cy="474518"/>
          </a:xfrm>
          <a:prstGeom prst="actionButtonEnd">
            <a:avLst/>
          </a:prstGeom>
          <a:solidFill>
            <a:schemeClr val="bg2"/>
          </a:solidFill>
          <a:ln>
            <a:solidFill>
              <a:srgbClr val="00206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10" name="Action Button: Forward or Next 9">
            <a:hlinkClick r:id="" action="ppaction://hlinkshowjump?jump=nextslide" highlightClick="1"/>
          </p:cNvPr>
          <p:cNvSpPr/>
          <p:nvPr/>
        </p:nvSpPr>
        <p:spPr>
          <a:xfrm>
            <a:off x="1143000" y="6383482"/>
            <a:ext cx="762000" cy="474518"/>
          </a:xfrm>
          <a:prstGeom prst="actionButtonForwardNext">
            <a:avLst/>
          </a:prstGeom>
          <a:solidFill>
            <a:schemeClr val="bg2"/>
          </a:solidFill>
          <a:ln>
            <a:solidFill>
              <a:srgbClr val="002060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Action Button: Back or Previous 10">
            <a:hlinkClick r:id="" action="ppaction://hlinkshowjump?jump=previousslide" highlightClick="1"/>
          </p:cNvPr>
          <p:cNvSpPr/>
          <p:nvPr/>
        </p:nvSpPr>
        <p:spPr>
          <a:xfrm>
            <a:off x="152400" y="6371359"/>
            <a:ext cx="762000" cy="474518"/>
          </a:xfrm>
          <a:prstGeom prst="actionButtonBackPrevious">
            <a:avLst/>
          </a:prstGeom>
          <a:solidFill>
            <a:schemeClr val="bg2"/>
          </a:solidFill>
          <a:ln>
            <a:solidFill>
              <a:srgbClr val="002060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83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Rectangle 45"/>
          <p:cNvSpPr/>
          <p:nvPr/>
        </p:nvSpPr>
        <p:spPr>
          <a:xfrm>
            <a:off x="983671" y="6273225"/>
            <a:ext cx="7322128" cy="584775"/>
          </a:xfrm>
          <a:prstGeom prst="rect">
            <a:avLst/>
          </a:prstGeom>
          <a:solidFill>
            <a:srgbClr val="C0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00" b="1" dirty="0">
              <a:ln w="1905"/>
              <a:solidFill>
                <a:schemeClr val="bg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914399" y="0"/>
            <a:ext cx="7391399" cy="830997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bn-BD" sz="4800" b="1" u="sng" dirty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4800" b="1" u="sng" dirty="0">
              <a:ln>
                <a:prstDash val="solid"/>
              </a:ln>
              <a:solidFill>
                <a:schemeClr val="bg1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0781" y="0"/>
            <a:ext cx="990600" cy="6858000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8153400" y="0"/>
            <a:ext cx="990600" cy="6858000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 Box 4"/>
          <p:cNvSpPr txBox="1">
            <a:spLocks noChangeArrowheads="1"/>
          </p:cNvSpPr>
          <p:nvPr/>
        </p:nvSpPr>
        <p:spPr bwMode="auto">
          <a:xfrm>
            <a:off x="1206231" y="1676400"/>
            <a:ext cx="61722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bn-BD" sz="4000" b="1" u="sng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এই পাঠ শেষে শিক্ষার্থীরা-</a:t>
            </a:r>
            <a:endParaRPr lang="en-US" sz="4000" b="1" u="sng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1981200" y="3439180"/>
            <a:ext cx="5321031" cy="5232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bn-BD" sz="28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১. কম্পিউটার নেটওয়ার্ক কী তা বলতে পারবে।</a:t>
            </a:r>
            <a:endParaRPr lang="en-US" sz="2800" b="1" dirty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926926" y="3998893"/>
            <a:ext cx="7105650" cy="954107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bn-BD" sz="28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2</a:t>
            </a:r>
            <a:r>
              <a:rPr lang="bn-BD" sz="28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.কম্পিউটার নেটওয়ার্কের শ্রেণী বিভাগ সম্পর্কে বর্ণনা</a:t>
            </a:r>
          </a:p>
          <a:p>
            <a:pPr algn="ctr"/>
            <a:r>
              <a:rPr lang="bn-BD" sz="28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করতে পারেব।</a:t>
            </a:r>
            <a:endParaRPr lang="en-US" sz="2800" b="1" dirty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3" name="Oval 32"/>
          <p:cNvSpPr/>
          <p:nvPr/>
        </p:nvSpPr>
        <p:spPr>
          <a:xfrm>
            <a:off x="1195839" y="2644270"/>
            <a:ext cx="6805161" cy="2994530"/>
          </a:xfrm>
          <a:prstGeom prst="ellipse">
            <a:avLst/>
          </a:prstGeom>
          <a:noFill/>
          <a:ln w="98425" cap="sq" cmpd="sng">
            <a:solidFill>
              <a:srgbClr val="99FF66">
                <a:alpha val="94902"/>
              </a:srgbClr>
            </a:solidFill>
            <a:prstDash val="solid"/>
            <a:bevel/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sunset" dir="t">
              <a:rot lat="0" lon="0" rev="2400000"/>
            </a:lightRig>
          </a:scene3d>
          <a:sp3d extrusionH="31750" contourW="50800" prstMaterial="dkEdge">
            <a:contourClr>
              <a:srgbClr val="FFFF00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Action Button: Home 18">
            <a:hlinkClick r:id="" action="ppaction://hlinkshowjump?jump=firstslide" highlightClick="1"/>
          </p:cNvPr>
          <p:cNvSpPr/>
          <p:nvPr/>
        </p:nvSpPr>
        <p:spPr>
          <a:xfrm>
            <a:off x="8229600" y="6172200"/>
            <a:ext cx="800100" cy="685800"/>
          </a:xfrm>
          <a:prstGeom prst="actionButtonHome">
            <a:avLst/>
          </a:prstGeom>
          <a:solidFill>
            <a:srgbClr val="002060"/>
          </a:solidFill>
          <a:ln>
            <a:solidFill>
              <a:srgbClr val="C0000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Action Button: End 20">
            <a:hlinkClick r:id="" action="ppaction://hlinkshowjump?jump=lastslide" highlightClick="1"/>
          </p:cNvPr>
          <p:cNvSpPr/>
          <p:nvPr/>
        </p:nvSpPr>
        <p:spPr>
          <a:xfrm>
            <a:off x="7162800" y="6307282"/>
            <a:ext cx="685800" cy="474518"/>
          </a:xfrm>
          <a:prstGeom prst="actionButtonEnd">
            <a:avLst/>
          </a:prstGeom>
          <a:solidFill>
            <a:schemeClr val="bg2"/>
          </a:solidFill>
          <a:ln>
            <a:solidFill>
              <a:srgbClr val="00206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22" name="Action Button: Forward or Next 21">
            <a:hlinkClick r:id="" action="ppaction://hlinkshowjump?jump=nextslide" highlightClick="1"/>
          </p:cNvPr>
          <p:cNvSpPr/>
          <p:nvPr/>
        </p:nvSpPr>
        <p:spPr>
          <a:xfrm>
            <a:off x="1143000" y="6383482"/>
            <a:ext cx="762000" cy="474518"/>
          </a:xfrm>
          <a:prstGeom prst="actionButtonForwardNext">
            <a:avLst/>
          </a:prstGeom>
          <a:solidFill>
            <a:schemeClr val="bg2"/>
          </a:solidFill>
          <a:ln>
            <a:solidFill>
              <a:srgbClr val="002060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Back or Previous 23">
            <a:hlinkClick r:id="" action="ppaction://hlinkshowjump?jump=previousslide" highlightClick="1"/>
          </p:cNvPr>
          <p:cNvSpPr/>
          <p:nvPr/>
        </p:nvSpPr>
        <p:spPr>
          <a:xfrm>
            <a:off x="152400" y="6371359"/>
            <a:ext cx="762000" cy="474518"/>
          </a:xfrm>
          <a:prstGeom prst="actionButtonBackPrevious">
            <a:avLst/>
          </a:prstGeom>
          <a:solidFill>
            <a:schemeClr val="bg2"/>
          </a:solidFill>
          <a:ln>
            <a:solidFill>
              <a:srgbClr val="002060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6838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1" grpId="0"/>
      <p:bldP spid="32" grpId="0"/>
      <p:bldP spid="3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Rectangle 45"/>
          <p:cNvSpPr/>
          <p:nvPr/>
        </p:nvSpPr>
        <p:spPr>
          <a:xfrm>
            <a:off x="983671" y="6273225"/>
            <a:ext cx="7322128" cy="584775"/>
          </a:xfrm>
          <a:prstGeom prst="rect">
            <a:avLst/>
          </a:prstGeom>
          <a:solidFill>
            <a:srgbClr val="C0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00" b="1" dirty="0">
              <a:ln w="1905"/>
              <a:solidFill>
                <a:schemeClr val="bg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952500" y="1"/>
            <a:ext cx="7391400" cy="707886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bn-BD" sz="4000" b="1" u="sng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কম্পিউটার নেটওয়ার্ক কি?</a:t>
            </a:r>
            <a:endParaRPr lang="en-US" sz="4000" b="1" u="sng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0781" y="0"/>
            <a:ext cx="990600" cy="6858000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8153400" y="0"/>
            <a:ext cx="990600" cy="6858000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0" y="2590800"/>
            <a:ext cx="9144000" cy="3657600"/>
          </a:xfrm>
          <a:prstGeom prst="roundRect">
            <a:avLst/>
          </a:prstGeom>
          <a:solidFill>
            <a:schemeClr val="bg1"/>
          </a:solidFill>
          <a:ln w="66675" cmpd="sng">
            <a:solidFill>
              <a:schemeClr val="tx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381000" y="3124200"/>
            <a:ext cx="2743200" cy="2590800"/>
          </a:xfrm>
          <a:prstGeom prst="ellipse">
            <a:avLst/>
          </a:prstGeom>
          <a:noFill/>
          <a:ln w="73025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3400" y="3048000"/>
            <a:ext cx="838200" cy="838200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209800" y="3124200"/>
            <a:ext cx="838200" cy="838200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52400" y="4343400"/>
            <a:ext cx="838200" cy="838200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295400" y="5181600"/>
            <a:ext cx="838200" cy="838200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2514600" y="4495800"/>
            <a:ext cx="838200" cy="838200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3733800" y="3962400"/>
            <a:ext cx="838200" cy="838200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4724400" y="3124200"/>
            <a:ext cx="838200" cy="838200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4572000" y="4876800"/>
            <a:ext cx="838200" cy="838200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5562600" y="3733800"/>
            <a:ext cx="838200" cy="838200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8229600" y="3886200"/>
            <a:ext cx="838200" cy="838200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6934200" y="5029200"/>
            <a:ext cx="838200" cy="838200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6934200" y="3429000"/>
            <a:ext cx="838200" cy="838200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" name="Straight Connector 23"/>
          <p:cNvCxnSpPr/>
          <p:nvPr/>
        </p:nvCxnSpPr>
        <p:spPr>
          <a:xfrm flipV="1">
            <a:off x="4495800" y="4267200"/>
            <a:ext cx="1219200" cy="152400"/>
          </a:xfrm>
          <a:prstGeom prst="line">
            <a:avLst/>
          </a:prstGeom>
          <a:ln w="92075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Freeform 26"/>
          <p:cNvSpPr/>
          <p:nvPr/>
        </p:nvSpPr>
        <p:spPr>
          <a:xfrm>
            <a:off x="2937164" y="3470564"/>
            <a:ext cx="5701145" cy="2034309"/>
          </a:xfrm>
          <a:custGeom>
            <a:avLst/>
            <a:gdLst>
              <a:gd name="connsiteX0" fmla="*/ 0 w 5701145"/>
              <a:gd name="connsiteY0" fmla="*/ 0 h 2034309"/>
              <a:gd name="connsiteX1" fmla="*/ 2369127 w 5701145"/>
              <a:gd name="connsiteY1" fmla="*/ 886691 h 2034309"/>
              <a:gd name="connsiteX2" fmla="*/ 3283527 w 5701145"/>
              <a:gd name="connsiteY2" fmla="*/ 1828800 h 2034309"/>
              <a:gd name="connsiteX3" fmla="*/ 4461163 w 5701145"/>
              <a:gd name="connsiteY3" fmla="*/ 1177636 h 2034309"/>
              <a:gd name="connsiteX4" fmla="*/ 5527963 w 5701145"/>
              <a:gd name="connsiteY4" fmla="*/ 1911927 h 2034309"/>
              <a:gd name="connsiteX5" fmla="*/ 5500254 w 5701145"/>
              <a:gd name="connsiteY5" fmla="*/ 1911927 h 2034309"/>
              <a:gd name="connsiteX6" fmla="*/ 5569527 w 5701145"/>
              <a:gd name="connsiteY6" fmla="*/ 1925781 h 2034309"/>
              <a:gd name="connsiteX7" fmla="*/ 5569527 w 5701145"/>
              <a:gd name="connsiteY7" fmla="*/ 1939636 h 2034309"/>
              <a:gd name="connsiteX8" fmla="*/ 5569527 w 5701145"/>
              <a:gd name="connsiteY8" fmla="*/ 1870363 h 2034309"/>
              <a:gd name="connsiteX9" fmla="*/ 5569527 w 5701145"/>
              <a:gd name="connsiteY9" fmla="*/ 1870363 h 2034309"/>
              <a:gd name="connsiteX10" fmla="*/ 5514109 w 5701145"/>
              <a:gd name="connsiteY10" fmla="*/ 1911927 h 2034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701145" h="2034309">
                <a:moveTo>
                  <a:pt x="0" y="0"/>
                </a:moveTo>
                <a:cubicBezTo>
                  <a:pt x="910936" y="290945"/>
                  <a:pt x="1821873" y="581891"/>
                  <a:pt x="2369127" y="886691"/>
                </a:cubicBezTo>
                <a:cubicBezTo>
                  <a:pt x="2916381" y="1191491"/>
                  <a:pt x="2934855" y="1780309"/>
                  <a:pt x="3283527" y="1828800"/>
                </a:cubicBezTo>
                <a:cubicBezTo>
                  <a:pt x="3632199" y="1877291"/>
                  <a:pt x="4087090" y="1163782"/>
                  <a:pt x="4461163" y="1177636"/>
                </a:cubicBezTo>
                <a:cubicBezTo>
                  <a:pt x="4835236" y="1191491"/>
                  <a:pt x="5354781" y="1789545"/>
                  <a:pt x="5527963" y="1911927"/>
                </a:cubicBezTo>
                <a:cubicBezTo>
                  <a:pt x="5701145" y="2034309"/>
                  <a:pt x="5493327" y="1909618"/>
                  <a:pt x="5500254" y="1911927"/>
                </a:cubicBezTo>
                <a:cubicBezTo>
                  <a:pt x="5507181" y="1914236"/>
                  <a:pt x="5557982" y="1921163"/>
                  <a:pt x="5569527" y="1925781"/>
                </a:cubicBezTo>
                <a:cubicBezTo>
                  <a:pt x="5581073" y="1930399"/>
                  <a:pt x="5569527" y="1939636"/>
                  <a:pt x="5569527" y="1939636"/>
                </a:cubicBezTo>
                <a:lnTo>
                  <a:pt x="5569527" y="1870363"/>
                </a:lnTo>
                <a:lnTo>
                  <a:pt x="5569527" y="1870363"/>
                </a:lnTo>
                <a:lnTo>
                  <a:pt x="5514109" y="1911927"/>
                </a:lnTo>
              </a:path>
            </a:pathLst>
          </a:custGeom>
          <a:ln w="857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8" name="Straight Connector 27"/>
          <p:cNvCxnSpPr/>
          <p:nvPr/>
        </p:nvCxnSpPr>
        <p:spPr>
          <a:xfrm rot="5400000" flipH="1" flipV="1">
            <a:off x="4724400" y="3810000"/>
            <a:ext cx="228600" cy="228600"/>
          </a:xfrm>
          <a:prstGeom prst="line">
            <a:avLst/>
          </a:prstGeom>
          <a:ln w="92075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rot="5400000" flipH="1" flipV="1">
            <a:off x="4953000" y="4800600"/>
            <a:ext cx="838200" cy="228600"/>
          </a:xfrm>
          <a:prstGeom prst="line">
            <a:avLst/>
          </a:prstGeom>
          <a:ln w="92075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7924800" y="5181600"/>
            <a:ext cx="838200" cy="838200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 rot="16200000" flipV="1">
            <a:off x="6934200" y="4495800"/>
            <a:ext cx="990600" cy="228600"/>
          </a:xfrm>
          <a:prstGeom prst="line">
            <a:avLst/>
          </a:prstGeom>
          <a:ln w="92075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rot="5400000" flipH="1" flipV="1">
            <a:off x="8191500" y="4686300"/>
            <a:ext cx="609600" cy="381000"/>
          </a:xfrm>
          <a:prstGeom prst="line">
            <a:avLst/>
          </a:prstGeom>
          <a:ln w="92075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571500" y="762000"/>
            <a:ext cx="80391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2000" b="1" dirty="0" smtClean="0">
                <a:latin typeface="NikoshBAN" pitchFamily="2" charset="0"/>
                <a:cs typeface="NikoshBAN" pitchFamily="2" charset="0"/>
              </a:rPr>
              <a:t>একাধিক কাম্পিউটারের মধ্যে সংযোগ স্থাপন একে অপরের </a:t>
            </a:r>
            <a:endParaRPr lang="en-US" sz="2000" b="1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2000" b="1" dirty="0" smtClean="0">
                <a:latin typeface="NikoshBAN" pitchFamily="2" charset="0"/>
                <a:cs typeface="NikoshBAN" pitchFamily="2" charset="0"/>
              </a:rPr>
              <a:t>তথ্যাবলী, হার্ডওয়ার সফ্ওয়্যার ইত্যাদি ব্যবহার করা এবং</a:t>
            </a:r>
            <a:endParaRPr lang="en-US" sz="2000" b="1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2000" b="1" dirty="0" smtClean="0">
                <a:latin typeface="NikoshBAN" pitchFamily="2" charset="0"/>
                <a:cs typeface="NikoshBAN" pitchFamily="2" charset="0"/>
              </a:rPr>
              <a:t>তথ্যাবলী আদান প্রদান করার ব্যবস্থাকে </a:t>
            </a:r>
          </a:p>
          <a:p>
            <a:pPr algn="ctr"/>
            <a:r>
              <a:rPr lang="bn-BD" sz="2000" b="1" dirty="0" smtClean="0">
                <a:latin typeface="NikoshBAN" pitchFamily="2" charset="0"/>
                <a:cs typeface="NikoshBAN" pitchFamily="2" charset="0"/>
              </a:rPr>
              <a:t>কম্পিউটার নেটওয়ার্ক বলে।</a:t>
            </a:r>
            <a:endParaRPr lang="en-US" sz="20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3" name="Action Button: Home 32">
            <a:hlinkClick r:id="" action="ppaction://hlinkshowjump?jump=firstslide" highlightClick="1"/>
          </p:cNvPr>
          <p:cNvSpPr/>
          <p:nvPr/>
        </p:nvSpPr>
        <p:spPr>
          <a:xfrm>
            <a:off x="8229600" y="6172200"/>
            <a:ext cx="800100" cy="685800"/>
          </a:xfrm>
          <a:prstGeom prst="actionButtonHome">
            <a:avLst/>
          </a:prstGeom>
          <a:solidFill>
            <a:srgbClr val="002060"/>
          </a:solidFill>
          <a:ln>
            <a:solidFill>
              <a:srgbClr val="C0000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Action Button: End 33">
            <a:hlinkClick r:id="" action="ppaction://hlinkshowjump?jump=lastslide" highlightClick="1"/>
          </p:cNvPr>
          <p:cNvSpPr/>
          <p:nvPr/>
        </p:nvSpPr>
        <p:spPr>
          <a:xfrm>
            <a:off x="7162800" y="6307282"/>
            <a:ext cx="685800" cy="474518"/>
          </a:xfrm>
          <a:prstGeom prst="actionButtonEnd">
            <a:avLst/>
          </a:prstGeom>
          <a:solidFill>
            <a:schemeClr val="bg2"/>
          </a:solidFill>
          <a:ln>
            <a:solidFill>
              <a:srgbClr val="00206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35" name="Action Button: Forward or Next 34">
            <a:hlinkClick r:id="" action="ppaction://hlinkshowjump?jump=nextslide" highlightClick="1"/>
          </p:cNvPr>
          <p:cNvSpPr/>
          <p:nvPr/>
        </p:nvSpPr>
        <p:spPr>
          <a:xfrm>
            <a:off x="1143000" y="6383482"/>
            <a:ext cx="762000" cy="474518"/>
          </a:xfrm>
          <a:prstGeom prst="actionButtonForwardNext">
            <a:avLst/>
          </a:prstGeom>
          <a:solidFill>
            <a:schemeClr val="bg2"/>
          </a:solidFill>
          <a:ln>
            <a:solidFill>
              <a:srgbClr val="002060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Action Button: Back or Previous 35">
            <a:hlinkClick r:id="" action="ppaction://hlinkshowjump?jump=previousslide" highlightClick="1"/>
          </p:cNvPr>
          <p:cNvSpPr/>
          <p:nvPr/>
        </p:nvSpPr>
        <p:spPr>
          <a:xfrm>
            <a:off x="152400" y="6371359"/>
            <a:ext cx="762000" cy="474518"/>
          </a:xfrm>
          <a:prstGeom prst="actionButtonBackPrevious">
            <a:avLst/>
          </a:prstGeom>
          <a:solidFill>
            <a:schemeClr val="bg2"/>
          </a:solidFill>
          <a:ln>
            <a:solidFill>
              <a:srgbClr val="002060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79083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3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88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91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94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97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00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1" grpId="0" animBg="1"/>
      <p:bldP spid="22" grpId="0" animBg="1"/>
      <p:bldP spid="27" grpId="0" animBg="1"/>
      <p:bldP spid="30" grpId="0" animBg="1"/>
      <p:bldP spid="4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Rectangle 45"/>
          <p:cNvSpPr/>
          <p:nvPr/>
        </p:nvSpPr>
        <p:spPr>
          <a:xfrm>
            <a:off x="983671" y="6273225"/>
            <a:ext cx="7322128" cy="584775"/>
          </a:xfrm>
          <a:prstGeom prst="rect">
            <a:avLst/>
          </a:prstGeom>
          <a:solidFill>
            <a:srgbClr val="C0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00" b="1" dirty="0">
              <a:ln w="1905"/>
              <a:solidFill>
                <a:schemeClr val="bg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762000" y="0"/>
            <a:ext cx="7696200" cy="646331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bn-BD" sz="3600" b="1" u="sng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নেটওয়ার্কের শ্রেণী বিভাগ</a:t>
            </a:r>
            <a:endParaRPr lang="en-US" sz="3600" b="1" u="sng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0781" y="0"/>
            <a:ext cx="990600" cy="6858000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8153400" y="0"/>
            <a:ext cx="990600" cy="6858000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219200" y="4038600"/>
            <a:ext cx="1600200" cy="457200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LAN</a:t>
            </a:r>
            <a:endParaRPr lang="en-US" b="1" dirty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1371600" y="1981200"/>
            <a:ext cx="6172200" cy="533400"/>
          </a:xfrm>
          <a:prstGeom prst="round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নেটওয়ার্ক</a:t>
            </a:r>
            <a:endParaRPr lang="en-US" sz="48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Down Arrow 9"/>
          <p:cNvSpPr/>
          <p:nvPr/>
        </p:nvSpPr>
        <p:spPr>
          <a:xfrm>
            <a:off x="1219200" y="2514600"/>
            <a:ext cx="914400" cy="1524000"/>
          </a:xfrm>
          <a:prstGeom prst="downArrow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own Arrow 10"/>
          <p:cNvSpPr/>
          <p:nvPr/>
        </p:nvSpPr>
        <p:spPr>
          <a:xfrm>
            <a:off x="4038600" y="2514600"/>
            <a:ext cx="838200" cy="1524000"/>
          </a:xfrm>
          <a:prstGeom prst="downArrow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Down Arrow 11"/>
          <p:cNvSpPr/>
          <p:nvPr/>
        </p:nvSpPr>
        <p:spPr>
          <a:xfrm>
            <a:off x="6858000" y="2514600"/>
            <a:ext cx="838200" cy="1447800"/>
          </a:xfrm>
          <a:prstGeom prst="downArrow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3429000" y="4038600"/>
            <a:ext cx="1981200" cy="457200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MAN</a:t>
            </a:r>
            <a:endParaRPr lang="en-US" b="1" dirty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248400" y="3962400"/>
            <a:ext cx="1828800" cy="533400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WAN</a:t>
            </a:r>
            <a:endParaRPr lang="en-US" b="1" dirty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09600" y="914400"/>
            <a:ext cx="8305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20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গঠন বিস্তৃতি ও ব্যবহারের উপর নির্ভর করে কম্পিউটার</a:t>
            </a:r>
            <a:endParaRPr lang="en-US" sz="2000" b="1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20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নেট</a:t>
            </a:r>
            <a:r>
              <a:rPr lang="bn-IN" sz="20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ও</a:t>
            </a:r>
            <a:r>
              <a:rPr lang="bn-BD" sz="20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য়ার্ককে তিনটি প্রধান ভাগে ভাগ করা যায়।</a:t>
            </a:r>
            <a:endParaRPr lang="en-US" sz="2000" b="1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62000" y="4963180"/>
            <a:ext cx="3733800" cy="400110"/>
          </a:xfrm>
          <a:prstGeom prst="rect">
            <a:avLst/>
          </a:prstGeom>
          <a:noFill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20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১/ লোকাল এরিয়া নেটওয়ার্ক</a:t>
            </a:r>
            <a:endParaRPr lang="en-US" sz="2000" b="1" dirty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962400" y="4953000"/>
            <a:ext cx="4495800" cy="523220"/>
          </a:xfrm>
          <a:prstGeom prst="rect">
            <a:avLst/>
          </a:prstGeom>
          <a:noFill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28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২/ </a:t>
            </a:r>
            <a:r>
              <a:rPr lang="bn-BD" sz="20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মেট্রোপলিটন এরিয়া নেটওয়ার্ক</a:t>
            </a:r>
            <a:endParaRPr lang="en-US" sz="2000" b="1" dirty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362200" y="5572780"/>
            <a:ext cx="4079522" cy="523220"/>
          </a:xfrm>
          <a:prstGeom prst="rect">
            <a:avLst/>
          </a:prstGeom>
          <a:noFill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28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৩/ </a:t>
            </a:r>
            <a:r>
              <a:rPr lang="bn-BD" sz="20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ওয়াইড এরিয়া নেটওয়ার্ক</a:t>
            </a:r>
            <a:endParaRPr lang="en-US" sz="2000" b="1" dirty="0" smtClean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9" name="Action Button: Home 18">
            <a:hlinkClick r:id="" action="ppaction://hlinkshowjump?jump=firstslide" highlightClick="1"/>
          </p:cNvPr>
          <p:cNvSpPr/>
          <p:nvPr/>
        </p:nvSpPr>
        <p:spPr>
          <a:xfrm>
            <a:off x="8229600" y="6172200"/>
            <a:ext cx="800100" cy="685800"/>
          </a:xfrm>
          <a:prstGeom prst="actionButtonHome">
            <a:avLst/>
          </a:prstGeom>
          <a:solidFill>
            <a:srgbClr val="002060"/>
          </a:solidFill>
          <a:ln>
            <a:solidFill>
              <a:srgbClr val="C0000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Action Button: End 20">
            <a:hlinkClick r:id="" action="ppaction://hlinkshowjump?jump=lastslide" highlightClick="1"/>
          </p:cNvPr>
          <p:cNvSpPr/>
          <p:nvPr/>
        </p:nvSpPr>
        <p:spPr>
          <a:xfrm>
            <a:off x="7162800" y="6307282"/>
            <a:ext cx="685800" cy="474518"/>
          </a:xfrm>
          <a:prstGeom prst="actionButtonEnd">
            <a:avLst/>
          </a:prstGeom>
          <a:solidFill>
            <a:schemeClr val="bg2"/>
          </a:solidFill>
          <a:ln>
            <a:solidFill>
              <a:srgbClr val="00206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22" name="Action Button: Forward or Next 21">
            <a:hlinkClick r:id="" action="ppaction://hlinkshowjump?jump=nextslide" highlightClick="1"/>
          </p:cNvPr>
          <p:cNvSpPr/>
          <p:nvPr/>
        </p:nvSpPr>
        <p:spPr>
          <a:xfrm>
            <a:off x="1143000" y="6383482"/>
            <a:ext cx="762000" cy="474518"/>
          </a:xfrm>
          <a:prstGeom prst="actionButtonForwardNext">
            <a:avLst/>
          </a:prstGeom>
          <a:solidFill>
            <a:schemeClr val="bg2"/>
          </a:solidFill>
          <a:ln>
            <a:solidFill>
              <a:srgbClr val="002060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Back or Previous 23">
            <a:hlinkClick r:id="" action="ppaction://hlinkshowjump?jump=previousslide" highlightClick="1"/>
          </p:cNvPr>
          <p:cNvSpPr/>
          <p:nvPr/>
        </p:nvSpPr>
        <p:spPr>
          <a:xfrm>
            <a:off x="152400" y="6371359"/>
            <a:ext cx="762000" cy="474518"/>
          </a:xfrm>
          <a:prstGeom prst="actionButtonBackPrevious">
            <a:avLst/>
          </a:prstGeom>
          <a:solidFill>
            <a:schemeClr val="bg2"/>
          </a:solidFill>
          <a:ln>
            <a:solidFill>
              <a:srgbClr val="002060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02541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allAtOnce" animBg="1"/>
      <p:bldP spid="9" grpId="0" build="allAtOnce" animBg="1"/>
      <p:bldP spid="10" grpId="0" animBg="1"/>
      <p:bldP spid="11" grpId="0" animBg="1"/>
      <p:bldP spid="12" grpId="0" animBg="1"/>
      <p:bldP spid="13" grpId="0" build="allAtOnce" animBg="1"/>
      <p:bldP spid="14" grpId="0" build="allAtOnce" animBg="1"/>
      <p:bldP spid="15" grpId="0"/>
      <p:bldP spid="16" grpId="0"/>
      <p:bldP spid="17" grpId="0"/>
      <p:bldP spid="1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Rectangle 46"/>
          <p:cNvSpPr/>
          <p:nvPr/>
        </p:nvSpPr>
        <p:spPr>
          <a:xfrm>
            <a:off x="983672" y="0"/>
            <a:ext cx="7169728" cy="707886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bn-BD" sz="3200" b="1" u="sng" spc="50" dirty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লোকাল এরিয়া নে</a:t>
            </a:r>
            <a:r>
              <a:rPr lang="bn-IN" sz="3200" b="1" u="sng" spc="50" dirty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ও</a:t>
            </a:r>
            <a:r>
              <a:rPr lang="bn-BD" sz="3200" b="1" u="sng" spc="50" dirty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টওয়ার্ক </a:t>
            </a:r>
            <a:r>
              <a:rPr lang="bn-BD" sz="4000" b="1" u="sng" spc="50" dirty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(</a:t>
            </a:r>
            <a:r>
              <a:rPr lang="en-US" sz="4000" b="1" u="sng" spc="50" dirty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LAN</a:t>
            </a:r>
            <a:r>
              <a:rPr lang="bn-BD" sz="4000" b="1" u="sng" spc="50" dirty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)</a:t>
            </a:r>
            <a:endParaRPr lang="en-US" sz="4000" b="1" u="sng" dirty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9" name="Picture 2" descr="C:\Users\Rahim\Desktop\lan-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86947" y="3124200"/>
            <a:ext cx="2147453" cy="3390910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sp>
        <p:nvSpPr>
          <p:cNvPr id="2" name="Rectangle 1"/>
          <p:cNvSpPr/>
          <p:nvPr/>
        </p:nvSpPr>
        <p:spPr>
          <a:xfrm>
            <a:off x="152400" y="609600"/>
            <a:ext cx="8839200" cy="1631216"/>
          </a:xfrm>
          <a:prstGeom prst="rect">
            <a:avLst/>
          </a:prstGeom>
          <a:solidFill>
            <a:srgbClr val="00B0F0"/>
          </a:solidFill>
        </p:spPr>
        <p:txBody>
          <a:bodyPr wrap="square">
            <a:spAutoFit/>
          </a:bodyPr>
          <a:lstStyle/>
          <a:p>
            <a:pPr algn="ctr">
              <a:buNone/>
            </a:pPr>
            <a:endParaRPr lang="en-US" sz="2000" b="1" dirty="0" smtClean="0">
              <a:ln w="11430"/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>
              <a:buNone/>
            </a:pPr>
            <a:r>
              <a:rPr lang="bn-BD" sz="2000" b="1" dirty="0" smtClean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কাছাকাছি </a:t>
            </a:r>
            <a:r>
              <a:rPr lang="bn-BD" sz="2000" b="1" dirty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অবস্থিত কম্পিউটার সমুহের মধ্যে সংযোগ </a:t>
            </a:r>
            <a:r>
              <a:rPr lang="bn-BD" sz="2000" b="1" dirty="0" smtClean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স্থাপন করা </a:t>
            </a:r>
            <a:r>
              <a:rPr lang="bn-BD" sz="2000" b="1" dirty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হলে তাকে লোকাল এরিয়া </a:t>
            </a:r>
            <a:r>
              <a:rPr lang="bn-BD" sz="2000" b="1" dirty="0" smtClean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নেটওয়ার্ক </a:t>
            </a:r>
            <a:r>
              <a:rPr lang="en-US" sz="2000" b="1" dirty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(LAN) </a:t>
            </a:r>
            <a:r>
              <a:rPr lang="bn-BD" sz="2000" b="1" dirty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বলে। ইহা সাধারণত একটি কক্ষ,একটি বিল্ডিং</a:t>
            </a:r>
            <a:r>
              <a:rPr lang="bn-IN" sz="2000" b="1" dirty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2000" b="1" dirty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কিংবা</a:t>
            </a:r>
            <a:r>
              <a:rPr lang="bn-IN" sz="2000" b="1" dirty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2000" b="1" dirty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কাছাকাছি একাধিক বিল্ডিংয়ের মধ্যে সীমাবদ্ধ হতে পারে।</a:t>
            </a:r>
            <a:endParaRPr lang="en-US" sz="2000" b="1" dirty="0">
              <a:ln w="11430"/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33" name="Group 32"/>
          <p:cNvGrpSpPr/>
          <p:nvPr/>
        </p:nvGrpSpPr>
        <p:grpSpPr>
          <a:xfrm>
            <a:off x="852978" y="3124200"/>
            <a:ext cx="3871422" cy="3429000"/>
            <a:chOff x="838200" y="1371600"/>
            <a:chExt cx="7391400" cy="5453574"/>
          </a:xfrm>
        </p:grpSpPr>
        <p:sp>
          <p:nvSpPr>
            <p:cNvPr id="34" name="Oval 33"/>
            <p:cNvSpPr/>
            <p:nvPr/>
          </p:nvSpPr>
          <p:spPr>
            <a:xfrm>
              <a:off x="3505200" y="3124200"/>
              <a:ext cx="1828800" cy="1676400"/>
            </a:xfrm>
            <a:prstGeom prst="ellipse">
              <a:avLst/>
            </a:prstGeom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IN" sz="1100" b="1" dirty="0" smtClean="0">
                  <a:ln w="1905"/>
                  <a:solidFill>
                    <a:srgbClr val="FFC00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NikoshBAN" pitchFamily="2" charset="0"/>
                  <a:cs typeface="NikoshBAN" pitchFamily="2" charset="0"/>
                </a:rPr>
                <a:t>সুইজ</a:t>
              </a:r>
              <a:endParaRPr lang="en-US" sz="1100" b="1" dirty="0">
                <a:ln w="1905"/>
                <a:solidFill>
                  <a:srgbClr val="FFC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35" name="Rounded Rectangle 34"/>
            <p:cNvSpPr/>
            <p:nvPr/>
          </p:nvSpPr>
          <p:spPr>
            <a:xfrm flipH="1">
              <a:off x="838200" y="3200400"/>
              <a:ext cx="1295400" cy="1524000"/>
            </a:xfrm>
            <a:prstGeom prst="roundRect">
              <a:avLst/>
            </a:prstGeom>
            <a:blipFill>
              <a:blip r:embed="rId3"/>
              <a:stretch>
                <a:fillRect/>
              </a:stretch>
            </a:blip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ounded Rectangle 35"/>
            <p:cNvSpPr/>
            <p:nvPr/>
          </p:nvSpPr>
          <p:spPr>
            <a:xfrm flipH="1">
              <a:off x="6400800" y="4953000"/>
              <a:ext cx="1295400" cy="1524000"/>
            </a:xfrm>
            <a:prstGeom prst="roundRect">
              <a:avLst/>
            </a:prstGeom>
            <a:blipFill>
              <a:blip r:embed="rId3"/>
              <a:stretch>
                <a:fillRect/>
              </a:stretch>
            </a:blip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ounded Rectangle 36"/>
            <p:cNvSpPr/>
            <p:nvPr/>
          </p:nvSpPr>
          <p:spPr>
            <a:xfrm rot="186424" flipH="1">
              <a:off x="4153117" y="5377374"/>
              <a:ext cx="1250538" cy="1447800"/>
            </a:xfrm>
            <a:prstGeom prst="roundRect">
              <a:avLst/>
            </a:prstGeom>
            <a:blipFill>
              <a:blip r:embed="rId3"/>
              <a:stretch>
                <a:fillRect/>
              </a:stretch>
            </a:blip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ounded Rectangle 37"/>
            <p:cNvSpPr/>
            <p:nvPr/>
          </p:nvSpPr>
          <p:spPr>
            <a:xfrm>
              <a:off x="7010400" y="3200400"/>
              <a:ext cx="1219200" cy="1447800"/>
            </a:xfrm>
            <a:prstGeom prst="roundRect">
              <a:avLst/>
            </a:prstGeom>
            <a:blipFill>
              <a:blip r:embed="rId3"/>
              <a:stretch>
                <a:fillRect/>
              </a:stretch>
            </a:blip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ounded Rectangle 38"/>
            <p:cNvSpPr/>
            <p:nvPr/>
          </p:nvSpPr>
          <p:spPr>
            <a:xfrm flipH="1">
              <a:off x="3886200" y="1371600"/>
              <a:ext cx="1295400" cy="1143000"/>
            </a:xfrm>
            <a:prstGeom prst="roundRect">
              <a:avLst/>
            </a:prstGeom>
            <a:blipFill>
              <a:blip r:embed="rId3"/>
              <a:stretch>
                <a:fillRect/>
              </a:stretch>
            </a:blip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ounded Rectangle 39"/>
            <p:cNvSpPr/>
            <p:nvPr/>
          </p:nvSpPr>
          <p:spPr>
            <a:xfrm flipH="1">
              <a:off x="1981200" y="4724400"/>
              <a:ext cx="1295400" cy="1524000"/>
            </a:xfrm>
            <a:prstGeom prst="roundRect">
              <a:avLst/>
            </a:prstGeom>
            <a:blipFill>
              <a:blip r:embed="rId3"/>
              <a:stretch>
                <a:fillRect/>
              </a:stretch>
            </a:blip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ounded Rectangle 40"/>
            <p:cNvSpPr/>
            <p:nvPr/>
          </p:nvSpPr>
          <p:spPr>
            <a:xfrm flipH="1">
              <a:off x="1600200" y="1752600"/>
              <a:ext cx="1295400" cy="1447800"/>
            </a:xfrm>
            <a:prstGeom prst="roundRect">
              <a:avLst/>
            </a:prstGeom>
            <a:blipFill>
              <a:blip r:embed="rId3"/>
              <a:stretch>
                <a:fillRect/>
              </a:stretch>
            </a:blip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ounded Rectangle 41"/>
            <p:cNvSpPr/>
            <p:nvPr/>
          </p:nvSpPr>
          <p:spPr>
            <a:xfrm>
              <a:off x="6172200" y="1752600"/>
              <a:ext cx="1219200" cy="1447800"/>
            </a:xfrm>
            <a:prstGeom prst="roundRect">
              <a:avLst/>
            </a:prstGeom>
            <a:blipFill>
              <a:blip r:embed="rId3"/>
              <a:stretch>
                <a:fillRect/>
              </a:stretch>
            </a:blip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3" name="Straight Connector 42"/>
            <p:cNvCxnSpPr>
              <a:endCxn id="34" idx="0"/>
            </p:cNvCxnSpPr>
            <p:nvPr/>
          </p:nvCxnSpPr>
          <p:spPr>
            <a:xfrm rot="5400000">
              <a:off x="4076700" y="2781300"/>
              <a:ext cx="685800" cy="1588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>
              <a:stCxn id="34" idx="3"/>
            </p:cNvCxnSpPr>
            <p:nvPr/>
          </p:nvCxnSpPr>
          <p:spPr>
            <a:xfrm rot="5400000">
              <a:off x="2944859" y="4277238"/>
              <a:ext cx="550305" cy="1106022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>
              <a:stCxn id="34" idx="4"/>
            </p:cNvCxnSpPr>
            <p:nvPr/>
          </p:nvCxnSpPr>
          <p:spPr>
            <a:xfrm rot="5400000">
              <a:off x="4076700" y="5143500"/>
              <a:ext cx="685800" cy="1588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>
              <a:endCxn id="34" idx="6"/>
            </p:cNvCxnSpPr>
            <p:nvPr/>
          </p:nvCxnSpPr>
          <p:spPr>
            <a:xfrm rot="10800000">
              <a:off x="5334000" y="3962400"/>
              <a:ext cx="1905000" cy="304800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0800000" flipV="1">
              <a:off x="5257800" y="2971800"/>
              <a:ext cx="1295400" cy="685800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0800000">
              <a:off x="5257800" y="4343400"/>
              <a:ext cx="1219200" cy="762000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0800000" flipV="1">
              <a:off x="1905000" y="4038600"/>
              <a:ext cx="1563222" cy="228602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0800000">
              <a:off x="2514600" y="2895600"/>
              <a:ext cx="1258422" cy="457200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671973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90600" y="685800"/>
            <a:ext cx="6172200" cy="584775"/>
          </a:xfrm>
          <a:prstGeom prst="rect">
            <a:avLst/>
          </a:prstGeom>
          <a:solidFill>
            <a:srgbClr val="92D050"/>
          </a:soli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bn-BD" sz="3200" b="1" u="sng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মেট্রোপলিটন এরিয়া নেটওয়ার্ক</a:t>
            </a:r>
            <a:endParaRPr lang="en-US" sz="3200" u="sng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955502" y="1399161"/>
            <a:ext cx="7197804" cy="1323439"/>
          </a:xfrm>
          <a:prstGeom prst="rect">
            <a:avLst/>
          </a:prstGeom>
          <a:solidFill>
            <a:srgbClr val="FF0000"/>
          </a:solidFill>
          <a:ln w="60325">
            <a:noFill/>
            <a:headEnd/>
            <a:tailEnd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n-IN" sz="2000" b="1" i="0" u="none" strike="noStrike" normalizeH="0" baseline="0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ea typeface="Calibri" pitchFamily="34" charset="0"/>
                <a:cs typeface="NikoshBAN" pitchFamily="2" charset="0"/>
              </a:rPr>
              <a:t>কোন বড় শহরকে বুঝানোর জন্য মেট্রোপলিটন শব্দটি </a:t>
            </a:r>
            <a:endParaRPr kumimoji="0" lang="bn-BD" sz="2000" b="1" i="0" u="none" strike="noStrike" normalizeH="0" baseline="0" dirty="0" smtClean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ea typeface="Calibri" pitchFamily="34" charset="0"/>
              <a:cs typeface="NikoshBAN" pitchFamily="2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n-IN" sz="2000" b="1" i="0" u="none" strike="noStrike" normalizeH="0" baseline="0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ea typeface="Calibri" pitchFamily="34" charset="0"/>
                <a:cs typeface="NikoshBAN" pitchFamily="2" charset="0"/>
              </a:rPr>
              <a:t>ব্যবহার করা হয়। তাই আমরা বলতে প</a:t>
            </a:r>
            <a:r>
              <a:rPr kumimoji="0" lang="bn-BD" sz="2000" b="1" i="0" u="none" strike="noStrike" normalizeH="0" baseline="0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ea typeface="Calibri" pitchFamily="34" charset="0"/>
                <a:cs typeface="NikoshBAN" pitchFamily="2" charset="0"/>
              </a:rPr>
              <a:t>া</a:t>
            </a:r>
            <a:r>
              <a:rPr kumimoji="0" lang="bn-IN" sz="2000" b="1" i="0" u="none" strike="noStrike" normalizeH="0" baseline="0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ea typeface="Calibri" pitchFamily="34" charset="0"/>
                <a:cs typeface="NikoshBAN" pitchFamily="2" charset="0"/>
              </a:rPr>
              <a:t>রি কোন বড় শহরের </a:t>
            </a:r>
            <a:endParaRPr kumimoji="0" lang="bn-BD" sz="2000" b="1" i="0" u="none" strike="noStrike" normalizeH="0" baseline="0" dirty="0" smtClean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ea typeface="Calibri" pitchFamily="34" charset="0"/>
              <a:cs typeface="NikoshBAN" pitchFamily="2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n-IN" sz="2000" b="1" i="0" u="none" strike="noStrike" normalizeH="0" baseline="0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ea typeface="Calibri" pitchFamily="34" charset="0"/>
                <a:cs typeface="NikoshBAN" pitchFamily="2" charset="0"/>
              </a:rPr>
              <a:t>বিভিন্ন এলাকার মধ্যে বিস্তর নেটওয়ার্কে মেট্রোপলিটন </a:t>
            </a:r>
            <a:endParaRPr kumimoji="0" lang="bn-BD" sz="2000" b="1" i="0" u="none" strike="noStrike" normalizeH="0" baseline="0" dirty="0" smtClean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ea typeface="Calibri" pitchFamily="34" charset="0"/>
              <a:cs typeface="NikoshBAN" pitchFamily="2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n-IN" sz="2000" b="1" i="0" u="none" strike="noStrike" normalizeH="0" baseline="0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ea typeface="Calibri" pitchFamily="34" charset="0"/>
                <a:cs typeface="NikoshBAN" pitchFamily="2" charset="0"/>
              </a:rPr>
              <a:t>এরিয়া নেটওয়ার্ক বলে।</a:t>
            </a:r>
            <a:endParaRPr kumimoji="0" lang="bn-IN" sz="2000" b="1" i="0" u="none" strike="noStrike" normalizeH="0" baseline="0" dirty="0" smtClean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28600" y="3124200"/>
            <a:ext cx="8839200" cy="3429000"/>
          </a:xfrm>
          <a:prstGeom prst="rect">
            <a:avLst/>
          </a:prstGeom>
          <a:noFill/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28600" y="3200400"/>
            <a:ext cx="2133600" cy="3276600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629400" y="3200400"/>
            <a:ext cx="2133600" cy="3276600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276600" y="3200400"/>
            <a:ext cx="2286000" cy="327660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20893239" flipV="1">
            <a:off x="1765876" y="3436782"/>
            <a:ext cx="2895300" cy="535339"/>
          </a:xfrm>
          <a:prstGeom prst="ellipse">
            <a:avLst/>
          </a:prstGeom>
          <a:noFill/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776648">
            <a:off x="4371356" y="3650539"/>
            <a:ext cx="3631318" cy="444195"/>
          </a:xfrm>
          <a:prstGeom prst="ellipse">
            <a:avLst/>
          </a:prstGeom>
          <a:noFill/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325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3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77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770" decel="100000"/>
                                        <p:tgtEl>
                                          <p:spTgt spid="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5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7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3" grpId="0" animBg="1"/>
      <p:bldP spid="4" grpId="0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276</TotalTime>
  <Words>347</Words>
  <Application>Microsoft Office PowerPoint</Application>
  <PresentationFormat>On-screen Show (4:3)</PresentationFormat>
  <Paragraphs>74</Paragraphs>
  <Slides>14</Slides>
  <Notes>0</Notes>
  <HiddenSlides>0</HiddenSlides>
  <MMClips>2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Angles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TSS</dc:creator>
  <cp:lastModifiedBy>HP</cp:lastModifiedBy>
  <cp:revision>67</cp:revision>
  <dcterms:created xsi:type="dcterms:W3CDTF">2013-08-23T04:10:39Z</dcterms:created>
  <dcterms:modified xsi:type="dcterms:W3CDTF">2021-05-17T18:24:51Z</dcterms:modified>
</cp:coreProperties>
</file>