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1" r:id="rId4"/>
    <p:sldId id="258" r:id="rId5"/>
    <p:sldId id="270" r:id="rId6"/>
    <p:sldId id="272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74" r:id="rId15"/>
    <p:sldId id="275" r:id="rId16"/>
    <p:sldId id="266" r:id="rId17"/>
    <p:sldId id="283" r:id="rId18"/>
    <p:sldId id="267" r:id="rId19"/>
    <p:sldId id="268" r:id="rId20"/>
    <p:sldId id="279" r:id="rId21"/>
    <p:sldId id="269" r:id="rId22"/>
    <p:sldId id="277" r:id="rId23"/>
    <p:sldId id="276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amborpur@outlook.com" initials="k" lastIdx="1" clrIdx="0">
    <p:extLst>
      <p:ext uri="{19B8F6BF-5375-455C-9EA6-DF929625EA0E}">
        <p15:presenceInfo xmlns:p15="http://schemas.microsoft.com/office/powerpoint/2012/main" userId="ec7cb573bd9d72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7AB52-1CFC-4FDA-8DA9-21AE00C8299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4DCD-BBE4-42A9-89F0-62245024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9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4DCD-BBE4-42A9-89F0-6224502417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3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2BDB-CA87-4873-A69B-AF0EE44F0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8F9FF-D4F4-48D0-851E-F0A800235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83839-4CA7-47C6-BB25-AA7198E0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A60A6-E774-4AFB-B9CF-3F8B218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7D8C0-B016-428C-8726-2596E7D2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C94A-7176-4C3F-A173-A81404AE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31CF0-6FC7-4ABE-9BBF-2A0053D24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58594-3F81-40B9-AD8E-3C061A0BA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22E3A-4B9E-440A-A109-5DA0AD44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C47A9-24EB-4EB9-8ED3-2A325565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8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056369-7A60-4E4F-B419-1A216F610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EE0FE-8110-4561-910E-E71D4820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CC9D7-2D66-4056-A3BA-2B4B8D05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45C78-CAF9-48B4-8385-C55FDCF6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48D9-04F2-4BB9-B1FD-F9B8C1D1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1E1C-04D2-4409-853D-D60A86E6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9B9E9-D0B3-4398-8F37-1033D0E94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FF617-A423-4E40-94D7-FEEBC539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30C27-AB78-4ACC-A4C9-ED69AAC9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CD25B-38AA-4BDD-8209-36E7AB99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8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5545-1061-43FA-A47A-81C0D35D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5B918-92DF-4947-A413-CEB31A013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85D49-F362-42E3-A7C3-96090FA4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F8F6C-E43B-4BBC-B339-5E08AB35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2DA48-C813-4479-8C19-FCC87FF5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5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0A02-8C77-42CD-BF4B-75B7C8E4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5A66C-D3A5-4F6D-8297-B5A06EA80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C52D5-2489-41C4-90ED-FF427CE27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AAF8C-A78C-46F3-96D6-BE2A9C08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CC8DF-2DB8-41A0-B2D5-1CF2C2E1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D55D8-FEAE-458C-A99D-680F3E33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5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F334-4056-4B2F-BA7B-88432664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217C4-CCFA-4AD6-9119-2AB9A1C6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BFE99-3EC9-4A18-9DDC-EBEFA56B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FA787-A8D5-4AE6-8527-CBA6E1C7B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5C558-8715-44CE-BD8F-BFBBEB622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33CFB-7BD3-4FD9-8C4C-25D0768D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65490-CC72-4307-A7E9-A0042933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992263-6468-493F-A360-4F9540DA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6716-65F2-478F-81A1-79538941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361E4-2FB9-4B92-8F8F-BCEC0C7E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9DE5B-0990-4C35-A250-0A086B19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6904D-5D07-4654-B654-49801F0A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0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875E7-0D68-48FC-AF08-0DD86EEA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79059-19A1-4784-A5FD-F432D5C9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47B8B-4030-4CE9-8571-4109991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8F52-9B9D-4506-831E-B72E3FC8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0B95-1775-40CE-B175-ACC4FE653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A2A20-8E44-40F4-AD26-C2C249085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10A30-0317-4248-B3F7-CCEFB3CE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5D8D0-20DF-4BD8-8539-B445E142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CDA9E-0892-472D-8320-B722DF5F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1804-E172-48FD-A7FF-A8F1E04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BCAFB3-5641-447D-A250-C17411122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ABD05-62BB-4D05-95A0-469357A59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1B360-2660-4108-8BF5-36CE4B5B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D6F2E-1535-48FA-94E6-959BE447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7F795-B7E3-4E0C-802D-9CFA924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3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5CA9A-66B6-4E40-94F4-C3495C1C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FE91E-E18B-429B-95E8-990E354FA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9EB20-88BF-491F-859C-9F623092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7DA7D-39C0-4D1D-8F99-5C66454D0A4D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8BF83-4A53-482E-9CA4-855C2D008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25A3C-04BC-47AA-8AB6-E913EF8AF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FC833-D6A6-49E3-87B8-AD9FDFAC1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50EF02-A019-47B2-ABC8-841DDE7A0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9032" r="18434" b="13242"/>
          <a:stretch/>
        </p:blipFill>
        <p:spPr>
          <a:xfrm>
            <a:off x="1638300" y="544607"/>
            <a:ext cx="8509000" cy="58633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B2C02E-1461-48A1-99F4-767770171F29}"/>
              </a:ext>
            </a:extLst>
          </p:cNvPr>
          <p:cNvSpPr/>
          <p:nvPr/>
        </p:nvSpPr>
        <p:spPr>
          <a:xfrm>
            <a:off x="3200400" y="4927600"/>
            <a:ext cx="6223000" cy="118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bn-BD" sz="6000" b="1" dirty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স্বাগতম</a:t>
            </a:r>
            <a:endParaRPr lang="en-US" sz="6000" b="1" dirty="0">
              <a:ln w="1270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1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87C6EF-75A6-437E-B693-D787CB9F3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372648"/>
            <a:ext cx="7378701" cy="59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2623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4107D-DA14-49D1-87D6-9C427514C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352858"/>
            <a:ext cx="7048500" cy="63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103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B54E4-9677-4F95-8536-B2FC6D3BD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1" y="0"/>
            <a:ext cx="10248900" cy="671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392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E2EB17-5404-499B-991D-282A12519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14" y="254000"/>
            <a:ext cx="6822164" cy="6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67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95296F-5642-47F4-AFD1-55947701D25F}"/>
              </a:ext>
            </a:extLst>
          </p:cNvPr>
          <p:cNvSpPr/>
          <p:nvPr/>
        </p:nvSpPr>
        <p:spPr>
          <a:xfrm>
            <a:off x="2628900" y="139700"/>
            <a:ext cx="67564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bn-IN" sz="4000" b="1" u="sng" dirty="0">
                <a:ln/>
                <a:solidFill>
                  <a:srgbClr val="002060"/>
                </a:solidFill>
              </a:rPr>
              <a:t>এককথায় উত্তর দাও?</a:t>
            </a:r>
            <a:endParaRPr lang="en-US" sz="2400" b="1" u="sng" dirty="0">
              <a:ln/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A07BD-6EC7-489E-8F0A-4C51FE49504F}"/>
              </a:ext>
            </a:extLst>
          </p:cNvPr>
          <p:cNvSpPr/>
          <p:nvPr/>
        </p:nvSpPr>
        <p:spPr>
          <a:xfrm>
            <a:off x="812800" y="1435100"/>
            <a:ext cx="54610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</a:rPr>
              <a:t> ক) সনাতন শব্দের অর্থ কী?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45707C-5248-4055-BB9A-1821D4B037E0}"/>
              </a:ext>
            </a:extLst>
          </p:cNvPr>
          <p:cNvSpPr/>
          <p:nvPr/>
        </p:nvSpPr>
        <p:spPr>
          <a:xfrm>
            <a:off x="7353300" y="1473200"/>
            <a:ext cx="31877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</a:rPr>
              <a:t>  </a:t>
            </a:r>
            <a:r>
              <a:rPr lang="bn-IN" sz="2400" dirty="0">
                <a:solidFill>
                  <a:srgbClr val="FF0000"/>
                </a:solidFill>
              </a:rPr>
              <a:t>উত্তরঃ</a:t>
            </a:r>
            <a:r>
              <a:rPr lang="bn-IN" sz="2400" dirty="0">
                <a:solidFill>
                  <a:srgbClr val="002060"/>
                </a:solidFill>
              </a:rPr>
              <a:t> চিরন্তন।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EABE3-68E2-4FE7-BF81-5FB347C8CABA}"/>
              </a:ext>
            </a:extLst>
          </p:cNvPr>
          <p:cNvSpPr/>
          <p:nvPr/>
        </p:nvSpPr>
        <p:spPr>
          <a:xfrm>
            <a:off x="465512" y="2230351"/>
            <a:ext cx="5436524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</a:rPr>
              <a:t>   খ)হিন্দুধর্মের প্রাচীণ নাম কী?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7ACF50-54FE-4FDB-A1F6-AD8632EF71DF}"/>
              </a:ext>
            </a:extLst>
          </p:cNvPr>
          <p:cNvSpPr/>
          <p:nvPr/>
        </p:nvSpPr>
        <p:spPr>
          <a:xfrm>
            <a:off x="7543800" y="3022600"/>
            <a:ext cx="24257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</a:rPr>
              <a:t>   </a:t>
            </a:r>
            <a:r>
              <a:rPr lang="bn-IN" sz="2400" dirty="0">
                <a:solidFill>
                  <a:srgbClr val="FF0000"/>
                </a:solidFill>
              </a:rPr>
              <a:t>উত্তরঃ</a:t>
            </a:r>
            <a:r>
              <a:rPr lang="bn-IN" sz="2400" dirty="0">
                <a:solidFill>
                  <a:srgbClr val="002060"/>
                </a:solidFill>
              </a:rPr>
              <a:t> বেদ।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E37C5-C417-4717-97E0-E85FF10190DC}"/>
              </a:ext>
            </a:extLst>
          </p:cNvPr>
          <p:cNvSpPr/>
          <p:nvPr/>
        </p:nvSpPr>
        <p:spPr>
          <a:xfrm>
            <a:off x="7810500" y="2336800"/>
            <a:ext cx="30988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</a:rPr>
              <a:t> </a:t>
            </a:r>
            <a:r>
              <a:rPr lang="bn-IN" sz="2400" dirty="0">
                <a:solidFill>
                  <a:srgbClr val="FF0000"/>
                </a:solidFill>
              </a:rPr>
              <a:t>উত্তরঃ</a:t>
            </a:r>
            <a:r>
              <a:rPr lang="bn-IN" sz="2400" dirty="0">
                <a:solidFill>
                  <a:srgbClr val="002060"/>
                </a:solidFill>
              </a:rPr>
              <a:t> সনাতন ধর্ম।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BD698C-7D02-4726-923B-1ACC43FC533E}"/>
              </a:ext>
            </a:extLst>
          </p:cNvPr>
          <p:cNvSpPr/>
          <p:nvPr/>
        </p:nvSpPr>
        <p:spPr>
          <a:xfrm>
            <a:off x="419100" y="3035300"/>
            <a:ext cx="52578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</a:rPr>
              <a:t>   গ)হিন্দুধর্মের মূল ভিত্তি কী?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039AFF-AAD4-40C3-A6BC-1956BCE9E27E}"/>
              </a:ext>
            </a:extLst>
          </p:cNvPr>
          <p:cNvSpPr/>
          <p:nvPr/>
        </p:nvSpPr>
        <p:spPr>
          <a:xfrm>
            <a:off x="533400" y="3848100"/>
            <a:ext cx="54610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</a:rPr>
              <a:t>ঘ)বেদের কয়টি অংশ?  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63B61D-B360-4FA9-AF0F-064B0A6880AA}"/>
              </a:ext>
            </a:extLst>
          </p:cNvPr>
          <p:cNvSpPr/>
          <p:nvPr/>
        </p:nvSpPr>
        <p:spPr>
          <a:xfrm>
            <a:off x="711200" y="4775200"/>
            <a:ext cx="5308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</a:rPr>
              <a:t> ঙ)চার জন বৈদিক দেব-দেবীর নাম লিখ?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C8281E-F123-49E5-8EF9-6F1EF71F1CAA}"/>
              </a:ext>
            </a:extLst>
          </p:cNvPr>
          <p:cNvSpPr/>
          <p:nvPr/>
        </p:nvSpPr>
        <p:spPr>
          <a:xfrm>
            <a:off x="711200" y="5778500"/>
            <a:ext cx="48260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</a:rPr>
              <a:t> চ) দুইজন মহাপুরুষের নাম লিখ?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18FCFA-1626-4F8E-B014-5745FBA2D62E}"/>
              </a:ext>
            </a:extLst>
          </p:cNvPr>
          <p:cNvSpPr/>
          <p:nvPr/>
        </p:nvSpPr>
        <p:spPr>
          <a:xfrm>
            <a:off x="7454900" y="3632200"/>
            <a:ext cx="31750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</a:rPr>
              <a:t>   </a:t>
            </a:r>
            <a:r>
              <a:rPr lang="bn-IN" sz="2800" dirty="0">
                <a:solidFill>
                  <a:srgbClr val="FF0000"/>
                </a:solidFill>
              </a:rPr>
              <a:t>উত্তরঃ</a:t>
            </a:r>
            <a:r>
              <a:rPr lang="bn-IN" sz="2800" dirty="0">
                <a:solidFill>
                  <a:srgbClr val="002060"/>
                </a:solidFill>
              </a:rPr>
              <a:t> দুইটি।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CD2746-31B7-43CF-AB0F-13C5C2D19F12}"/>
              </a:ext>
            </a:extLst>
          </p:cNvPr>
          <p:cNvSpPr/>
          <p:nvPr/>
        </p:nvSpPr>
        <p:spPr>
          <a:xfrm>
            <a:off x="7721600" y="4686300"/>
            <a:ext cx="31750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</a:rPr>
              <a:t>উত্তরঃ</a:t>
            </a:r>
            <a:r>
              <a:rPr lang="bn-IN" sz="2800" dirty="0">
                <a:solidFill>
                  <a:srgbClr val="002060"/>
                </a:solidFill>
              </a:rPr>
              <a:t>ইন্দ্র,বরুণ,যম,মিত্র।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DABADC-59DA-4FFC-97AA-2B3FA2C7FF8F}"/>
              </a:ext>
            </a:extLst>
          </p:cNvPr>
          <p:cNvSpPr/>
          <p:nvPr/>
        </p:nvSpPr>
        <p:spPr>
          <a:xfrm>
            <a:off x="6959600" y="5676900"/>
            <a:ext cx="38227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</a:rPr>
              <a:t>   </a:t>
            </a:r>
            <a:r>
              <a:rPr lang="bn-IN" sz="2800" dirty="0">
                <a:solidFill>
                  <a:srgbClr val="FF0000"/>
                </a:solidFill>
              </a:rPr>
              <a:t>উত্তরঃ</a:t>
            </a:r>
            <a:r>
              <a:rPr lang="bn-IN" sz="2800" dirty="0">
                <a:solidFill>
                  <a:srgbClr val="002060"/>
                </a:solidFill>
              </a:rPr>
              <a:t>  শ্রীরামকৃষ্ণ,শ্রীচৈতন্য।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44CB17-5B4B-41B6-860E-1A85EF7DD2A0}"/>
              </a:ext>
            </a:extLst>
          </p:cNvPr>
          <p:cNvSpPr/>
          <p:nvPr/>
        </p:nvSpPr>
        <p:spPr>
          <a:xfrm>
            <a:off x="914400" y="787400"/>
            <a:ext cx="50800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</a:rPr>
              <a:t>ছ)নিত্যকর্ম কয়প্রকার?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BD8AF-48FC-480A-B37B-AF050D8D8306}"/>
              </a:ext>
            </a:extLst>
          </p:cNvPr>
          <p:cNvSpPr/>
          <p:nvPr/>
        </p:nvSpPr>
        <p:spPr>
          <a:xfrm>
            <a:off x="939800" y="1828800"/>
            <a:ext cx="50800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</a:rPr>
              <a:t>জ)মোক্ষ শব্দের অর্থ কী?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A65CA-5C5B-4FAA-99D7-BFB1E22FEEFB}"/>
              </a:ext>
            </a:extLst>
          </p:cNvPr>
          <p:cNvSpPr/>
          <p:nvPr/>
        </p:nvSpPr>
        <p:spPr>
          <a:xfrm>
            <a:off x="6692900" y="635000"/>
            <a:ext cx="5080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</a:rPr>
              <a:t>উত্তরঃ</a:t>
            </a:r>
            <a:r>
              <a:rPr lang="bn-IN" sz="2800" b="1" dirty="0">
                <a:solidFill>
                  <a:srgbClr val="002060"/>
                </a:solidFill>
              </a:rPr>
              <a:t> ছয় প্রকার।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2FC66-ECFE-4D8A-859C-9439FE466F21}"/>
              </a:ext>
            </a:extLst>
          </p:cNvPr>
          <p:cNvSpPr/>
          <p:nvPr/>
        </p:nvSpPr>
        <p:spPr>
          <a:xfrm>
            <a:off x="939800" y="2857500"/>
            <a:ext cx="50800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</a:rPr>
              <a:t>ঝ)ভাল কাজের ফল কেমন হয়?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EB80CD-8EB3-42A7-9843-EC725FD5BF4B}"/>
              </a:ext>
            </a:extLst>
          </p:cNvPr>
          <p:cNvSpPr/>
          <p:nvPr/>
        </p:nvSpPr>
        <p:spPr>
          <a:xfrm>
            <a:off x="6616700" y="1866900"/>
            <a:ext cx="50800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</a:rPr>
              <a:t>উত্তরঃ</a:t>
            </a:r>
            <a:r>
              <a:rPr lang="bn-IN" sz="2800" b="1" dirty="0">
                <a:solidFill>
                  <a:srgbClr val="002060"/>
                </a:solidFill>
              </a:rPr>
              <a:t>মুক্তি।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90EF3-F356-468D-B824-84D8A640BA64}"/>
              </a:ext>
            </a:extLst>
          </p:cNvPr>
          <p:cNvSpPr/>
          <p:nvPr/>
        </p:nvSpPr>
        <p:spPr>
          <a:xfrm>
            <a:off x="6515100" y="2984500"/>
            <a:ext cx="50800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</a:rPr>
              <a:t>উত্তরঃ</a:t>
            </a:r>
            <a:r>
              <a:rPr lang="bn-IN" sz="2800" b="1" dirty="0">
                <a:solidFill>
                  <a:srgbClr val="002060"/>
                </a:solidFill>
              </a:rPr>
              <a:t> ভাল হয়।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2231CC-5DCE-456D-A221-160531A0B2D9}"/>
              </a:ext>
            </a:extLst>
          </p:cNvPr>
          <p:cNvSpPr/>
          <p:nvPr/>
        </p:nvSpPr>
        <p:spPr>
          <a:xfrm>
            <a:off x="876300" y="4064000"/>
            <a:ext cx="50800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</a:rPr>
              <a:t>ঞ)খারাপ কাজের ফল কী?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3C6DE-243E-469A-9971-5FA41D3B4B41}"/>
              </a:ext>
            </a:extLst>
          </p:cNvPr>
          <p:cNvSpPr/>
          <p:nvPr/>
        </p:nvSpPr>
        <p:spPr>
          <a:xfrm>
            <a:off x="6540500" y="4089400"/>
            <a:ext cx="50800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</a:rPr>
              <a:t>উত্তরঃ </a:t>
            </a:r>
            <a:r>
              <a:rPr lang="bn-IN" sz="2800" b="1" dirty="0">
                <a:solidFill>
                  <a:srgbClr val="002060"/>
                </a:solidFill>
              </a:rPr>
              <a:t>খারাপ হয়।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5A144A-3F75-49C6-96AC-FFB8B53B21F5}"/>
              </a:ext>
            </a:extLst>
          </p:cNvPr>
          <p:cNvSpPr/>
          <p:nvPr/>
        </p:nvSpPr>
        <p:spPr>
          <a:xfrm>
            <a:off x="6540500" y="5245100"/>
            <a:ext cx="50800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</a:rPr>
              <a:t>উত্তরঃ</a:t>
            </a:r>
            <a:r>
              <a:rPr lang="bn-IN" sz="2800" b="1" dirty="0">
                <a:solidFill>
                  <a:srgbClr val="002060"/>
                </a:solidFill>
              </a:rPr>
              <a:t> দুই প্রকার। সকাম কর্ম ও নিষ্কাম কর্ম।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51D6C4-3605-4413-88C8-FBD2638E49A4}"/>
              </a:ext>
            </a:extLst>
          </p:cNvPr>
          <p:cNvSpPr/>
          <p:nvPr/>
        </p:nvSpPr>
        <p:spPr>
          <a:xfrm>
            <a:off x="939800" y="5283200"/>
            <a:ext cx="50800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</a:rPr>
              <a:t>ট)কর্ম কত প্রকার ও কী কী ? 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BA1821-6907-491D-B288-A965A00A5C64}"/>
              </a:ext>
            </a:extLst>
          </p:cNvPr>
          <p:cNvSpPr/>
          <p:nvPr/>
        </p:nvSpPr>
        <p:spPr>
          <a:xfrm>
            <a:off x="2400300" y="114300"/>
            <a:ext cx="6692900" cy="774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rgbClr val="0070C0"/>
                </a:solidFill>
              </a:rPr>
              <a:t>একক কাজঃ</a:t>
            </a:r>
            <a:endParaRPr lang="en-US" sz="54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0C4DD-5647-4C81-9C58-BA6AB8C01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2"/>
          <a:stretch/>
        </p:blipFill>
        <p:spPr>
          <a:xfrm>
            <a:off x="1206346" y="2082799"/>
            <a:ext cx="8737754" cy="2463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6CAC26F-0B49-4FF6-8D96-9F3E07B71E8D}"/>
              </a:ext>
            </a:extLst>
          </p:cNvPr>
          <p:cNvGrpSpPr/>
          <p:nvPr/>
        </p:nvGrpSpPr>
        <p:grpSpPr>
          <a:xfrm>
            <a:off x="1384300" y="1155700"/>
            <a:ext cx="5384800" cy="1219200"/>
            <a:chOff x="1384300" y="1155700"/>
            <a:chExt cx="5384800" cy="12192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FD1A4C7-E1F2-4D26-882D-66152CC1516C}"/>
                </a:ext>
              </a:extLst>
            </p:cNvPr>
            <p:cNvSpPr/>
            <p:nvPr/>
          </p:nvSpPr>
          <p:spPr>
            <a:xfrm>
              <a:off x="1384300" y="1155700"/>
              <a:ext cx="5384800" cy="1219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</a:rPr>
                <a:t>  নিচের ছকটি পূরণ কর ?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Star: 4 Points 3">
              <a:extLst>
                <a:ext uri="{FF2B5EF4-FFF2-40B4-BE49-F238E27FC236}">
                  <a16:creationId xmlns:a16="http://schemas.microsoft.com/office/drawing/2014/main" id="{8241A437-8D56-4DE3-AA7A-1144F4EFFFA1}"/>
                </a:ext>
              </a:extLst>
            </p:cNvPr>
            <p:cNvSpPr/>
            <p:nvPr/>
          </p:nvSpPr>
          <p:spPr>
            <a:xfrm>
              <a:off x="1524000" y="1473200"/>
              <a:ext cx="520700" cy="48260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07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2C6F28-9E51-4856-BC7F-7E34E9A0E6F0}"/>
              </a:ext>
            </a:extLst>
          </p:cNvPr>
          <p:cNvSpPr/>
          <p:nvPr/>
        </p:nvSpPr>
        <p:spPr>
          <a:xfrm>
            <a:off x="2373976" y="139700"/>
            <a:ext cx="7804727" cy="1177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/>
              <a:t> চল জেনে নিই ভালো কাজ ও খারাপ কাজের  কিছু উদাহরণ </a:t>
            </a:r>
            <a:endParaRPr lang="en-US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E19FD0-D75F-4B72-BBCE-51CD13B33C14}"/>
              </a:ext>
            </a:extLst>
          </p:cNvPr>
          <p:cNvSpPr/>
          <p:nvPr/>
        </p:nvSpPr>
        <p:spPr>
          <a:xfrm>
            <a:off x="1536700" y="1828800"/>
            <a:ext cx="412750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>
                <a:solidFill>
                  <a:srgbClr val="FFFF00"/>
                </a:solidFill>
              </a:rPr>
              <a:t>ভালো কাজ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277BB-D7CC-460B-8422-9DD04A936E82}"/>
              </a:ext>
            </a:extLst>
          </p:cNvPr>
          <p:cNvSpPr/>
          <p:nvPr/>
        </p:nvSpPr>
        <p:spPr>
          <a:xfrm>
            <a:off x="1536700" y="4000500"/>
            <a:ext cx="4127500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rgbClr val="002060"/>
                </a:solidFill>
              </a:rPr>
              <a:t>হিংসা না করা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92152-6950-4A98-B271-CBA2EE6ABEAF}"/>
              </a:ext>
            </a:extLst>
          </p:cNvPr>
          <p:cNvSpPr/>
          <p:nvPr/>
        </p:nvSpPr>
        <p:spPr>
          <a:xfrm>
            <a:off x="1498600" y="2844800"/>
            <a:ext cx="4127500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rgbClr val="002060"/>
                </a:solidFill>
              </a:rPr>
              <a:t>জীবে দয়া করা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80FC3-A336-4A12-AA29-EA66166624E6}"/>
              </a:ext>
            </a:extLst>
          </p:cNvPr>
          <p:cNvSpPr/>
          <p:nvPr/>
        </p:nvSpPr>
        <p:spPr>
          <a:xfrm>
            <a:off x="6591300" y="1930400"/>
            <a:ext cx="412750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b="1" dirty="0">
                <a:solidFill>
                  <a:prstClr val="white"/>
                </a:solidFill>
              </a:rPr>
              <a:t>খারাপ কাজ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FBF1C5-75E5-4C03-9F88-2CC51A292EA0}"/>
              </a:ext>
            </a:extLst>
          </p:cNvPr>
          <p:cNvSpPr/>
          <p:nvPr/>
        </p:nvSpPr>
        <p:spPr>
          <a:xfrm>
            <a:off x="6654800" y="2882900"/>
            <a:ext cx="4127500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dirty="0">
                <a:solidFill>
                  <a:srgbClr val="002060"/>
                </a:solidFill>
              </a:rPr>
              <a:t>জীব হত্যা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7FA280-19C5-4B38-9221-DB39F7394734}"/>
              </a:ext>
            </a:extLst>
          </p:cNvPr>
          <p:cNvSpPr/>
          <p:nvPr/>
        </p:nvSpPr>
        <p:spPr>
          <a:xfrm>
            <a:off x="6654800" y="3835400"/>
            <a:ext cx="4127500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rgbClr val="002060"/>
                </a:solidFill>
              </a:rPr>
              <a:t>হিংসা করা  </a:t>
            </a:r>
            <a:endParaRPr lang="en-US" sz="4000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0A44A5-8A68-4CF4-86CE-9AAA72F6E38C}"/>
              </a:ext>
            </a:extLst>
          </p:cNvPr>
          <p:cNvSpPr/>
          <p:nvPr/>
        </p:nvSpPr>
        <p:spPr>
          <a:xfrm>
            <a:off x="6692900" y="4864100"/>
            <a:ext cx="4127500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rgbClr val="002060"/>
                </a:solidFill>
              </a:rPr>
              <a:t>পরনিন্দা করা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0A1831-F0B2-4611-81A7-0328EC4E2784}"/>
              </a:ext>
            </a:extLst>
          </p:cNvPr>
          <p:cNvSpPr/>
          <p:nvPr/>
        </p:nvSpPr>
        <p:spPr>
          <a:xfrm>
            <a:off x="1562100" y="5016500"/>
            <a:ext cx="4127500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rgbClr val="002060"/>
                </a:solidFill>
              </a:rPr>
              <a:t>পরনিন্দা না করা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146C6-186D-4CF5-85F0-83CE5B893E3D}"/>
              </a:ext>
            </a:extLst>
          </p:cNvPr>
          <p:cNvSpPr/>
          <p:nvPr/>
        </p:nvSpPr>
        <p:spPr>
          <a:xfrm>
            <a:off x="1092200" y="5937526"/>
            <a:ext cx="4608443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rgbClr val="002060"/>
                </a:solidFill>
              </a:rPr>
              <a:t>অন্যের ক্ষতি না করা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7CCC6-CEA7-4A5B-B8FE-7B400B463955}"/>
              </a:ext>
            </a:extLst>
          </p:cNvPr>
          <p:cNvSpPr/>
          <p:nvPr/>
        </p:nvSpPr>
        <p:spPr>
          <a:xfrm>
            <a:off x="6769100" y="5854700"/>
            <a:ext cx="4737100" cy="74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000" dirty="0">
                <a:solidFill>
                  <a:srgbClr val="002060"/>
                </a:solidFill>
              </a:rPr>
              <a:t>অন্যের ক্ষতি করা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095C0CC-998F-4944-A762-63980AF2F094}"/>
              </a:ext>
            </a:extLst>
          </p:cNvPr>
          <p:cNvSpPr/>
          <p:nvPr/>
        </p:nvSpPr>
        <p:spPr>
          <a:xfrm>
            <a:off x="5867400" y="2006600"/>
            <a:ext cx="6101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2AEB8F5-E14C-48EC-87D6-E46AE4ABCEC8}"/>
              </a:ext>
            </a:extLst>
          </p:cNvPr>
          <p:cNvSpPr/>
          <p:nvPr/>
        </p:nvSpPr>
        <p:spPr>
          <a:xfrm>
            <a:off x="5905500" y="2984500"/>
            <a:ext cx="6101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A7C28AC-5990-470B-8142-1AF6ACEAFD8C}"/>
              </a:ext>
            </a:extLst>
          </p:cNvPr>
          <p:cNvSpPr/>
          <p:nvPr/>
        </p:nvSpPr>
        <p:spPr>
          <a:xfrm>
            <a:off x="5905500" y="3987800"/>
            <a:ext cx="6101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1C38CED-CE1B-45D2-9FDE-C739978B0932}"/>
              </a:ext>
            </a:extLst>
          </p:cNvPr>
          <p:cNvSpPr/>
          <p:nvPr/>
        </p:nvSpPr>
        <p:spPr>
          <a:xfrm>
            <a:off x="5981700" y="5041900"/>
            <a:ext cx="6101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9D49CB0-1C9D-4420-BACC-9B6C8EA6DFF2}"/>
              </a:ext>
            </a:extLst>
          </p:cNvPr>
          <p:cNvSpPr/>
          <p:nvPr/>
        </p:nvSpPr>
        <p:spPr>
          <a:xfrm>
            <a:off x="5981700" y="6070600"/>
            <a:ext cx="6101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5F597-3FCB-436F-9541-A486BF46EDEC}"/>
              </a:ext>
            </a:extLst>
          </p:cNvPr>
          <p:cNvGrpSpPr/>
          <p:nvPr/>
        </p:nvGrpSpPr>
        <p:grpSpPr>
          <a:xfrm>
            <a:off x="596900" y="1130737"/>
            <a:ext cx="8242300" cy="900159"/>
            <a:chOff x="812800" y="610037"/>
            <a:chExt cx="8242300" cy="9001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04BAF9-E267-4CB2-A64B-475097465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072" y="610037"/>
              <a:ext cx="7762028" cy="900159"/>
            </a:xfrm>
            <a:prstGeom prst="rect">
              <a:avLst/>
            </a:prstGeom>
          </p:spPr>
        </p:pic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448012C2-A37A-4450-8D65-FFBCC5252852}"/>
                </a:ext>
              </a:extLst>
            </p:cNvPr>
            <p:cNvSpPr/>
            <p:nvPr/>
          </p:nvSpPr>
          <p:spPr>
            <a:xfrm>
              <a:off x="812800" y="673100"/>
              <a:ext cx="484632" cy="5720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56C1C96-BF92-4EEA-A69E-97BD1A63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5" y="5338152"/>
            <a:ext cx="5699425" cy="151984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245F2F4-69B8-4D01-9F6B-0EF92EBCAB4C}"/>
              </a:ext>
            </a:extLst>
          </p:cNvPr>
          <p:cNvSpPr/>
          <p:nvPr/>
        </p:nvSpPr>
        <p:spPr>
          <a:xfrm>
            <a:off x="3784600" y="5930900"/>
            <a:ext cx="457708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399B60-80A2-4E91-BEB1-D4864D125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5" y="3733800"/>
            <a:ext cx="6072183" cy="1511299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2829F86-CB05-4DA7-BC0C-10C8C02BDE24}"/>
              </a:ext>
            </a:extLst>
          </p:cNvPr>
          <p:cNvSpPr/>
          <p:nvPr/>
        </p:nvSpPr>
        <p:spPr>
          <a:xfrm>
            <a:off x="736600" y="4800600"/>
            <a:ext cx="445008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AC9C1-9A53-40D7-B3BB-769404569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33530"/>
            <a:ext cx="6182024" cy="168975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BC3CBD3C-E8AC-4B72-9B80-4DAA51DAB54F}"/>
              </a:ext>
            </a:extLst>
          </p:cNvPr>
          <p:cNvSpPr/>
          <p:nvPr/>
        </p:nvSpPr>
        <p:spPr>
          <a:xfrm>
            <a:off x="812800" y="2946400"/>
            <a:ext cx="445008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7F763C-31E7-42E8-AC49-C9237C746B13}"/>
              </a:ext>
            </a:extLst>
          </p:cNvPr>
          <p:cNvSpPr/>
          <p:nvPr/>
        </p:nvSpPr>
        <p:spPr>
          <a:xfrm>
            <a:off x="6502400" y="134388"/>
            <a:ext cx="4528589" cy="4158212"/>
          </a:xfrm>
          <a:prstGeom prst="roundRect">
            <a:avLst>
              <a:gd name="adj" fmla="val 35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>
                <a:gd name="adj" fmla="val 40071"/>
              </a:avLst>
            </a:prstTxWarp>
          </a:bodyPr>
          <a:lstStyle/>
          <a:p>
            <a:pPr algn="ctr"/>
            <a:r>
              <a:rPr lang="bn-IN" sz="4800" u="sng" dirty="0">
                <a:solidFill>
                  <a:srgbClr val="00B050"/>
                </a:solidFill>
              </a:rPr>
              <a:t> জোড়ায় কাজঃ</a:t>
            </a:r>
            <a:endParaRPr lang="en-US" sz="48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7B4B78-3D09-4219-9E32-1A31156D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" y="4383015"/>
            <a:ext cx="6235977" cy="163394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1C9F659-F1B4-464C-A41F-11210AA40536}"/>
              </a:ext>
            </a:extLst>
          </p:cNvPr>
          <p:cNvSpPr/>
          <p:nvPr/>
        </p:nvSpPr>
        <p:spPr>
          <a:xfrm>
            <a:off x="749300" y="5410200"/>
            <a:ext cx="4450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6B510-DA03-40E8-B940-D41AA4B19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2" y="436483"/>
            <a:ext cx="6284048" cy="178899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0D496F0-EDA3-46D8-910C-E532224F7F3A}"/>
              </a:ext>
            </a:extLst>
          </p:cNvPr>
          <p:cNvSpPr/>
          <p:nvPr/>
        </p:nvSpPr>
        <p:spPr>
          <a:xfrm>
            <a:off x="4229100" y="1511300"/>
            <a:ext cx="445008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4428F-D8C3-4A3A-AAA2-08B31FE76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0" y="2257351"/>
            <a:ext cx="6461430" cy="15518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1C571D-F1A7-4CF7-8063-A797D8188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12" y="387293"/>
            <a:ext cx="6118888" cy="250553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190128EA-84AA-423B-9901-8F8C98A089BF}"/>
              </a:ext>
            </a:extLst>
          </p:cNvPr>
          <p:cNvSpPr/>
          <p:nvPr/>
        </p:nvSpPr>
        <p:spPr>
          <a:xfrm>
            <a:off x="711200" y="2984500"/>
            <a:ext cx="445008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1B1123-29BE-46C4-A2D9-ACBA4ABF1D68}"/>
              </a:ext>
            </a:extLst>
          </p:cNvPr>
          <p:cNvSpPr/>
          <p:nvPr/>
        </p:nvSpPr>
        <p:spPr>
          <a:xfrm>
            <a:off x="9321800" y="1816100"/>
            <a:ext cx="445008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78D124-5D6A-461D-B0F6-057C662B893B}"/>
              </a:ext>
            </a:extLst>
          </p:cNvPr>
          <p:cNvSpPr/>
          <p:nvPr/>
        </p:nvSpPr>
        <p:spPr>
          <a:xfrm>
            <a:off x="2260600" y="533400"/>
            <a:ext cx="6540500" cy="1397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40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 পরিচিতি</a:t>
            </a:r>
            <a:endParaRPr lang="en-US" sz="40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59ED08-621F-4506-88F6-E84A4F0AE0C2}"/>
              </a:ext>
            </a:extLst>
          </p:cNvPr>
          <p:cNvSpPr/>
          <p:nvPr/>
        </p:nvSpPr>
        <p:spPr>
          <a:xfrm>
            <a:off x="1460500" y="2019300"/>
            <a:ext cx="8394700" cy="3695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সিমতা রানী সূত্রধর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 শিক্ষক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কালাম্বরপুর সরকারি প্রাথমিক বিদ্যালয়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জগন্নাথপুর,সুনামগঞ্জ।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7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62760A-982C-4961-ACC8-E433BE1F0B5C}"/>
              </a:ext>
            </a:extLst>
          </p:cNvPr>
          <p:cNvSpPr/>
          <p:nvPr/>
        </p:nvSpPr>
        <p:spPr>
          <a:xfrm>
            <a:off x="2603500" y="0"/>
            <a:ext cx="6985000" cy="1511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u="sng" dirty="0">
                <a:solidFill>
                  <a:srgbClr val="00B050"/>
                </a:solidFill>
              </a:rPr>
              <a:t>জন্মান্তর</a:t>
            </a:r>
            <a:r>
              <a:rPr lang="bn-IN" sz="3600" b="1" i="1" u="sng" dirty="0"/>
              <a:t> </a:t>
            </a:r>
            <a:r>
              <a:rPr lang="bn-IN" sz="3600" b="1" i="1" u="sng" dirty="0">
                <a:solidFill>
                  <a:srgbClr val="00B050"/>
                </a:solidFill>
              </a:rPr>
              <a:t>ও কর্মফল</a:t>
            </a:r>
            <a:endParaRPr lang="en-US" sz="3600" b="1" i="1" u="sng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88D701-6564-43E1-A63D-85A511A63196}"/>
              </a:ext>
            </a:extLst>
          </p:cNvPr>
          <p:cNvGrpSpPr/>
          <p:nvPr/>
        </p:nvGrpSpPr>
        <p:grpSpPr>
          <a:xfrm>
            <a:off x="1410624" y="1370446"/>
            <a:ext cx="8877300" cy="4432299"/>
            <a:chOff x="1320800" y="1943101"/>
            <a:chExt cx="8877300" cy="44322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7CE96A-E111-4FDA-937A-5DD3A227F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3353" r="360" b="3504"/>
            <a:stretch/>
          </p:blipFill>
          <p:spPr>
            <a:xfrm>
              <a:off x="1524000" y="1943101"/>
              <a:ext cx="8407400" cy="253894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793836-F71D-4F12-AB5F-E0CDF9F88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9" t="3027" r="745" b="63114"/>
            <a:stretch/>
          </p:blipFill>
          <p:spPr>
            <a:xfrm>
              <a:off x="1320800" y="4102100"/>
              <a:ext cx="8877300" cy="2273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1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613CB3-4855-4E54-A65B-C5A587A4B24B}"/>
              </a:ext>
            </a:extLst>
          </p:cNvPr>
          <p:cNvSpPr/>
          <p:nvPr/>
        </p:nvSpPr>
        <p:spPr>
          <a:xfrm>
            <a:off x="1930400" y="228600"/>
            <a:ext cx="6883400" cy="105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u="sng" dirty="0">
                <a:solidFill>
                  <a:schemeClr val="tx1"/>
                </a:solidFill>
              </a:rPr>
              <a:t>দলীয় কাজঃ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ADAD00-6410-4309-BD60-B15E54F8C48C}"/>
              </a:ext>
            </a:extLst>
          </p:cNvPr>
          <p:cNvGrpSpPr/>
          <p:nvPr/>
        </p:nvGrpSpPr>
        <p:grpSpPr>
          <a:xfrm>
            <a:off x="965200" y="1511300"/>
            <a:ext cx="7302500" cy="635000"/>
            <a:chOff x="1905000" y="1866900"/>
            <a:chExt cx="7302500" cy="635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3A3F43-FAEF-4ED2-B4B2-A8AA185C8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884331"/>
              <a:ext cx="6769100" cy="591973"/>
            </a:xfrm>
            <a:prstGeom prst="rect">
              <a:avLst/>
            </a:prstGeom>
          </p:spPr>
        </p:pic>
        <p:sp>
          <p:nvSpPr>
            <p:cNvPr id="5" name="Star: 4 Points 4">
              <a:extLst>
                <a:ext uri="{FF2B5EF4-FFF2-40B4-BE49-F238E27FC236}">
                  <a16:creationId xmlns:a16="http://schemas.microsoft.com/office/drawing/2014/main" id="{4D35E548-D83C-4B63-B7C1-F6D343B91644}"/>
                </a:ext>
              </a:extLst>
            </p:cNvPr>
            <p:cNvSpPr/>
            <p:nvPr/>
          </p:nvSpPr>
          <p:spPr>
            <a:xfrm>
              <a:off x="1905000" y="1866900"/>
              <a:ext cx="584200" cy="63500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2EB8B75-FE90-4423-B380-776EE50C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8" y="2261987"/>
            <a:ext cx="7409794" cy="35800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B46E61-531D-4773-9FF3-D4358966A901}"/>
              </a:ext>
            </a:extLst>
          </p:cNvPr>
          <p:cNvSpPr/>
          <p:nvPr/>
        </p:nvSpPr>
        <p:spPr>
          <a:xfrm>
            <a:off x="8153400" y="1384300"/>
            <a:ext cx="3873500" cy="506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70C0"/>
                </a:solidFill>
              </a:rPr>
              <a:t>উত্তরঃ</a:t>
            </a:r>
          </a:p>
          <a:p>
            <a:pPr algn="ctr"/>
            <a:r>
              <a:rPr lang="bn-IN" sz="2800" dirty="0">
                <a:solidFill>
                  <a:srgbClr val="FF0000"/>
                </a:solidFill>
              </a:rPr>
              <a:t>১)সনাতন ধর্ম।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</a:rPr>
              <a:t>২)অশেষ ক্ষমতাধর।</a:t>
            </a:r>
          </a:p>
          <a:p>
            <a:pPr algn="ctr"/>
            <a:r>
              <a:rPr lang="bn-IN" sz="2800" dirty="0">
                <a:solidFill>
                  <a:srgbClr val="7030A0"/>
                </a:solidFill>
              </a:rPr>
              <a:t>৩)পৌরাণিক দেবতা</a:t>
            </a:r>
            <a:r>
              <a:rPr lang="bn-IN" sz="2800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</a:rPr>
              <a:t>৪)মনোযোগ দেওয়া যায়।</a:t>
            </a:r>
          </a:p>
          <a:p>
            <a:pPr algn="ctr"/>
            <a:r>
              <a:rPr lang="bn-IN" sz="2800" dirty="0">
                <a:solidFill>
                  <a:srgbClr val="0070C0"/>
                </a:solidFill>
              </a:rPr>
              <a:t>৫)জন্মান্তর</a:t>
            </a:r>
            <a:r>
              <a:rPr lang="bn-IN" sz="2800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</a:rPr>
              <a:t>৬)পুনজন্ম লাভ করতে হয়।</a:t>
            </a:r>
          </a:p>
          <a:p>
            <a:pPr algn="ctr"/>
            <a:r>
              <a:rPr lang="bn-IN" sz="2800" dirty="0">
                <a:solidFill>
                  <a:srgbClr val="0070C0"/>
                </a:solidFill>
              </a:rPr>
              <a:t>৭)লীন হয়।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FC9A08-F587-42F8-B2A0-D31815235DE9}"/>
              </a:ext>
            </a:extLst>
          </p:cNvPr>
          <p:cNvSpPr/>
          <p:nvPr/>
        </p:nvSpPr>
        <p:spPr>
          <a:xfrm>
            <a:off x="1895914" y="0"/>
            <a:ext cx="7806885" cy="1587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</a:rPr>
              <a:t>এখন আমরা  আবার নিত্যকর্ম সম্পর্কে কিছু  আলোচনা করব।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15E421-1D24-4046-A8F1-137D10B4B0FB}"/>
              </a:ext>
            </a:extLst>
          </p:cNvPr>
          <p:cNvSpPr/>
          <p:nvPr/>
        </p:nvSpPr>
        <p:spPr>
          <a:xfrm>
            <a:off x="5807515" y="3009900"/>
            <a:ext cx="3289300" cy="2501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2060"/>
                </a:solidFill>
              </a:rPr>
              <a:t> নিত্যকর্ম</a:t>
            </a:r>
          </a:p>
          <a:p>
            <a:pPr algn="ctr"/>
            <a:endParaRPr lang="en-US" sz="5400" dirty="0">
              <a:solidFill>
                <a:srgbClr val="00206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B3C8D0-C50B-453D-98EE-BAB21E7417B5}"/>
              </a:ext>
            </a:extLst>
          </p:cNvPr>
          <p:cNvGrpSpPr/>
          <p:nvPr/>
        </p:nvGrpSpPr>
        <p:grpSpPr>
          <a:xfrm>
            <a:off x="4232715" y="3873500"/>
            <a:ext cx="1536700" cy="1028700"/>
            <a:chOff x="2768600" y="2171700"/>
            <a:chExt cx="1536700" cy="1028700"/>
          </a:xfrm>
          <a:noFill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753575-19EE-4284-B312-9B3BB5492324}"/>
                </a:ext>
              </a:extLst>
            </p:cNvPr>
            <p:cNvSpPr/>
            <p:nvPr/>
          </p:nvSpPr>
          <p:spPr>
            <a:xfrm>
              <a:off x="2768600" y="2171700"/>
              <a:ext cx="1536700" cy="10287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327CB0C-18A6-42B5-9965-018A71201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51" t="-4452" r="14960" b="45033"/>
            <a:stretch/>
          </p:blipFill>
          <p:spPr>
            <a:xfrm>
              <a:off x="3035299" y="2400301"/>
              <a:ext cx="965201" cy="469900"/>
            </a:xfrm>
            <a:prstGeom prst="rect">
              <a:avLst/>
            </a:prstGeom>
            <a:grpFill/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693321-C73B-40D3-BE5A-3A5E60F4FF62}"/>
              </a:ext>
            </a:extLst>
          </p:cNvPr>
          <p:cNvGrpSpPr/>
          <p:nvPr/>
        </p:nvGrpSpPr>
        <p:grpSpPr>
          <a:xfrm>
            <a:off x="5007415" y="2400300"/>
            <a:ext cx="1816100" cy="914400"/>
            <a:chOff x="6620315" y="2133600"/>
            <a:chExt cx="18161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A63BA0C-8441-4A9D-989E-50F36F32A0F4}"/>
                </a:ext>
              </a:extLst>
            </p:cNvPr>
            <p:cNvSpPr/>
            <p:nvPr/>
          </p:nvSpPr>
          <p:spPr>
            <a:xfrm>
              <a:off x="6620315" y="2133600"/>
              <a:ext cx="18161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F843720-9D82-45E1-AA7A-F2EA9A065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46" t="-23229" r="-547" b="40611"/>
            <a:stretch/>
          </p:blipFill>
          <p:spPr>
            <a:xfrm>
              <a:off x="7090214" y="2260601"/>
              <a:ext cx="927101" cy="558799"/>
            </a:xfrm>
            <a:prstGeom prst="rect">
              <a:avLst/>
            </a:prstGeom>
            <a:noFill/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8C34EA-4ED3-4D2A-9E73-2F72B257EB93}"/>
              </a:ext>
            </a:extLst>
          </p:cNvPr>
          <p:cNvGrpSpPr/>
          <p:nvPr/>
        </p:nvGrpSpPr>
        <p:grpSpPr>
          <a:xfrm>
            <a:off x="7864915" y="2260600"/>
            <a:ext cx="1612900" cy="1003300"/>
            <a:chOff x="7458515" y="3644900"/>
            <a:chExt cx="1612900" cy="10033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814CD93-C195-4ACB-BEA1-3DC3F3690E24}"/>
                </a:ext>
              </a:extLst>
            </p:cNvPr>
            <p:cNvSpPr/>
            <p:nvPr/>
          </p:nvSpPr>
          <p:spPr>
            <a:xfrm>
              <a:off x="7458515" y="3644900"/>
              <a:ext cx="1612900" cy="10033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FB5FAD-5815-4727-8755-00E25D4A5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1" t="36858" r="84235" b="-4454"/>
            <a:stretch/>
          </p:blipFill>
          <p:spPr>
            <a:xfrm>
              <a:off x="7505700" y="3860800"/>
              <a:ext cx="1426463" cy="647700"/>
            </a:xfrm>
            <a:prstGeom prst="rect">
              <a:avLst/>
            </a:prstGeom>
            <a:noFill/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2C7A5A-0AFF-4888-A556-0DA0ED0B7850}"/>
              </a:ext>
            </a:extLst>
          </p:cNvPr>
          <p:cNvGrpSpPr/>
          <p:nvPr/>
        </p:nvGrpSpPr>
        <p:grpSpPr>
          <a:xfrm>
            <a:off x="7826815" y="5295900"/>
            <a:ext cx="1778000" cy="889000"/>
            <a:chOff x="6023415" y="5410200"/>
            <a:chExt cx="1778000" cy="889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800D32-3163-4277-AA03-2109BC6BAF92}"/>
                </a:ext>
              </a:extLst>
            </p:cNvPr>
            <p:cNvSpPr/>
            <p:nvPr/>
          </p:nvSpPr>
          <p:spPr>
            <a:xfrm>
              <a:off x="6023415" y="5410200"/>
              <a:ext cx="1778000" cy="889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01957E-D25A-4E3C-AD6B-D61340078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71" t="44365" r="55034" b="3059"/>
            <a:stretch/>
          </p:blipFill>
          <p:spPr>
            <a:xfrm>
              <a:off x="6417114" y="5676900"/>
              <a:ext cx="876301" cy="457200"/>
            </a:xfrm>
            <a:prstGeom prst="rect">
              <a:avLst/>
            </a:prstGeom>
            <a:noFill/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7041B5-ABF4-43E0-A91F-0AD3AE829496}"/>
              </a:ext>
            </a:extLst>
          </p:cNvPr>
          <p:cNvGrpSpPr/>
          <p:nvPr/>
        </p:nvGrpSpPr>
        <p:grpSpPr>
          <a:xfrm>
            <a:off x="8995215" y="3594100"/>
            <a:ext cx="1714500" cy="939800"/>
            <a:chOff x="3292915" y="5384800"/>
            <a:chExt cx="1714500" cy="939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1AC99F9-C0FA-441A-8720-DB29DE1FCEB5}"/>
                </a:ext>
              </a:extLst>
            </p:cNvPr>
            <p:cNvSpPr/>
            <p:nvPr/>
          </p:nvSpPr>
          <p:spPr>
            <a:xfrm>
              <a:off x="3292915" y="5384800"/>
              <a:ext cx="1714500" cy="93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D063317-7657-4E0C-BC2C-E80CDD620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8" t="40612" r="70138" b="3058"/>
            <a:stretch/>
          </p:blipFill>
          <p:spPr>
            <a:xfrm>
              <a:off x="3737415" y="5651500"/>
              <a:ext cx="863600" cy="381000"/>
            </a:xfrm>
            <a:prstGeom prst="rect">
              <a:avLst/>
            </a:prstGeom>
            <a:noFill/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1128D2-EAD3-4B71-8887-1796BC352D5E}"/>
              </a:ext>
            </a:extLst>
          </p:cNvPr>
          <p:cNvGrpSpPr/>
          <p:nvPr/>
        </p:nvGrpSpPr>
        <p:grpSpPr>
          <a:xfrm>
            <a:off x="5248715" y="5257800"/>
            <a:ext cx="1625600" cy="901700"/>
            <a:chOff x="9503215" y="3835400"/>
            <a:chExt cx="1625600" cy="9017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D12414-E011-4620-B425-F3A76839A1E6}"/>
                </a:ext>
              </a:extLst>
            </p:cNvPr>
            <p:cNvSpPr/>
            <p:nvPr/>
          </p:nvSpPr>
          <p:spPr>
            <a:xfrm>
              <a:off x="9503215" y="3835400"/>
              <a:ext cx="1625600" cy="9017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B97CF7B-19B4-40C2-BC93-C4F9A429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22" t="39596" r="41094" b="-9069"/>
            <a:stretch/>
          </p:blipFill>
          <p:spPr>
            <a:xfrm>
              <a:off x="9782616" y="4000500"/>
              <a:ext cx="1130299" cy="697018"/>
            </a:xfrm>
            <a:prstGeom prst="rect">
              <a:avLst/>
            </a:prstGeom>
            <a:noFill/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EF36AF1-927F-4F62-9D7E-0C28EF488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1" t="-1383" r="37611" b="49860"/>
          <a:stretch/>
        </p:blipFill>
        <p:spPr>
          <a:xfrm>
            <a:off x="406400" y="3441700"/>
            <a:ext cx="3421626" cy="736600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065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830278-952C-4340-AF25-BDCA09865A80}"/>
              </a:ext>
            </a:extLst>
          </p:cNvPr>
          <p:cNvSpPr/>
          <p:nvPr/>
        </p:nvSpPr>
        <p:spPr>
          <a:xfrm>
            <a:off x="2959100" y="1155700"/>
            <a:ext cx="6311900" cy="1155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মূল্যায়নঃ</a:t>
            </a:r>
            <a:endParaRPr lang="en-US" sz="5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12C0E4-9C02-4C73-BAA9-D99594079BE7}"/>
              </a:ext>
            </a:extLst>
          </p:cNvPr>
          <p:cNvSpPr/>
          <p:nvPr/>
        </p:nvSpPr>
        <p:spPr>
          <a:xfrm>
            <a:off x="1397000" y="1778000"/>
            <a:ext cx="9499600" cy="4178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</a:rPr>
              <a:t> ১) নিত্যকর্ম কয় প্রকার ও কী কী ?</a:t>
            </a:r>
          </a:p>
          <a:p>
            <a:pPr algn="ctr"/>
            <a:r>
              <a:rPr lang="bn-IN" sz="4400" b="1" dirty="0">
                <a:solidFill>
                  <a:srgbClr val="002060"/>
                </a:solidFill>
              </a:rPr>
              <a:t>২)দুটি ভালো কাজ ও খারাপ কাজের উদাহরণ দাও?</a:t>
            </a:r>
          </a:p>
          <a:p>
            <a:pPr algn="ctr"/>
            <a:r>
              <a:rPr lang="bn-IN" sz="4400" b="1" dirty="0">
                <a:solidFill>
                  <a:srgbClr val="002060"/>
                </a:solidFill>
              </a:rPr>
              <a:t>৩)জন্মান্তর বলতে কী বুঝ? 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F4E878-7838-4140-8C8B-7BFED94C457F}"/>
              </a:ext>
            </a:extLst>
          </p:cNvPr>
          <p:cNvSpPr/>
          <p:nvPr/>
        </p:nvSpPr>
        <p:spPr>
          <a:xfrm>
            <a:off x="2264526" y="83126"/>
            <a:ext cx="5881948" cy="12249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rgbClr val="002060"/>
                </a:solidFill>
              </a:rPr>
              <a:t>বাড়ির কাজ</a:t>
            </a:r>
            <a:endParaRPr lang="en-US" sz="5400" b="1" u="sng" dirty="0">
              <a:solidFill>
                <a:srgbClr val="00206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FCA98-C9AC-4BD3-8EDF-BAF82DAA5B7C}"/>
              </a:ext>
            </a:extLst>
          </p:cNvPr>
          <p:cNvGrpSpPr/>
          <p:nvPr/>
        </p:nvGrpSpPr>
        <p:grpSpPr>
          <a:xfrm>
            <a:off x="882955" y="1092200"/>
            <a:ext cx="9149121" cy="3252866"/>
            <a:chOff x="1874479" y="1803287"/>
            <a:chExt cx="8499805" cy="36974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79D70F-BDE1-4C69-821B-FC5D12F3E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62" b="13690"/>
            <a:stretch/>
          </p:blipFill>
          <p:spPr>
            <a:xfrm>
              <a:off x="1874479" y="1803287"/>
              <a:ext cx="7771268" cy="21535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DA0334-116F-413A-87F6-7B43820A4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184" y="3071762"/>
              <a:ext cx="47632" cy="714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1652C2-AFBE-4D48-B2D4-FDF132E6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388" y="4014376"/>
              <a:ext cx="8044896" cy="1486391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33D69A6-4BF1-4A16-9D41-E7C2F17548AF}"/>
              </a:ext>
            </a:extLst>
          </p:cNvPr>
          <p:cNvSpPr/>
          <p:nvPr/>
        </p:nvSpPr>
        <p:spPr>
          <a:xfrm>
            <a:off x="1206500" y="4495800"/>
            <a:ext cx="2844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>
                <a:solidFill>
                  <a:srgbClr val="002060"/>
                </a:solidFill>
              </a:rPr>
              <a:t>উত্তর দাওঃ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F015E1-4EDA-421B-9EBC-E2A811C4F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44" y="5599084"/>
            <a:ext cx="7737756" cy="78844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70D85A-F70E-43E9-9218-2195068782C0}"/>
              </a:ext>
            </a:extLst>
          </p:cNvPr>
          <p:cNvGrpSpPr/>
          <p:nvPr/>
        </p:nvGrpSpPr>
        <p:grpSpPr>
          <a:xfrm>
            <a:off x="9448800" y="554268"/>
            <a:ext cx="2552700" cy="3093173"/>
            <a:chOff x="9639300" y="883544"/>
            <a:chExt cx="2552700" cy="30931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5F27BD5-0CCA-4542-A0FC-B5472F1707D6}"/>
                </a:ext>
              </a:extLst>
            </p:cNvPr>
            <p:cNvGrpSpPr/>
            <p:nvPr/>
          </p:nvGrpSpPr>
          <p:grpSpPr>
            <a:xfrm>
              <a:off x="9639300" y="883544"/>
              <a:ext cx="2552700" cy="3093173"/>
              <a:chOff x="6908800" y="1643927"/>
              <a:chExt cx="2552700" cy="3093173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BD361C4-687B-459D-AB3A-1A202832D054}"/>
                  </a:ext>
                </a:extLst>
              </p:cNvPr>
              <p:cNvGrpSpPr/>
              <p:nvPr/>
            </p:nvGrpSpPr>
            <p:grpSpPr>
              <a:xfrm>
                <a:off x="6908800" y="1643927"/>
                <a:ext cx="2552700" cy="3093173"/>
                <a:chOff x="5003800" y="1745527"/>
                <a:chExt cx="2552700" cy="3093173"/>
              </a:xfrm>
            </p:grpSpPr>
            <p:sp>
              <p:nvSpPr>
                <p:cNvPr id="14" name="Flowchart: Process 13">
                  <a:extLst>
                    <a:ext uri="{FF2B5EF4-FFF2-40B4-BE49-F238E27FC236}">
                      <a16:creationId xmlns:a16="http://schemas.microsoft.com/office/drawing/2014/main" id="{E218753A-48F5-49F0-B0B0-B4D17B2C7994}"/>
                    </a:ext>
                  </a:extLst>
                </p:cNvPr>
                <p:cNvSpPr/>
                <p:nvPr/>
              </p:nvSpPr>
              <p:spPr>
                <a:xfrm>
                  <a:off x="5359400" y="2590800"/>
                  <a:ext cx="1968500" cy="1727200"/>
                </a:xfrm>
                <a:prstGeom prst="flowChartProcess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15" name="Flowchart: Process 14">
                  <a:extLst>
                    <a:ext uri="{FF2B5EF4-FFF2-40B4-BE49-F238E27FC236}">
                      <a16:creationId xmlns:a16="http://schemas.microsoft.com/office/drawing/2014/main" id="{C6A6ADD3-F02B-4C68-B38B-BCDE04FE23B7}"/>
                    </a:ext>
                  </a:extLst>
                </p:cNvPr>
                <p:cNvSpPr/>
                <p:nvPr/>
              </p:nvSpPr>
              <p:spPr>
                <a:xfrm>
                  <a:off x="5003800" y="4279900"/>
                  <a:ext cx="2552700" cy="190500"/>
                </a:xfrm>
                <a:prstGeom prst="flowChartProcess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17" name="Right Triangle 16">
                  <a:extLst>
                    <a:ext uri="{FF2B5EF4-FFF2-40B4-BE49-F238E27FC236}">
                      <a16:creationId xmlns:a16="http://schemas.microsoft.com/office/drawing/2014/main" id="{0A3B41A4-2FB6-4127-87D9-3328DDA3D5E9}"/>
                    </a:ext>
                  </a:extLst>
                </p:cNvPr>
                <p:cNvSpPr/>
                <p:nvPr/>
              </p:nvSpPr>
              <p:spPr>
                <a:xfrm rot="8171071">
                  <a:off x="5493192" y="1745527"/>
                  <a:ext cx="1688546" cy="1689962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027F17E-F917-4C52-9302-78EBBB467612}"/>
                    </a:ext>
                  </a:extLst>
                </p:cNvPr>
                <p:cNvSpPr/>
                <p:nvPr/>
              </p:nvSpPr>
              <p:spPr>
                <a:xfrm>
                  <a:off x="6172200" y="3263900"/>
                  <a:ext cx="330200" cy="10033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 dirty="0"/>
                </a:p>
              </p:txBody>
            </p:sp>
            <p:sp>
              <p:nvSpPr>
                <p:cNvPr id="20" name="Right Triangle 19">
                  <a:extLst>
                    <a:ext uri="{FF2B5EF4-FFF2-40B4-BE49-F238E27FC236}">
                      <a16:creationId xmlns:a16="http://schemas.microsoft.com/office/drawing/2014/main" id="{623994F3-DA3E-411A-8D52-01A58E925D62}"/>
                    </a:ext>
                  </a:extLst>
                </p:cNvPr>
                <p:cNvSpPr/>
                <p:nvPr/>
              </p:nvSpPr>
              <p:spPr>
                <a:xfrm rot="8171071">
                  <a:off x="5651636" y="1903603"/>
                  <a:ext cx="1321221" cy="1300159"/>
                </a:xfrm>
                <a:prstGeom prst="rt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756BFBE-D532-465C-85B3-4126E14F94FF}"/>
                    </a:ext>
                  </a:extLst>
                </p:cNvPr>
                <p:cNvSpPr/>
                <p:nvPr/>
              </p:nvSpPr>
              <p:spPr>
                <a:xfrm>
                  <a:off x="7048500" y="3403600"/>
                  <a:ext cx="266700" cy="1524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31D97D9-550E-4E6E-BE10-03DA94EA6D89}"/>
                    </a:ext>
                  </a:extLst>
                </p:cNvPr>
                <p:cNvSpPr/>
                <p:nvPr/>
              </p:nvSpPr>
              <p:spPr>
                <a:xfrm>
                  <a:off x="5359400" y="3340100"/>
                  <a:ext cx="241300" cy="20320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7EF3491-DA6C-499F-BFF9-C37F3A31C0D9}"/>
                    </a:ext>
                  </a:extLst>
                </p:cNvPr>
                <p:cNvSpPr/>
                <p:nvPr/>
              </p:nvSpPr>
              <p:spPr>
                <a:xfrm>
                  <a:off x="5676900" y="4622800"/>
                  <a:ext cx="1422400" cy="2159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5903C9A-F399-4D0F-859D-52C3CC67143B}"/>
                    </a:ext>
                  </a:extLst>
                </p:cNvPr>
                <p:cNvSpPr/>
                <p:nvPr/>
              </p:nvSpPr>
              <p:spPr>
                <a:xfrm>
                  <a:off x="5346700" y="4483100"/>
                  <a:ext cx="2044700" cy="1651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7216EE2-4C89-4479-A2E9-C8D99B4642F3}"/>
                  </a:ext>
                </a:extLst>
              </p:cNvPr>
              <p:cNvSpPr/>
              <p:nvPr/>
            </p:nvSpPr>
            <p:spPr>
              <a:xfrm>
                <a:off x="8204200" y="3416300"/>
                <a:ext cx="88900" cy="7239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FB2C135-AE44-4FBB-8E7D-23AC4443D543}"/>
                </a:ext>
              </a:extLst>
            </p:cNvPr>
            <p:cNvSpPr/>
            <p:nvPr/>
          </p:nvSpPr>
          <p:spPr>
            <a:xfrm>
              <a:off x="10852495" y="1183639"/>
              <a:ext cx="2921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2" name="Flowchart: Process 31">
              <a:extLst>
                <a:ext uri="{FF2B5EF4-FFF2-40B4-BE49-F238E27FC236}">
                  <a16:creationId xmlns:a16="http://schemas.microsoft.com/office/drawing/2014/main" id="{1FEF443A-91BC-4424-B085-51EB4D6D8481}"/>
                </a:ext>
              </a:extLst>
            </p:cNvPr>
            <p:cNvSpPr/>
            <p:nvPr/>
          </p:nvSpPr>
          <p:spPr>
            <a:xfrm>
              <a:off x="11672915" y="1532313"/>
              <a:ext cx="84052" cy="2161309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7380C0CB-8C53-40C1-A528-0EA44D304911}"/>
                </a:ext>
              </a:extLst>
            </p:cNvPr>
            <p:cNvSpPr/>
            <p:nvPr/>
          </p:nvSpPr>
          <p:spPr>
            <a:xfrm>
              <a:off x="10262522" y="1584960"/>
              <a:ext cx="84052" cy="2161309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5130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C167E2C-63D9-46CC-982B-802A27DB8C85}"/>
              </a:ext>
            </a:extLst>
          </p:cNvPr>
          <p:cNvSpPr/>
          <p:nvPr/>
        </p:nvSpPr>
        <p:spPr>
          <a:xfrm>
            <a:off x="6477000" y="3670300"/>
            <a:ext cx="5054600" cy="2425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ধন্যবাদ</a:t>
            </a:r>
            <a:endParaRPr lang="en-US" sz="6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A838B1-8137-42B8-8292-4F37B6867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23" y="1270000"/>
            <a:ext cx="4789877" cy="211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561EB5-AE07-4567-9853-0ED7B431EC1A}"/>
              </a:ext>
            </a:extLst>
          </p:cNvPr>
          <p:cNvSpPr/>
          <p:nvPr/>
        </p:nvSpPr>
        <p:spPr>
          <a:xfrm>
            <a:off x="3429000" y="393700"/>
            <a:ext cx="622300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u="sng" dirty="0">
                <a:ln w="0"/>
                <a:solidFill>
                  <a:schemeClr val="accent6"/>
                </a:solidFill>
              </a:rPr>
              <a:t>পাঠ পরিচিতিঃ</a:t>
            </a:r>
            <a:endParaRPr lang="en-US" sz="6000" b="1" u="sng" dirty="0">
              <a:ln w="0"/>
              <a:solidFill>
                <a:schemeClr val="accent6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EFBA84-3428-4ED6-9634-7D8191FF010B}"/>
              </a:ext>
            </a:extLst>
          </p:cNvPr>
          <p:cNvSpPr/>
          <p:nvPr/>
        </p:nvSpPr>
        <p:spPr>
          <a:xfrm>
            <a:off x="4318000" y="2349500"/>
            <a:ext cx="6286500" cy="321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শ্রেণিঃ পঞ্চম</a:t>
            </a:r>
          </a:p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বিষয়ঃ হিন্দুধর্ম ও নৈতিকশিক্ষা।</a:t>
            </a:r>
          </a:p>
          <a:p>
            <a:pPr algn="ctr"/>
            <a:r>
              <a:rPr lang="bn-IN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তৃতীয় অধ্যায়(প্রথম পরিচ্ছেদ</a:t>
            </a:r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হিন্দু ধর্মের সাধারণ পরিচয়</a:t>
            </a:r>
          </a:p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পাঠাংশঃহিন্দুধর্ম পৃথিবীর প্রাচীনতম ধর্ম----------</a:t>
            </a:r>
          </a:p>
          <a:p>
            <a:pPr algn="ctr"/>
            <a:r>
              <a:rPr lang="bn-IN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---------------------------</a:t>
            </a:r>
          </a:p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--------------- জগতের সার্বিক কল্যা্ণ সাধিত </a:t>
            </a:r>
            <a:r>
              <a:rPr lang="bn-IN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হয়।</a:t>
            </a:r>
          </a:p>
          <a:p>
            <a:pPr algn="ctr"/>
            <a:r>
              <a:rPr lang="bn-IN" sz="2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তারিখঃ ১৯/০৫/২০২১ </a:t>
            </a:r>
            <a:r>
              <a:rPr lang="bn-IN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ইং</a:t>
            </a:r>
            <a:endParaRPr lang="en-US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85E7A-6C0F-498E-9075-59A1ECF3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6" y="1622154"/>
            <a:ext cx="3782888" cy="49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ED375B-05EF-4EBE-9B31-594838CC9567}"/>
              </a:ext>
            </a:extLst>
          </p:cNvPr>
          <p:cNvSpPr/>
          <p:nvPr/>
        </p:nvSpPr>
        <p:spPr>
          <a:xfrm>
            <a:off x="698500" y="317500"/>
            <a:ext cx="5016500" cy="124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u="sng" dirty="0">
                <a:solidFill>
                  <a:schemeClr val="tx1"/>
                </a:solidFill>
              </a:rPr>
              <a:t> শিখনফল</a:t>
            </a:r>
            <a:endParaRPr lang="en-US" sz="6600" b="1" u="sng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C96F7-5591-4D47-ADB1-B42E8BF6D0BC}"/>
              </a:ext>
            </a:extLst>
          </p:cNvPr>
          <p:cNvSpPr/>
          <p:nvPr/>
        </p:nvSpPr>
        <p:spPr>
          <a:xfrm>
            <a:off x="1625600" y="965200"/>
            <a:ext cx="7556500" cy="116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u="sng" dirty="0">
              <a:solidFill>
                <a:srgbClr val="7030A0"/>
              </a:solidFill>
            </a:endParaRPr>
          </a:p>
          <a:p>
            <a:pPr algn="ctr"/>
            <a:r>
              <a:rPr lang="bn-IN" sz="3600" b="1" u="sng" dirty="0">
                <a:solidFill>
                  <a:srgbClr val="7030A0"/>
                </a:solidFill>
              </a:rPr>
              <a:t> পাঠ শেষে শিক্ষার্থীরা যা শিখবেঃ</a:t>
            </a:r>
            <a:endParaRPr lang="en-US" sz="3600" b="1" u="sng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7C8D7C-4D0C-41E2-BF8E-85835C0395CA}"/>
              </a:ext>
            </a:extLst>
          </p:cNvPr>
          <p:cNvSpPr/>
          <p:nvPr/>
        </p:nvSpPr>
        <p:spPr>
          <a:xfrm>
            <a:off x="1485900" y="2882900"/>
            <a:ext cx="8648700" cy="306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৩.১.১।”হিন্দু” শব্দটি ব্যাখ্যা করতে পারবে।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৩.১.২।সনাতন”কথাটি ব্যাখ্যা করতে পারবে।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৩.১.৩।হিন্দুধর্ম ও সনাতন ধর্ম –এ ধারণা দুটি ব্যাখ্যা করতে পারবে।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৩.১.৪।হিন্দু ধর্মের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উৎপত্তি ও বিকাশের সংক্ষিপ্ত বর্ণ্না দিতে  পারবে।</a:t>
            </a: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৩.১.৫।নিত্যকর্ম,জন্মান্তর ও কর্মফল।পাপ-পূণ্য ও স্বর্গ-নরক এবং মোক্ষ ও জগতের কল্যাণ –হিন্দুধর্মের এ ধারণাগুলো ব্যাখ্যা করতে পারবে।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9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3D2A91-9676-42DF-97C5-F69392689AF9}"/>
              </a:ext>
            </a:extLst>
          </p:cNvPr>
          <p:cNvSpPr/>
          <p:nvPr/>
        </p:nvSpPr>
        <p:spPr>
          <a:xfrm>
            <a:off x="3060700" y="482600"/>
            <a:ext cx="5613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bn-IN" sz="5400" b="1" u="sng" dirty="0">
                <a:solidFill>
                  <a:schemeClr val="tx1"/>
                </a:solidFill>
              </a:rPr>
              <a:t>আবেগ সৃষ্টি</a:t>
            </a:r>
            <a:endParaRPr lang="en-US" sz="5400" b="1" u="sng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25CBB1-1455-4CD3-8E9B-F65F9EE985F9}"/>
              </a:ext>
            </a:extLst>
          </p:cNvPr>
          <p:cNvSpPr/>
          <p:nvPr/>
        </p:nvSpPr>
        <p:spPr>
          <a:xfrm>
            <a:off x="3086100" y="3987800"/>
            <a:ext cx="5613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</a:rPr>
              <a:t>পূর্বজ্ঞান যাচাই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27DD1BAC-93E5-4E7B-885A-A9B741C3A680}"/>
              </a:ext>
            </a:extLst>
          </p:cNvPr>
          <p:cNvSpPr/>
          <p:nvPr/>
        </p:nvSpPr>
        <p:spPr>
          <a:xfrm>
            <a:off x="5232400" y="2425700"/>
            <a:ext cx="1600200" cy="127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1C5FE7-6A6A-4F03-8467-C3FE4183AFAC}"/>
              </a:ext>
            </a:extLst>
          </p:cNvPr>
          <p:cNvSpPr/>
          <p:nvPr/>
        </p:nvSpPr>
        <p:spPr>
          <a:xfrm>
            <a:off x="2921000" y="-12700"/>
            <a:ext cx="6769100" cy="226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sz="2400" u="sng" dirty="0">
                <a:solidFill>
                  <a:schemeClr val="tx1"/>
                </a:solidFill>
              </a:rPr>
              <a:t>চল কয়েকটি ছবি দেখি.........।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004E5-C768-4449-B1B7-6F903F899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8" y="278483"/>
            <a:ext cx="2551222" cy="519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BACCAB-1349-4980-8BDB-CA49F2A17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30" y="2198450"/>
            <a:ext cx="2076740" cy="34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62D1EA-CF31-45AA-BC95-43A9B9D8B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03" y="2336800"/>
            <a:ext cx="2738597" cy="3257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4A154E-1902-4CF2-892F-0417FF680F9E}"/>
              </a:ext>
            </a:extLst>
          </p:cNvPr>
          <p:cNvGrpSpPr/>
          <p:nvPr/>
        </p:nvGrpSpPr>
        <p:grpSpPr>
          <a:xfrm>
            <a:off x="9547846" y="2501900"/>
            <a:ext cx="2453653" cy="3352800"/>
            <a:chOff x="9547846" y="2501900"/>
            <a:chExt cx="2453653" cy="33528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F43D10-1A96-47B9-A0AB-D052F7753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7846" y="2501900"/>
              <a:ext cx="2453653" cy="2741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18F002-3309-4D9A-B5EE-D714B1DDC11C}"/>
                </a:ext>
              </a:extLst>
            </p:cNvPr>
            <p:cNvSpPr/>
            <p:nvPr/>
          </p:nvSpPr>
          <p:spPr>
            <a:xfrm>
              <a:off x="9652000" y="5207000"/>
              <a:ext cx="2235200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</a:rPr>
                <a:t>দেবী দূর্গা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05D6BF5-8A33-4068-BB3C-CDA2D6100D6A}"/>
              </a:ext>
            </a:extLst>
          </p:cNvPr>
          <p:cNvSpPr/>
          <p:nvPr/>
        </p:nvSpPr>
        <p:spPr>
          <a:xfrm>
            <a:off x="1143000" y="5626100"/>
            <a:ext cx="71628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</a:rPr>
              <a:t>বিভিন্ন দেব-দেবীর ছবি।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56B819-4EA1-4B00-8D33-99C4CB262B76}"/>
              </a:ext>
            </a:extLst>
          </p:cNvPr>
          <p:cNvSpPr/>
          <p:nvPr/>
        </p:nvSpPr>
        <p:spPr>
          <a:xfrm>
            <a:off x="3505200" y="0"/>
            <a:ext cx="5613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i="1" u="sng" dirty="0">
                <a:solidFill>
                  <a:schemeClr val="tx1"/>
                </a:solidFill>
              </a:rPr>
              <a:t> আজকের পাঠ</a:t>
            </a:r>
            <a:endParaRPr lang="en-US" sz="6000" b="1" i="1" u="sng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B8DC0-4E33-45E7-83B7-903AA1705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9032" r="18434" b="13242"/>
          <a:stretch/>
        </p:blipFill>
        <p:spPr>
          <a:xfrm>
            <a:off x="431801" y="2297207"/>
            <a:ext cx="3975100" cy="3824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A0B1CF-DBF9-41D4-BB5C-0DFD52D9E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495334"/>
            <a:ext cx="6449325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946DF-01AC-4545-86A0-D4944DFE6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50" y="2165350"/>
            <a:ext cx="2933700" cy="156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128A10-5B01-43B5-AE04-88511D0B7CB8}"/>
              </a:ext>
            </a:extLst>
          </p:cNvPr>
          <p:cNvSpPr/>
          <p:nvPr/>
        </p:nvSpPr>
        <p:spPr>
          <a:xfrm>
            <a:off x="825500" y="1816100"/>
            <a:ext cx="5524500" cy="271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</a:rPr>
              <a:t>তোমাদের বইয়ের ৩১ নং পৃষ্ঠা খোল ।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46ECD6-4A9F-4EAF-A03B-31CB0D394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2" t="1398" r="2082" b="6324"/>
          <a:stretch/>
        </p:blipFill>
        <p:spPr>
          <a:xfrm>
            <a:off x="1917700" y="0"/>
            <a:ext cx="8940800" cy="683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E7D785-B285-4BED-9F57-804956FA4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9032" r="18434" b="13242"/>
          <a:stretch/>
        </p:blipFill>
        <p:spPr>
          <a:xfrm>
            <a:off x="444500" y="976407"/>
            <a:ext cx="1866900" cy="50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439</Words>
  <Application>Microsoft Office PowerPoint</Application>
  <PresentationFormat>Widescreen</PresentationFormat>
  <Paragraphs>88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kalamborpur@outlook.com</dc:creator>
  <cp:lastModifiedBy>kalamborpur@outlook.com</cp:lastModifiedBy>
  <cp:revision>52</cp:revision>
  <dcterms:created xsi:type="dcterms:W3CDTF">2021-05-10T08:39:38Z</dcterms:created>
  <dcterms:modified xsi:type="dcterms:W3CDTF">2021-05-19T07:16:19Z</dcterms:modified>
</cp:coreProperties>
</file>