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5" r:id="rId2"/>
    <p:sldId id="306" r:id="rId3"/>
    <p:sldId id="304" r:id="rId4"/>
    <p:sldId id="264" r:id="rId5"/>
    <p:sldId id="285" r:id="rId6"/>
    <p:sldId id="260" r:id="rId7"/>
    <p:sldId id="261" r:id="rId8"/>
    <p:sldId id="262" r:id="rId9"/>
    <p:sldId id="270" r:id="rId10"/>
    <p:sldId id="271" r:id="rId11"/>
    <p:sldId id="263" r:id="rId12"/>
    <p:sldId id="265" r:id="rId13"/>
    <p:sldId id="269" r:id="rId14"/>
    <p:sldId id="284" r:id="rId15"/>
    <p:sldId id="266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56A0E-C69D-4D6A-8333-3A6AC5EB51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image" Target="../media/image7.gi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gif" /><Relationship Id="rId4" Type="http://schemas.openxmlformats.org/officeDocument/2006/relationships/image" Target="../media/image1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jpeg" /><Relationship Id="rId4" Type="http://schemas.openxmlformats.org/officeDocument/2006/relationships/image" Target="../media/image7.gi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gif" /><Relationship Id="rId4" Type="http://schemas.openxmlformats.org/officeDocument/2006/relationships/image" Target="../media/image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hyperlink" Target="mailto:abbasali1976@gmail.com" TargetMode="Externa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jpeg" /><Relationship Id="rId4" Type="http://schemas.openxmlformats.org/officeDocument/2006/relationships/image" Target="../media/image7.gi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0EEBE68-616F-6C4F-B8C7-5401F892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" y="261595"/>
            <a:ext cx="11747444" cy="6342405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F4FE427-65C7-F64C-B873-3F8635DD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4" y="3495524"/>
            <a:ext cx="3538083" cy="2653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E15700-31FF-D346-99FD-5A88A715E6EC}"/>
              </a:ext>
            </a:extLst>
          </p:cNvPr>
          <p:cNvSpPr/>
          <p:nvPr/>
        </p:nvSpPr>
        <p:spPr>
          <a:xfrm>
            <a:off x="4136346" y="3495524"/>
            <a:ext cx="7928656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G,T Degree College</a:t>
            </a:r>
          </a:p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Kotchandpur Jhenaidah.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9CD2C2-BA62-C749-9A7F-92294DDE6CC4}"/>
              </a:ext>
            </a:extLst>
          </p:cNvPr>
          <p:cNvSpPr/>
          <p:nvPr/>
        </p:nvSpPr>
        <p:spPr>
          <a:xfrm>
            <a:off x="5478917" y="362767"/>
            <a:ext cx="6119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On-line  Class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6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3CA20B-B8B3-EF40-8D65-80DD432EE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B658F-44B2-BA46-B32B-1C09DDE14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29" y="4391081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BB1933-0EC3-6F43-BDA0-D7409426BFAB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B949B-F9FE-6848-8AE0-9BF84C09A8E6}"/>
              </a:ext>
            </a:extLst>
          </p:cNvPr>
          <p:cNvSpPr txBox="1"/>
          <p:nvPr/>
        </p:nvSpPr>
        <p:spPr>
          <a:xfrm>
            <a:off x="471714" y="1288949"/>
            <a:ext cx="113211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অধস্তনদের সম্পর্কে জানাঃ</a:t>
            </a: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 অধস্তনদের সম্পর্কে জ্ঞান,বুদ্ধি ও বিবেচনাকে কাজে লাগিয়ে তাদেরকে দিয়ে লক্ষ্যার্জন করাতে হবে। অধস্তনদের চিন্তা-চেতনা ও আশা-আকাঙ্ক্ষা সম্পর্কে নেতার সুস্পষ্ট ধারণা না থাকলে সকল অবস্থায় জনশক্তির আনুগত্য লাভ ও পরিচালনা করা তার পক্ষে সম্ভব হয় না।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4705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58C00B-D08F-1149-BAA1-5B1755910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8EEBE3-3876-BE4E-AF22-64C0A60AA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35" y="4514727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2603D7-B03E-6040-8FCA-67D41DE3758F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E0A76-3FAA-3E4D-B27F-ECDDCD5AC262}"/>
              </a:ext>
            </a:extLst>
          </p:cNvPr>
          <p:cNvSpPr txBox="1"/>
          <p:nvPr/>
        </p:nvSpPr>
        <p:spPr>
          <a:xfrm>
            <a:off x="340179" y="1281709"/>
            <a:ext cx="114526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দূরদৃষ্টি ও প্রজ্ঞাঃ</a:t>
            </a: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 একজন নেতাকে অবশ্যই প্রজ্ঞাবান বা দূরদৃষ্টিসম্পন্ন হতে হবে।অতীত ও বর্তমানকে বিবেচনা করে যদি ভবিষ্যৎ সম্পর্কে যথাযথ মূল্যায়ন করতে ব্যর্থ হন তবে তার পক্ষে সঠিক সিদ্ধান্ত গ্রহণ সম্ভব হয়না।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709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EC31D3-5149-5E43-953F-3D7A82795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4666F-E33D-EF44-AA12-694DFC7F0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92" y="4451926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B02EBB-5436-3547-B252-7F74EFC2885B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13257-6CF0-DE47-A21C-91788A785BE1}"/>
              </a:ext>
            </a:extLst>
          </p:cNvPr>
          <p:cNvSpPr txBox="1"/>
          <p:nvPr/>
        </p:nvSpPr>
        <p:spPr>
          <a:xfrm>
            <a:off x="1484565" y="920621"/>
            <a:ext cx="105546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/>
              <a:t>আল্লাহ তাআলা বলেন: “নিশ্চয়ই আল্লাহ ন্যায়পরায়ণতা ইহসান ও নিকটাত্মীয়দের দান করতে নির্দেশ দেন।”   [সূরা আল নাহাল : ৯০]</a:t>
            </a:r>
            <a:r>
              <a:rPr lang="en-US" sz="4000"/>
              <a:t> </a:t>
            </a:r>
            <a:r>
              <a:rPr lang="as-IN" sz="4000"/>
              <a:t>রাসূলুল্লাহ সাল্লাল্লাহু আলাইহি ওয়া সাল্লাম এরশাদ করেছেন, “ন্যায়পরায়ণ ব্যক্তিরা আল্লাহর নিকট নূরের মিম্বরের উপর বসবে। তারা হল সে সব লোক, যারা বিচার ফয়সালার ক্ষেত্রে, পরিবার-পরিজনের ক্ষেত্রে এবং যে দায়িত্বই পেয়েছে তাতে ইনসাফ করে।”</a:t>
            </a:r>
            <a:endParaRPr lang="en-US" sz="4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5BA94B-5047-6244-AF28-DA54BB09EFED}"/>
              </a:ext>
            </a:extLst>
          </p:cNvPr>
          <p:cNvSpPr txBox="1"/>
          <p:nvPr/>
        </p:nvSpPr>
        <p:spPr>
          <a:xfrm rot="16200000">
            <a:off x="-2520380" y="2749251"/>
            <a:ext cx="6105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1"/>
              <a:t>ইনসাফ বা ন্যায়পরায়ণতা: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8229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6C3F5A-5494-8147-A875-653C0B78E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20BC4-E176-E443-AD72-D98E04598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95" y="4398274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694F6B-7EC8-1F41-AD0F-4E43E08DA6BF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6D02B42-80B4-724F-B056-F290DBD01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74" y="1152181"/>
            <a:ext cx="9951159" cy="406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D9217C-D927-814A-A043-E741F420E8F5}"/>
              </a:ext>
            </a:extLst>
          </p:cNvPr>
          <p:cNvSpPr txBox="1"/>
          <p:nvPr/>
        </p:nvSpPr>
        <p:spPr>
          <a:xfrm rot="16200000">
            <a:off x="-1971193" y="2375665"/>
            <a:ext cx="5680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উৎসাহদানের ক্ষমতা </a:t>
            </a:r>
          </a:p>
        </p:txBody>
      </p:sp>
    </p:spTree>
    <p:extLst>
      <p:ext uri="{BB962C8B-B14F-4D97-AF65-F5344CB8AC3E}">
        <p14:creationId xmlns:p14="http://schemas.microsoft.com/office/powerpoint/2010/main" val="19507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AF2EAC-80F6-4A43-9E98-8E61BCE1C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0CD2A-F99E-184A-AF37-3E0C3D83A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86" y="4485043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353B90-64F9-DF44-8ECF-BD78C3E30DEE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5B1E7-814C-644A-9EA5-3D1A7CEA355E}"/>
              </a:ext>
            </a:extLst>
          </p:cNvPr>
          <p:cNvSpPr txBox="1"/>
          <p:nvPr/>
        </p:nvSpPr>
        <p:spPr>
          <a:xfrm>
            <a:off x="1174749" y="1030214"/>
            <a:ext cx="103278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সাধারণত ছবর তথা </a:t>
            </a:r>
            <a:r>
              <a:rPr lang="as-IN" sz="40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ধৈর্য</a:t>
            </a:r>
            <a:r>
              <a:rPr lang="as-IN" sz="40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হলো অপারগতার কারণে বা অসমর্থ হয়ে প্রতিকারের চেষ্টা বা প্রতিরোধ না করা। আর হিলম, অর্থাৎ সহিষ্ণুতার মানে হলো শক্তি-সামর্থ্য থাকা সত্ত্বেও প্রতিশোধ গ্রহণ না করা। এ অর্থে হিলম ছবর অপেক্ষা উন্নততর পর্যায়। তবে এ উভয় শব্দ কখনো কখনো অভিন্ন অর্থে তথা উভয় অর্থে এবং একে অন্যের স্থানে ব্যবহৃত হয়।</a:t>
            </a:r>
            <a:endParaRPr lang="en-US" sz="4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D0B9D-2C7E-3E47-B05C-A46A65E5BD9B}"/>
              </a:ext>
            </a:extLst>
          </p:cNvPr>
          <p:cNvSpPr txBox="1"/>
          <p:nvPr/>
        </p:nvSpPr>
        <p:spPr>
          <a:xfrm rot="16200000">
            <a:off x="119095" y="2998495"/>
            <a:ext cx="1180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ধৈর্য</a:t>
            </a:r>
          </a:p>
        </p:txBody>
      </p:sp>
    </p:spTree>
    <p:extLst>
      <p:ext uri="{BB962C8B-B14F-4D97-AF65-F5344CB8AC3E}">
        <p14:creationId xmlns:p14="http://schemas.microsoft.com/office/powerpoint/2010/main" val="26654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F5110A38-6579-B84E-8B3F-00774E874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21" y="1009566"/>
            <a:ext cx="6667500" cy="4257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1036C5-C9D3-2E4B-B33D-BC2E38828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61539-DD95-BD4C-9DF6-C79917CE3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27" y="4485043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E854BB-C2AC-ED46-8261-F12373DE12ED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6E7AC-2EC5-1E4B-8DCE-AEA3536225FF}"/>
              </a:ext>
            </a:extLst>
          </p:cNvPr>
          <p:cNvSpPr txBox="1"/>
          <p:nvPr/>
        </p:nvSpPr>
        <p:spPr>
          <a:xfrm>
            <a:off x="453599" y="871056"/>
            <a:ext cx="44948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/>
              <a:t>যোগাযোগ নৈপুণ্য</a:t>
            </a:r>
            <a:endParaRPr lang="en-US" sz="4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B5322-B5FE-3840-9236-0589FF0A413C}"/>
              </a:ext>
            </a:extLst>
          </p:cNvPr>
          <p:cNvSpPr txBox="1"/>
          <p:nvPr/>
        </p:nvSpPr>
        <p:spPr>
          <a:xfrm>
            <a:off x="220909" y="2050589"/>
            <a:ext cx="54600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যোগাযোগ</a:t>
            </a:r>
            <a:r>
              <a:rPr lang="as-IN" sz="44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হল আদান প্রদানের উপায়। মানুষ থেকে মানুষ বা যন্ত্র থেকে যন্ত্রে তথ্য আদান প্রদান হতে পারে।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9753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891CAE-147F-024E-A828-AA1CD8EF2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C31D5-0C95-1D49-B40F-A0BAC5595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56" y="4386103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F17195-621D-4648-866A-80BEDC376CFD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C0D89-3927-1844-8FDD-2B88FF7EBF03}"/>
              </a:ext>
            </a:extLst>
          </p:cNvPr>
          <p:cNvSpPr txBox="1"/>
          <p:nvPr/>
        </p:nvSpPr>
        <p:spPr>
          <a:xfrm rot="16200000">
            <a:off x="-1898891" y="2616588"/>
            <a:ext cx="5401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1"/>
              <a:t>পরিশ্রম ও কষ্টসহিষ্ণু</a:t>
            </a:r>
            <a:endParaRPr lang="en-US" sz="4000" b="1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B226BB7-915C-CC4A-80D2-929E041C9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06" y="1305180"/>
            <a:ext cx="9397578" cy="54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5653F74-9B53-4B4F-B7E0-FF5AB29A1A31}"/>
              </a:ext>
            </a:extLst>
          </p:cNvPr>
          <p:cNvSpPr/>
          <p:nvPr/>
        </p:nvSpPr>
        <p:spPr>
          <a:xfrm>
            <a:off x="358853" y="419970"/>
            <a:ext cx="11474294" cy="5526488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4AE59-5D48-744E-94EC-3F9F595A1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571ABD-5154-1245-87AA-489CFB496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28" y="4345458"/>
            <a:ext cx="4958419" cy="16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" y="4663715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226F2-68F3-5B43-ABF2-44CFBA39D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9" y="575809"/>
            <a:ext cx="4274710" cy="5660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D48565-1CC4-2B41-B168-676CE9EBF774}"/>
              </a:ext>
            </a:extLst>
          </p:cNvPr>
          <p:cNvSpPr/>
          <p:nvPr/>
        </p:nvSpPr>
        <p:spPr>
          <a:xfrm>
            <a:off x="4408714" y="1151486"/>
            <a:ext cx="7748405" cy="4173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en-US" sz="54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THupo" panose="02010800040101010101" pitchFamily="2" charset="-122"/>
              <a:cs typeface="Bodoni MT Black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7030A0"/>
                </a:solidFill>
                <a:latin typeface="Calibri Light" panose="020F0302020204030204" pitchFamily="34" charset="0"/>
                <a:cs typeface="Arial Black" panose="020B0604020202020204" pitchFamily="34" charset="0"/>
              </a:rPr>
              <a:t>Assistant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latin typeface="Eras Bold ITC" panose="020B0907030504020204" pitchFamily="34" charset="0"/>
                <a:cs typeface="NikoshBAN" panose="02000000000000000000" pitchFamily="2" charset="0"/>
              </a:rPr>
              <a:t>G,T Degree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</a:t>
            </a:r>
            <a:r>
              <a:rPr lang="en-US" sz="28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  <a:hlinkClick r:id="rId5"/>
              </a:rPr>
              <a:t>abbasali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  <a:hlinkClick r:id="rId5"/>
              </a:rPr>
              <a:t>1976@gmail.com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Youtube: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সহকারী অধ্যাপক আব্বাস আলী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 *01717-337116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A2411B-29D2-334C-84D6-177DC379E086}"/>
              </a:ext>
            </a:extLst>
          </p:cNvPr>
          <p:cNvSpPr/>
          <p:nvPr/>
        </p:nvSpPr>
        <p:spPr>
          <a:xfrm>
            <a:off x="3737429" y="219587"/>
            <a:ext cx="812940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Teacher’s Information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52F60-B799-784E-BC40-E3E37D4811D0}"/>
              </a:ext>
            </a:extLst>
          </p:cNvPr>
          <p:cNvSpPr/>
          <p:nvPr/>
        </p:nvSpPr>
        <p:spPr>
          <a:xfrm>
            <a:off x="4956657" y="1280240"/>
            <a:ext cx="5814786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Md. Abbas 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23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06" y="54429"/>
            <a:ext cx="130565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08116" y="0"/>
            <a:ext cx="8478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3B47E-E7C5-4BCE-BF9A-42EC7A62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356993"/>
            <a:ext cx="5688632" cy="38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CDA9-6847-42A6-8502-53FF4EF8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32" y="415043"/>
            <a:ext cx="5688632" cy="381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81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9CE165-FE6D-C246-8675-ABE28B9BA8C6}"/>
              </a:ext>
            </a:extLst>
          </p:cNvPr>
          <p:cNvSpPr/>
          <p:nvPr/>
        </p:nvSpPr>
        <p:spPr>
          <a:xfrm>
            <a:off x="84759" y="1321423"/>
            <a:ext cx="1169987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7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7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</p:spTree>
    <p:extLst>
      <p:ext uri="{BB962C8B-B14F-4D97-AF65-F5344CB8AC3E}">
        <p14:creationId xmlns:p14="http://schemas.microsoft.com/office/powerpoint/2010/main" val="153953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43E-6 0.01875 C 2.1943E-6 -0.02685 0.1327 -0.06204 0.29379 -0.06204 C 0.45969 -0.06204 0.59252 -0.02685 0.59252 0.01875 C 0.59252 0.06435 0.72522 0.09977 0.89113 0.09977 C 1.05222 0.09977 1.18505 0.06435 1.18505 0.01875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9583E-7 3.7037E-7 C -7.99583E-7 -0.03495 0.12137 -0.06204 0.26866 -0.06204 C 0.4205 -0.06204 0.54187 -0.03495 0.54187 3.7037E-7 C 0.54187 0.03495 0.66324 0.06204 0.81508 0.06204 C 0.96237 0.06204 1.08387 0.03495 1.08387 3.7037E-7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2E-6 -1.11111E-6 C 4.7962E-6 -0.03495 0.12137 -0.06204 0.26865 -0.06204 C 0.42049 -0.06204 0.54186 -0.03495 0.54186 -1.11111E-6 C 0.54186 0.03495 0.66323 0.06204 0.81508 0.06204 C 0.96236 0.06204 1.08386 0.03495 1.08386 -1.11111E-6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9DFA15-802E-A040-9C13-5FCC85FC0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7C5C5-5850-E042-92E9-6ACED32D8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398274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EC20AA-E2D7-2740-82B5-3C014769E2B3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E3C71CD-FFEE-7946-B816-909729C95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6" y="1061948"/>
            <a:ext cx="11248572" cy="42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71E2A-37D7-B84B-B659-585107957EA1}"/>
              </a:ext>
            </a:extLst>
          </p:cNvPr>
          <p:cNvSpPr txBox="1"/>
          <p:nvPr/>
        </p:nvSpPr>
        <p:spPr>
          <a:xfrm>
            <a:off x="6587670" y="3122385"/>
            <a:ext cx="3675851" cy="188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63A96-91E4-A641-AA34-00602EBC8FFF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5BEB6E5A-2E02-1A45-8D45-98EEAB635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1199347"/>
            <a:ext cx="11083473" cy="53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DBFEE-8BA0-2C43-9029-EB7B7823F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EDD59-BB49-7248-9EF9-2F099D903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92" y="4398274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1BA329-9198-DA49-B4BF-99D4FA5E8F5E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B7E91-24D5-F942-9C17-35DCF392A8FD}"/>
              </a:ext>
            </a:extLst>
          </p:cNvPr>
          <p:cNvSpPr txBox="1"/>
          <p:nvPr/>
        </p:nvSpPr>
        <p:spPr>
          <a:xfrm>
            <a:off x="471714" y="1098622"/>
            <a:ext cx="11557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শিক্ষা ও অভিজ্ঞতাঃ </a:t>
            </a: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বিদ্যাচর্চা,অভ্যাস চর্চা ইত্যাদি মাধ্যমে জ্ঞানার্জন বা জ্ঞান আয়ত্তকরণকে শিক্ষা বলে। অভিজ্ঞতার মাধ্যমে একজন মানুষ যা শেখে তাও শিক্ষা হিসাবে গণ্য।বর্তমানকালে একজন আদর্শ নেতার কাম্যমানের শিক্ষাগত যোগ্যতা ও অভিজ্ঞতার অধিকারী হওয়া আবশ্যক।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763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DE86EA-5927-0B41-B18B-AA369ED52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20F40-545B-8B42-9767-EA42FD035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67" y="4371758"/>
            <a:ext cx="4958419" cy="160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80DBD-FFB3-8C4E-8525-451622818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67" y="4524158"/>
            <a:ext cx="4958419" cy="1601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3F1C72-7A64-3840-B524-1D446EA48808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618B9-5AF7-5347-9632-DDCC0D35154D}"/>
              </a:ext>
            </a:extLst>
          </p:cNvPr>
          <p:cNvSpPr txBox="1"/>
          <p:nvPr/>
        </p:nvSpPr>
        <p:spPr>
          <a:xfrm>
            <a:off x="345598" y="1088463"/>
            <a:ext cx="115270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সাংগঠনিক জ্ঞান ও দক্ষতাঃ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 সংগঠন প্রতিষ্ঠা ও যোগ্যতার সাথে তা পরিচালনার জ্ঞান ও দক্ষতাকেই সাংগঠনিক জ্ঞান ও দক্ষতা বলে। একজন সফল নেতাকে অবশ্যই যোগ্য সংগঠক হওয়া উচিত। এজন্য কাজকে বাস্তবতার নিরিখে যথাযথভাবে বিভক্তকরণ,কাজ অনুযায়ী উপযুক্ত কর্মী বাছাই, সুষ্ঠু যোগাযোগ প্রতিষ্ঠা ইত্যাদিতে নেতাকে প্রয়োজনীয় জ্ঞানের অধিকারী হতে হয়।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0196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995CEA-44F4-C140-BC5D-00236210A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DF038-E20C-F44D-A554-32C003907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56" y="4387283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4C5339-41C3-A442-B2AA-60CE251F447D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04531-B368-F842-A9C2-045A97D3C048}"/>
              </a:ext>
            </a:extLst>
          </p:cNvPr>
          <p:cNvSpPr txBox="1"/>
          <p:nvPr/>
        </p:nvSpPr>
        <p:spPr>
          <a:xfrm>
            <a:off x="471714" y="1088129"/>
            <a:ext cx="11557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শক্তি ও সামর্থ্যঃ 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প্রয়োজনীয় কাজ ও চিন্তা করার মত শারীরিক, মানসিক, জ্ঞানগত, কারিগরি ইত্যাদি যোগ্যতাকে নেতার শক্তি ও সামর্থ্য বিবেচনা করা হয়ে থাকে। নেতাকে সবসময় বিভিন্ন ধরনের মারাত্মক মানসিক চাপের মধ্যে থাকতে হয়।নেতাকে কার্যত চব্বিশ ঘন্টায় কাজ নিয়ে ভাবতে হয় তাই তার দৈহিক ও মানসিক সামর্থ্য অত্যাবশকীয়।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23932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788F55-D8DC-6F4D-9412-2969B6F7E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E1192-8F4B-FD4F-8C3C-E602DCB1D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56" y="4398274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76D888-2B2A-794D-BAE3-7B6676A56534}"/>
              </a:ext>
            </a:extLst>
          </p:cNvPr>
          <p:cNvSpPr/>
          <p:nvPr/>
        </p:nvSpPr>
        <p:spPr>
          <a:xfrm>
            <a:off x="471714" y="150840"/>
            <a:ext cx="1132114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আদর্শ নেতার গুণাবলী (</a:t>
            </a:r>
            <a:r>
              <a:rPr lang="en-US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Qualities Of A Good Leader)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2FD7C-09C6-184E-A4E0-3A82049153C3}"/>
              </a:ext>
            </a:extLst>
          </p:cNvPr>
          <p:cNvSpPr txBox="1"/>
          <p:nvPr/>
        </p:nvSpPr>
        <p:spPr>
          <a:xfrm>
            <a:off x="471713" y="1288949"/>
            <a:ext cx="1132114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সাহস ও দৃঢ় মনোবলঃ</a:t>
            </a: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 যেকোনো পরিস্থিতিতেই নির্ভীক বা ভয়হীন থেকে মানসিক শক্তি সহকারে লক্ষ্যপানে এগিয়ে যাওয়ার গুণকে নেতার সাহস ও দৃঢ় মনোবল বলে। নেতা যদি অল্পতে ভেঙ্গে পড়েন তাহলে তার পক্ষে নতুন উদ্যোগ গ্রহণ ও বিভিন্ন প্রতিকূল অবস্থায় অবিচল থাকা কষ্টকর হয়ে যাবে।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578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81</cp:revision>
  <dcterms:created xsi:type="dcterms:W3CDTF">2020-10-22T13:15:00Z</dcterms:created>
  <dcterms:modified xsi:type="dcterms:W3CDTF">2021-05-19T05:34:04Z</dcterms:modified>
</cp:coreProperties>
</file>