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321" r:id="rId3"/>
    <p:sldId id="515" r:id="rId4"/>
    <p:sldId id="311" r:id="rId5"/>
    <p:sldId id="514" r:id="rId6"/>
    <p:sldId id="258" r:id="rId7"/>
    <p:sldId id="259" r:id="rId8"/>
    <p:sldId id="260" r:id="rId9"/>
    <p:sldId id="261" r:id="rId10"/>
    <p:sldId id="268" r:id="rId11"/>
    <p:sldId id="269" r:id="rId12"/>
    <p:sldId id="272" r:id="rId13"/>
    <p:sldId id="274" r:id="rId14"/>
    <p:sldId id="276" r:id="rId15"/>
    <p:sldId id="279" r:id="rId16"/>
    <p:sldId id="309" r:id="rId17"/>
    <p:sldId id="285" r:id="rId18"/>
    <p:sldId id="287" r:id="rId19"/>
    <p:sldId id="288" r:id="rId20"/>
    <p:sldId id="289" r:id="rId21"/>
    <p:sldId id="290" r:id="rId22"/>
    <p:sldId id="292" r:id="rId23"/>
    <p:sldId id="293" r:id="rId24"/>
    <p:sldId id="294" r:id="rId25"/>
    <p:sldId id="295" r:id="rId26"/>
    <p:sldId id="296" r:id="rId27"/>
    <p:sldId id="297" r:id="rId28"/>
    <p:sldId id="299" r:id="rId29"/>
    <p:sldId id="300" r:id="rId30"/>
    <p:sldId id="301" r:id="rId31"/>
    <p:sldId id="302" r:id="rId32"/>
    <p:sldId id="313" r:id="rId33"/>
    <p:sldId id="318" r:id="rId34"/>
    <p:sldId id="315" r:id="rId35"/>
    <p:sldId id="316" r:id="rId36"/>
    <p:sldId id="51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A0A2-DAC9-440C-B87F-147ABD25A32B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6163-5CD3-4FF5-8BAC-801E6151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20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A0A2-DAC9-440C-B87F-147ABD25A32B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6163-5CD3-4FF5-8BAC-801E6151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8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A0A2-DAC9-440C-B87F-147ABD25A32B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6163-5CD3-4FF5-8BAC-801E6151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78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/>
                </a:solidFill>
              </a:rPr>
              <a:pPr/>
              <a:t>02-May-21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78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/>
                </a:solidFill>
              </a:rPr>
              <a:pPr/>
              <a:t>02-May-21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752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96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36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40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59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91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01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A0A2-DAC9-440C-B87F-147ABD25A32B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6163-5CD3-4FF5-8BAC-801E6151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69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44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84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337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469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96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457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052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333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6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A0A2-DAC9-440C-B87F-147ABD25A32B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6163-5CD3-4FF5-8BAC-801E6151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749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09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32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909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638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596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990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018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213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50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62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A0A2-DAC9-440C-B87F-147ABD25A32B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6163-5CD3-4FF5-8BAC-801E6151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05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A0A2-DAC9-440C-B87F-147ABD25A32B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6163-5CD3-4FF5-8BAC-801E6151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3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A0A2-DAC9-440C-B87F-147ABD25A32B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6163-5CD3-4FF5-8BAC-801E6151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92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A0A2-DAC9-440C-B87F-147ABD25A32B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6163-5CD3-4FF5-8BAC-801E6151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70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A0A2-DAC9-440C-B87F-147ABD25A32B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6163-5CD3-4FF5-8BAC-801E6151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41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A0A2-DAC9-440C-B87F-147ABD25A32B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6163-5CD3-4FF5-8BAC-801E6151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02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1A0A2-DAC9-440C-B87F-147ABD25A32B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56163-5CD3-4FF5-8BAC-801E6151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70" r:id="rId16"/>
    <p:sldLayoutId id="2147483671" r:id="rId17"/>
    <p:sldLayoutId id="2147483674" r:id="rId18"/>
    <p:sldLayoutId id="2147483676" r:id="rId19"/>
    <p:sldLayoutId id="2147483678" r:id="rId20"/>
    <p:sldLayoutId id="2147483681" r:id="rId21"/>
    <p:sldLayoutId id="2147483687" r:id="rId22"/>
    <p:sldLayoutId id="2147483689" r:id="rId23"/>
    <p:sldLayoutId id="2147483690" r:id="rId24"/>
    <p:sldLayoutId id="2147483691" r:id="rId25"/>
    <p:sldLayoutId id="2147483692" r:id="rId26"/>
    <p:sldLayoutId id="2147483694" r:id="rId27"/>
    <p:sldLayoutId id="2147483695" r:id="rId28"/>
    <p:sldLayoutId id="2147483696" r:id="rId29"/>
    <p:sldLayoutId id="2147483697" r:id="rId30"/>
    <p:sldLayoutId id="2147483698" r:id="rId31"/>
    <p:sldLayoutId id="2147483699" r:id="rId32"/>
    <p:sldLayoutId id="2147483701" r:id="rId33"/>
    <p:sldLayoutId id="2147483702" r:id="rId34"/>
    <p:sldLayoutId id="2147483703" r:id="rId35"/>
    <p:sldLayoutId id="2147483704" r:id="rId36"/>
    <p:sldLayoutId id="2147483710" r:id="rId37"/>
    <p:sldLayoutId id="2147483711" r:id="rId38"/>
    <p:sldLayoutId id="2147483712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amdnurulla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ill-nice-flowers_2984755.jpg">
            <a:extLst>
              <a:ext uri="{FF2B5EF4-FFF2-40B4-BE49-F238E27FC236}">
                <a16:creationId xmlns:a16="http://schemas.microsoft.com/office/drawing/2014/main" id="{34A966C7-C531-4DF3-B23D-7BE0E2EEE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25440C-2014-485B-9951-0DAD2AD89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90" y="1194622"/>
            <a:ext cx="7517019" cy="44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2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" t="13793" r="3249" b="30013"/>
          <a:stretch/>
        </p:blipFill>
        <p:spPr bwMode="auto">
          <a:xfrm>
            <a:off x="692003" y="417596"/>
            <a:ext cx="7205088" cy="86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463" y="2000555"/>
            <a:ext cx="6088508" cy="41986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40" y="1709058"/>
            <a:ext cx="5224107" cy="449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55374" y="1463448"/>
            <a:ext cx="11105321" cy="1754326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যে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প্রযুক্তি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ব্যবহার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করে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দূরবর্তী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স্থানে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অবস্থিত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বিভিন্ন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ব্যক্তিবর্গ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পরস্পরের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সাথে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কম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খরচে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দ্রুতগতিতে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,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যোগাযোগ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করতে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পারে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,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তাকে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যোগাযোগ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প্রযুক্তি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বলা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হয়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8"/>
          <a:stretch/>
        </p:blipFill>
        <p:spPr>
          <a:xfrm>
            <a:off x="3326297" y="3429000"/>
            <a:ext cx="4934855" cy="2702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042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807" y="1562871"/>
            <a:ext cx="2775118" cy="2473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199" y="1447799"/>
            <a:ext cx="2320343" cy="25880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73075" y="1240381"/>
            <a:ext cx="6571070" cy="1754326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14300" algn="just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চিঠির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সর্বাধুনিক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রুপ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হচ্ছে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: 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ই-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মেইল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  <a:sym typeface="Wingdings"/>
              </a:rPr>
              <a:t>        </a:t>
            </a:r>
          </a:p>
          <a:p>
            <a:pPr marL="297180" algn="just"/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97180" algn="just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চিঠির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ডিজিটাল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সংস্করণ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406" y="3658618"/>
            <a:ext cx="2813575" cy="28054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559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6606" y="1601653"/>
            <a:ext cx="9045212" cy="3108543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‌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যোগাযোগের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আরেকটি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সহজ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	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মাধ্যম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	হলো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মোবাইল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ফোন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pPr algn="just"/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/>
            <a:endParaRPr lang="en-US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/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মোবাইল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ফোনের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মাধ্যমে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যেকো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নো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স্থানে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বসেই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কোন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ব্যক্তির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সাথে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তাৎক্ষণিক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যোগাযোগ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যায়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4901" r="22398"/>
          <a:stretch/>
        </p:blipFill>
        <p:spPr>
          <a:xfrm>
            <a:off x="9767444" y="2492567"/>
            <a:ext cx="1325218" cy="251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973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4936" y="1280132"/>
            <a:ext cx="6617255" cy="3724096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অডিও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এবং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ভিডিও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কনফারেন্সিং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এর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মাধ্যমে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বিশ্বের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কোন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প্রান্ত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থেকে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পরস্পরের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সাথে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সরাসরি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যোগাযোগ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করতে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পারছে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 </a:t>
            </a:r>
          </a:p>
          <a:p>
            <a:pPr marL="571500" indent="-571500" algn="just">
              <a:buFont typeface="Arial" pitchFamily="34" charset="0"/>
              <a:buChar char="•"/>
            </a:pP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/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অর্থা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ৎ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যোগাযোগের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জন্য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বিশ্বটাই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একটি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গ্রামে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পরিনত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হয়েছে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</p:txBody>
      </p:sp>
      <p:pic>
        <p:nvPicPr>
          <p:cNvPr id="3074" name="Picture 2" descr="http://www.vdo360.com/wp-content/uploads/2015/06/The-Future-of-Video-Conferenc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712" y="1280132"/>
            <a:ext cx="5166509" cy="471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29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" t="14815" r="3930" b="28802"/>
          <a:stretch/>
        </p:blipFill>
        <p:spPr bwMode="auto">
          <a:xfrm>
            <a:off x="708982" y="631213"/>
            <a:ext cx="6292319" cy="70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://thumbs.dreamstime.com/z/job-employment-word-dice-illustration-words-red-white-white-background-342576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3" b="15126"/>
          <a:stretch/>
        </p:blipFill>
        <p:spPr bwMode="auto">
          <a:xfrm>
            <a:off x="17510" y="2888974"/>
            <a:ext cx="4962481" cy="30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howtoearnmoneyonlinewithoutanyinvestment.com/wp-content/uploads/2016/04/online-job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535" y="2570922"/>
            <a:ext cx="7105404" cy="3617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2876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elecompk.net/wp-content/uploads/2013/03/freelancer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" y="337624"/>
            <a:ext cx="5373232" cy="149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milestonesmarketingllc.com/wp-content/uploads/2013/12/outsourcin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991" y="2343006"/>
            <a:ext cx="5527772" cy="4302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8455" y="2829371"/>
            <a:ext cx="62743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ফ্রিল্যান্সিং</a:t>
            </a:r>
            <a:r>
              <a:rPr lang="en-US" sz="36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</a:p>
          <a:p>
            <a:r>
              <a:rPr lang="en-US" sz="3600" b="1" dirty="0" err="1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আউটসোর্সিং</a:t>
            </a:r>
            <a:r>
              <a:rPr lang="en-US" sz="36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</a:p>
          <a:p>
            <a:r>
              <a:rPr lang="en-US" sz="3600" b="1" dirty="0" err="1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কর্মসংস্থানের</a:t>
            </a:r>
            <a:r>
              <a:rPr lang="en-US" sz="36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নতুন</a:t>
            </a:r>
            <a:r>
              <a:rPr lang="en-US" sz="36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দার</a:t>
            </a:r>
            <a:r>
              <a:rPr lang="en-US" sz="36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উন্মোচন</a:t>
            </a:r>
            <a:r>
              <a:rPr lang="en-US" sz="36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করেছে</a:t>
            </a:r>
            <a:r>
              <a:rPr lang="en-US" sz="36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  <p:sp>
        <p:nvSpPr>
          <p:cNvPr id="2" name="Right Arrow 1"/>
          <p:cNvSpPr/>
          <p:nvPr/>
        </p:nvSpPr>
        <p:spPr>
          <a:xfrm>
            <a:off x="6069496" y="1083212"/>
            <a:ext cx="980662" cy="3082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434469" y="813137"/>
            <a:ext cx="4078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পেশাজীবি</a:t>
            </a:r>
            <a:endParaRPr lang="en-US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5711687" y="5393635"/>
            <a:ext cx="2054087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8455" y="5231848"/>
            <a:ext cx="5373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দেশে</a:t>
            </a:r>
            <a:r>
              <a:rPr lang="en-US" sz="36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বসে</a:t>
            </a:r>
            <a:r>
              <a:rPr lang="en-US" sz="36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বৈদেশিক</a:t>
            </a:r>
            <a:r>
              <a:rPr lang="en-US" sz="36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মুদ্রা</a:t>
            </a:r>
            <a:r>
              <a:rPr lang="en-US" sz="36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উপার্জন</a:t>
            </a:r>
            <a:r>
              <a:rPr lang="en-US" sz="36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করা</a:t>
            </a:r>
            <a:r>
              <a:rPr lang="en-US" sz="36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যায়</a:t>
            </a:r>
            <a:r>
              <a:rPr lang="en-US" sz="36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4574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3" grpId="0"/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" t="15836" r="6580" b="28802"/>
          <a:stretch/>
        </p:blipFill>
        <p:spPr bwMode="auto">
          <a:xfrm>
            <a:off x="841230" y="749230"/>
            <a:ext cx="5775372" cy="75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://www.expresspros.co.za/wp-content/uploads/2015/08/education_jpg_size_xxlarge_letterbo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0561"/>
            <a:ext cx="6944139" cy="498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497" y="1760561"/>
            <a:ext cx="5411779" cy="5120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5563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7322" y="1600201"/>
            <a:ext cx="7089913" cy="3847207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বিশ্বগ্রামের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ধারনায়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297180" algn="just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পৃথিবীতে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শিক্ষার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আদি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ধ্যান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ধারণার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ব্যাপক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পরিবর্তন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সাধিত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হয়েছে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97180" algn="just"/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97180" algn="just"/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শিক্ষা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গ্রহনের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জন্য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কোন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শিক্ষার্থীকে</a:t>
            </a:r>
            <a:endParaRPr lang="en-US" sz="36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97180" algn="just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গ্রাম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থেকে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শহরে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কিংবা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একদেশ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থেকে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অন্য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দেশে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যেতে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হবে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1" y="743391"/>
            <a:ext cx="3962400" cy="2969159"/>
          </a:xfrm>
          <a:prstGeom prst="rect">
            <a:avLst/>
          </a:prstGeom>
        </p:spPr>
      </p:pic>
      <p:pic>
        <p:nvPicPr>
          <p:cNvPr id="2050" name="Picture 2" descr="https://upload.wikimedia.org/wikipedia/commons/a/ae/School-kids-going-to_schoo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3795693"/>
            <a:ext cx="3998164" cy="304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22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936395"/>
            <a:ext cx="2571750" cy="21422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60027" y="989405"/>
            <a:ext cx="5065464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এতে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সাশ্রয়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হবে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-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743452" y="1828801"/>
            <a:ext cx="2571750" cy="4401205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সময়</a:t>
            </a:r>
            <a:endParaRPr lang="en-US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>
              <a:buFont typeface="Wingdings" pitchFamily="2" charset="2"/>
              <a:buChar char="&amp;"/>
            </a:pPr>
            <a:endParaRPr lang="en-US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>
              <a:buFont typeface="Wingdings" pitchFamily="2" charset="2"/>
              <a:buChar char="&amp;"/>
            </a:pPr>
            <a:endParaRPr lang="en-US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/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অর্থ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571500" indent="-571500" algn="just">
              <a:buFont typeface="Wingdings" pitchFamily="2" charset="2"/>
              <a:buChar char="&amp;"/>
            </a:pPr>
            <a:endParaRPr lang="en-US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>
              <a:buFont typeface="Wingdings" pitchFamily="2" charset="2"/>
              <a:buChar char="&amp;"/>
            </a:pPr>
            <a:endParaRPr lang="en-US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/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পরিশ্রম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553" y="3264499"/>
            <a:ext cx="2970334" cy="1612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553" y="5062942"/>
            <a:ext cx="2970334" cy="16141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50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044" y="857250"/>
            <a:ext cx="11741425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044" y="1757497"/>
            <a:ext cx="11741425" cy="4047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4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নাছির</a:t>
            </a:r>
            <a:r>
              <a:rPr lang="en-US" sz="4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নুরুল্লা</a:t>
            </a:r>
            <a:endParaRPr lang="en-US" sz="45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থ্য ও যোগাযোগ প্রযুক্তি </a:t>
            </a:r>
          </a:p>
          <a:p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সোমপাড়া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চাটখিল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নোয়াখালী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01818606446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bn-IN" sz="32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en-US" sz="32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মেইল</a:t>
            </a:r>
            <a:r>
              <a:rPr lang="bn-IN" sz="32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ঃ</a:t>
            </a:r>
            <a:r>
              <a:rPr lang="bn-IN" sz="3200" dirty="0">
                <a:solidFill>
                  <a:srgbClr val="7030A0"/>
                </a:solidFill>
                <a:latin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Nikosh" panose="02000000000000000000" pitchFamily="2" charset="0"/>
                <a:hlinkClick r:id="rId2"/>
              </a:rPr>
              <a:t>amdnurulla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@gmail.com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n-BD" sz="3200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67" y="902598"/>
            <a:ext cx="856937" cy="8548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220" y="1757497"/>
            <a:ext cx="3531736" cy="40472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0045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01782" y="1814574"/>
            <a:ext cx="3572554" cy="2862322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indent="-274320" algn="just">
              <a:buFont typeface="Wingdings" pitchFamily="2" charset="2"/>
              <a:buChar char="§"/>
            </a:pP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শিক্ষক</a:t>
            </a: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>
              <a:buFont typeface="Wingdings" pitchFamily="2" charset="2"/>
              <a:buChar char="§"/>
            </a:pP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365760" indent="-274320" algn="just">
              <a:buFont typeface="Wingdings" pitchFamily="2" charset="2"/>
              <a:buChar char="§"/>
            </a:pPr>
            <a:r>
              <a:rPr lang="en-US" sz="3600" b="1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শিক্ষার্থীরা</a:t>
            </a:r>
            <a:endParaRPr lang="en-US" sz="3600" b="1" spc="-15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/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365760" indent="-274320" algn="just">
              <a:buFont typeface="Wingdings" pitchFamily="2" charset="2"/>
              <a:buChar char="§"/>
            </a:pPr>
            <a:r>
              <a:rPr lang="en-US" sz="3600" b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ফলাফলের</a:t>
            </a:r>
            <a:r>
              <a:rPr lang="en-US" sz="3600" b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r>
              <a:rPr lang="en-US" sz="3600" b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জন্য</a:t>
            </a:r>
            <a:endParaRPr lang="en-US" sz="3600" b="1" spc="-3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64980" y="1875319"/>
            <a:ext cx="8233056" cy="2800767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ঘরে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বসেই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শিক্ষা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দান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করবেন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pPr algn="just"/>
            <a:endParaRPr lang="en-US" sz="3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/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ঘরে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বসেই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শিক্ষা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গ্রহন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পরীক্ষায়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অংশগ্রহণ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করবে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pPr algn="just"/>
            <a:endParaRPr lang="en-US" sz="3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/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শিক্ষর্থীদেরকে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যেতে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হবে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না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নির্দিষ্ট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গন্তব্যে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55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allAtOnce"/>
      <p:bldP spid="4" grpId="0" uiExpand="1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246496"/>
            <a:ext cx="9144000" cy="5230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" t="13793" r="3049" b="34743"/>
          <a:stretch/>
        </p:blipFill>
        <p:spPr bwMode="auto">
          <a:xfrm>
            <a:off x="1443956" y="683038"/>
            <a:ext cx="6518006" cy="62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99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2062" y="1245705"/>
            <a:ext cx="4903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 2" pitchFamily="18" charset="2"/>
              <a:buChar char="C"/>
            </a:pP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চিকিৎসা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মানেই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-</a:t>
            </a:r>
          </a:p>
        </p:txBody>
      </p:sp>
      <p:sp>
        <p:nvSpPr>
          <p:cNvPr id="4" name="Rectangle 3"/>
          <p:cNvSpPr/>
          <p:nvPr/>
        </p:nvSpPr>
        <p:spPr>
          <a:xfrm>
            <a:off x="3574473" y="1828801"/>
            <a:ext cx="374547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en-US" sz="4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ডাক্তার</a:t>
            </a:r>
            <a:endParaRPr lang="en-US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endParaRPr lang="en-US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endParaRPr lang="en-US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r>
              <a:rPr lang="en-US" sz="4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রোগী</a:t>
            </a: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571500" indent="-571500" algn="just">
              <a:buFont typeface="Wingdings" pitchFamily="2" charset="2"/>
              <a:buChar char="v"/>
            </a:pPr>
            <a:endParaRPr lang="en-US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endParaRPr lang="en-US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r>
              <a:rPr lang="en-US" sz="4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চিকিৎসালয়</a:t>
            </a:r>
            <a:endParaRPr lang="en-US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541" y="3264499"/>
            <a:ext cx="2580171" cy="1612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541" y="4891620"/>
            <a:ext cx="2580171" cy="1614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363" y="1219200"/>
            <a:ext cx="1709284" cy="2045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800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81891" y="1522240"/>
            <a:ext cx="4371109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ডাক্তার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মানেই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1273" y="2470648"/>
            <a:ext cx="4578927" cy="1754326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97180" algn="just"/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অজপাড়াগায়ের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297180" algn="just"/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কিংবা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297180" algn="just"/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নিউইয়র্কের</a:t>
            </a:r>
            <a:endParaRPr lang="en-US" sz="36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041" y="4419600"/>
            <a:ext cx="2721924" cy="1972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1866494"/>
            <a:ext cx="2794541" cy="209590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31273" y="4078070"/>
            <a:ext cx="4197927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রোগীও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হতে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পারে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,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31273" y="4743271"/>
            <a:ext cx="4502727" cy="1754326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97180" algn="just"/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অজপাড়াগায়ের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297180" algn="just"/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কিংবা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297180" algn="just"/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নিউইয়র্কের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4419600"/>
            <a:ext cx="2870741" cy="1972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041" y="1866496"/>
            <a:ext cx="2721924" cy="2095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044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uiExpand="1" build="allAtOnce"/>
      <p:bldP spid="8" grpId="0"/>
      <p:bldP spid="9" grpId="0" uiExpand="1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14238" y="1632311"/>
            <a:ext cx="4225119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চিকিৎসালয়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83096" y="2527280"/>
            <a:ext cx="6568820" cy="2862322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97180" algn="just"/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অজপাড়াগায়ের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কমিউনিটি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ক্লিনিক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</a:p>
          <a:p>
            <a:pPr marL="468630" algn="just"/>
            <a:endParaRPr lang="en-US" sz="36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468630" algn="just"/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কিংবা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468630" algn="just"/>
            <a:endParaRPr lang="en-US" sz="36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97180" algn="just"/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সিঙ্গাপুরের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কিং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এ্যালিজাবেথ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হসপিটাল</a:t>
            </a:r>
            <a:endParaRPr lang="en-US" sz="36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17" y="4013200"/>
            <a:ext cx="3479304" cy="246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17" y="1511301"/>
            <a:ext cx="3479305" cy="245593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814238" y="5690476"/>
            <a:ext cx="5932925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যে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কোনটাই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হতে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পারে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8701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allAtOnce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86" y="1375508"/>
            <a:ext cx="1143000" cy="136769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325091" y="1583592"/>
            <a:ext cx="3442195" cy="3693319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ডাক্তার</a:t>
            </a: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endParaRPr lang="en-US" sz="1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রোগী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571500" indent="-571500" algn="just">
              <a:buFont typeface="Wingdings" pitchFamily="2" charset="2"/>
              <a:buChar char="v"/>
            </a:pP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endParaRPr lang="en-US" sz="1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চিকিৎসালয়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algn="just"/>
            <a:endParaRPr lang="en-US" sz="28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" t="13916" r="5026" b="28053"/>
          <a:stretch/>
        </p:blipFill>
        <p:spPr bwMode="auto">
          <a:xfrm>
            <a:off x="3114222" y="152401"/>
            <a:ext cx="595085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" t="13793" r="3049" b="34743"/>
          <a:stretch/>
        </p:blipFill>
        <p:spPr bwMode="auto">
          <a:xfrm>
            <a:off x="1066801" y="954954"/>
            <a:ext cx="4556456" cy="43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486" y="2778446"/>
            <a:ext cx="1550403" cy="969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10" y="3788299"/>
            <a:ext cx="1552678" cy="97135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4759656"/>
            <a:ext cx="12192000" cy="1692771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spc="-15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r>
              <a:rPr lang="en-US" sz="3600" b="1" spc="-15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যাই</a:t>
            </a:r>
            <a:r>
              <a:rPr lang="en-US" sz="3600" b="1" spc="-15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হোক</a:t>
            </a:r>
            <a:r>
              <a:rPr lang="en-US" sz="3600" b="1" spc="-15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রোগীকে</a:t>
            </a:r>
            <a:r>
              <a:rPr lang="en-US" sz="3600" b="1" spc="-15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চিকিৎসালয়ে</a:t>
            </a:r>
            <a:r>
              <a:rPr lang="en-US" sz="3600" b="1" spc="-15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ডাক্তারের</a:t>
            </a:r>
            <a:r>
              <a:rPr lang="en-US" sz="3600" b="1" spc="-15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কাছে</a:t>
            </a:r>
            <a:r>
              <a:rPr lang="en-US" sz="3600" b="1" spc="-15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যেতেই</a:t>
            </a:r>
            <a:r>
              <a:rPr lang="en-US" sz="3600" b="1" spc="-15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হবে</a:t>
            </a:r>
            <a:endParaRPr lang="en-US" sz="3600" b="1" spc="-15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/>
            <a:endParaRPr lang="en-US" sz="36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ctr"/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ধারণাগত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বিশ্বগ্রামের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ফলে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চিকিৎসার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এই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ধারণার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পদ্ধতির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ব্যাপক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পরিবর্তন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হয়েছে</a:t>
            </a:r>
            <a:endParaRPr lang="en-US" sz="32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87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11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1062" y="981592"/>
            <a:ext cx="7401338" cy="3970318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বর্তমানে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চিকিৎসাসেবা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প্রদান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গ্রহনের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জন্য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297180" algn="just"/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কোন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ডাক্তার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রোগীকে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এখন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আর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গ্রাম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থেকে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শহরে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কিংবা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এক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দেশ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থেকে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অন্য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দেশে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যেতে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হচ্ছে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না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pPr marL="297180" algn="just"/>
            <a:endParaRPr lang="en-US" sz="36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/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বিশ্বের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যে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কোন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স্থানে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বসেই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297180" algn="just"/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যে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কোন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চিকিৎসকের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সেবা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গ্রহণ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সম্ভব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2637183"/>
            <a:ext cx="5333999" cy="3521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04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t="13793" r="5234" b="26948"/>
          <a:stretch/>
        </p:blipFill>
        <p:spPr bwMode="auto">
          <a:xfrm>
            <a:off x="590265" y="315605"/>
            <a:ext cx="6655419" cy="68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1" y="1698318"/>
            <a:ext cx="8948530" cy="5142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2028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03583" y="1600200"/>
            <a:ext cx="5745743" cy="4462760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বিচরণ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297180" algn="just"/>
            <a:endParaRPr lang="en-US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97180" algn="just"/>
            <a:r>
              <a:rPr lang="en-US" sz="4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গভীর</a:t>
            </a: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সমুদ্রে</a:t>
            </a: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lvl="1" algn="just"/>
            <a:endParaRPr lang="en-US" sz="40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lvl="1" algn="just"/>
            <a:r>
              <a:rPr lang="en-US" sz="4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কিংবা</a:t>
            </a: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297180" algn="just"/>
            <a:endParaRPr lang="en-US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97180" algn="just"/>
            <a:r>
              <a:rPr lang="en-US" sz="4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দূর</a:t>
            </a: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মহাকাশে</a:t>
            </a:r>
            <a:endParaRPr lang="en-US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546" y="3967240"/>
            <a:ext cx="3632378" cy="2509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547" y="1484005"/>
            <a:ext cx="3632377" cy="24559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484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2137" y="1196893"/>
            <a:ext cx="11560481" cy="142192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ধারণাগত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বিশ্বগ্রাম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বর্তমানে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বিশ্বগ্রামে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পরিবর্তিত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হওয়া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পৃথিবীতে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গবেষণার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এই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ধারণার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পদ্ধতির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ব্যাপক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না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হলেও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অনেক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পরিবর্তন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এনেছে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956" r="7082" b="23423"/>
          <a:stretch/>
        </p:blipFill>
        <p:spPr>
          <a:xfrm>
            <a:off x="0" y="3691897"/>
            <a:ext cx="6509982" cy="29947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623" y="3585276"/>
            <a:ext cx="5272377" cy="3272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0431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2ACABE-D596-459C-B65D-79ADBF0BB4BA}"/>
              </a:ext>
            </a:extLst>
          </p:cNvPr>
          <p:cNvSpPr txBox="1"/>
          <p:nvPr/>
        </p:nvSpPr>
        <p:spPr>
          <a:xfrm>
            <a:off x="175138" y="1319444"/>
            <a:ext cx="8106220" cy="4431983"/>
          </a:xfrm>
          <a:prstGeom prst="rect">
            <a:avLst/>
          </a:prstGeom>
          <a:noFill/>
          <a:ln w="571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/>
              <a:t>পাঠ</a:t>
            </a:r>
            <a:r>
              <a:rPr lang="en-US" sz="6000" b="1" u="sng" dirty="0"/>
              <a:t> </a:t>
            </a:r>
            <a:r>
              <a:rPr lang="en-US" sz="6000" b="1" u="sng" dirty="0" err="1"/>
              <a:t>পরিচিতি</a:t>
            </a:r>
            <a:endParaRPr lang="en-US" sz="6000" b="1" u="sng" dirty="0"/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	 :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8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     :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bn-BD" sz="8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১ম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b="1" dirty="0" err="1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600" b="1" dirty="0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 err="1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600" b="1" dirty="0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উপাদানসমূহ</a:t>
            </a:r>
            <a:r>
              <a:rPr lang="en-US" sz="3600" b="1" dirty="0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b="1" dirty="0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২য় অংশ</a:t>
            </a:r>
          </a:p>
          <a:p>
            <a:endParaRPr lang="en-US" sz="800" b="1" dirty="0">
              <a:ln w="1143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    : ৫০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C3A103-E41A-4BFB-A1BD-CF7FAA797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381" y="1319444"/>
            <a:ext cx="3597480" cy="443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943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37322" y="1197163"/>
            <a:ext cx="10092793" cy="5279837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তথ্য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নিয়ে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গবেষণার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জন্য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গবেষককে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ছুটতে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হচ্ছেনা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algn="just"/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97180" algn="just"/>
            <a:r>
              <a:rPr lang="en-US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বড়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কো</a:t>
            </a:r>
            <a:r>
              <a:rPr lang="bn-IN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নো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গবেষণা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কেন্দ্রে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</a:p>
          <a:p>
            <a:pPr algn="just"/>
            <a:endParaRPr lang="en-US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lvl="1" algn="just"/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571500" indent="-571500" algn="just">
              <a:buFont typeface="Wingdings" pitchFamily="2" charset="2"/>
              <a:buChar char="Ø"/>
            </a:pPr>
            <a:endParaRPr lang="en-US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97180" algn="just"/>
            <a:r>
              <a:rPr lang="en-US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বড়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কো</a:t>
            </a:r>
            <a:r>
              <a:rPr lang="bn-IN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নো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লাইব্রেরিতে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 </a:t>
            </a:r>
          </a:p>
          <a:p>
            <a:pPr algn="just"/>
            <a:endParaRPr lang="en-US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/>
            <a:endParaRPr lang="en-US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endParaRPr lang="en-US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155" y="4197032"/>
            <a:ext cx="320096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155" y="1913960"/>
            <a:ext cx="3200960" cy="21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280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982" y="1744496"/>
            <a:ext cx="4122018" cy="34882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91548" y="2070814"/>
            <a:ext cx="11900452" cy="4370427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তথ্য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নিয়ে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গবেষণার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জন্য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গবেষককে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ছুটতে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হচ্ছে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না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algn="just"/>
            <a:endParaRPr lang="en-US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1943100" lvl="3" indent="-571500" algn="just">
              <a:buFont typeface="Wingdings" pitchFamily="2" charset="2"/>
              <a:buChar char="v"/>
            </a:pPr>
            <a:endParaRPr lang="en-US" sz="1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97180" algn="just"/>
            <a:r>
              <a:rPr lang="en-US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এক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দেশ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থেকে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অন্য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দেশে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pPr marL="571500" indent="-274320" algn="just">
              <a:buFont typeface="Wingdings" pitchFamily="2" charset="2"/>
              <a:buChar char="Ø"/>
            </a:pPr>
            <a:endParaRPr lang="en-US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endParaRPr lang="en-US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ctr"/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তথ্য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যোগাযোগ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প্রযুক্তির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কল্যাণে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ঘরে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বসেই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আমরা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সকল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তথ্য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সংগ্রহ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করতে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পারি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1591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1244" y="887896"/>
            <a:ext cx="5226838" cy="718642"/>
          </a:xfrm>
        </p:spPr>
        <p:txBody>
          <a:bodyPr>
            <a:noAutofit/>
          </a:bodyPr>
          <a:lstStyle/>
          <a:p>
            <a:r>
              <a:rPr lang="bn-BD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2" charset="0"/>
                <a:cs typeface="SolaimanLipi" pitchFamily="2" charset="0"/>
              </a:rPr>
              <a:t>একক কাজ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3" name="AutoShape 56"/>
          <p:cNvSpPr>
            <a:spLocks noChangeArrowheads="1"/>
          </p:cNvSpPr>
          <p:nvPr/>
        </p:nvSpPr>
        <p:spPr bwMode="auto">
          <a:xfrm>
            <a:off x="5974663" y="3406020"/>
            <a:ext cx="3427412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>
                <a:latin typeface="SolaimanLipi" pitchFamily="2" charset="0"/>
                <a:cs typeface="SolaimanLipi" pitchFamily="2" charset="0"/>
              </a:rPr>
              <a:t>ঘ. ই-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বিজনেস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</a:p>
        </p:txBody>
      </p:sp>
      <p:sp>
        <p:nvSpPr>
          <p:cNvPr id="4" name="AutoShape 55"/>
          <p:cNvSpPr>
            <a:spLocks noChangeArrowheads="1"/>
          </p:cNvSpPr>
          <p:nvPr/>
        </p:nvSpPr>
        <p:spPr bwMode="auto">
          <a:xfrm>
            <a:off x="5979426" y="2659895"/>
            <a:ext cx="3427413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খ. 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ই-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কমার্স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endParaRPr lang="as-IN" sz="3200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5" name="AutoShape 55"/>
          <p:cNvSpPr>
            <a:spLocks noChangeArrowheads="1"/>
          </p:cNvSpPr>
          <p:nvPr/>
        </p:nvSpPr>
        <p:spPr bwMode="auto">
          <a:xfrm>
            <a:off x="5968266" y="2654545"/>
            <a:ext cx="3427413" cy="54768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খ. 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ই-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কমার্স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endParaRPr lang="as-IN" sz="3200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6" name="AutoShape 56"/>
          <p:cNvSpPr>
            <a:spLocks noChangeArrowheads="1"/>
          </p:cNvSpPr>
          <p:nvPr/>
        </p:nvSpPr>
        <p:spPr bwMode="auto">
          <a:xfrm>
            <a:off x="5968266" y="3406020"/>
            <a:ext cx="3427412" cy="54768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>
                <a:latin typeface="SolaimanLipi" pitchFamily="2" charset="0"/>
                <a:cs typeface="SolaimanLipi" pitchFamily="2" charset="0"/>
              </a:rPr>
              <a:t>ঘ. ই-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বিজনেস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</a:p>
        </p:txBody>
      </p:sp>
      <p:sp>
        <p:nvSpPr>
          <p:cNvPr id="7" name="AutoShape 52"/>
          <p:cNvSpPr>
            <a:spLocks noChangeArrowheads="1"/>
          </p:cNvSpPr>
          <p:nvPr/>
        </p:nvSpPr>
        <p:spPr bwMode="auto">
          <a:xfrm>
            <a:off x="1995055" y="1933945"/>
            <a:ext cx="9116289" cy="547688"/>
          </a:xfrm>
          <a:prstGeom prst="roundRect">
            <a:avLst>
              <a:gd name="adj" fmla="val 50000"/>
            </a:avLst>
          </a:prstGeom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ইন্টারনেট-এর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মাধ্যমে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কর্মসংস্থানের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সুযোগকে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?</a:t>
            </a:r>
          </a:p>
        </p:txBody>
      </p:sp>
      <p:sp>
        <p:nvSpPr>
          <p:cNvPr id="8" name="AutoShape 53"/>
          <p:cNvSpPr>
            <a:spLocks noChangeArrowheads="1"/>
          </p:cNvSpPr>
          <p:nvPr/>
        </p:nvSpPr>
        <p:spPr bwMode="auto">
          <a:xfrm>
            <a:off x="2477401" y="2663817"/>
            <a:ext cx="3427413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>
                <a:latin typeface="SolaimanLipi" pitchFamily="2" charset="0"/>
                <a:cs typeface="SolaimanLipi" pitchFamily="2" charset="0"/>
              </a:rPr>
              <a:t>ক. ই-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মার্কেটিং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9" name="AutoShape 54"/>
          <p:cNvSpPr>
            <a:spLocks noChangeArrowheads="1"/>
          </p:cNvSpPr>
          <p:nvPr/>
        </p:nvSpPr>
        <p:spPr bwMode="auto">
          <a:xfrm>
            <a:off x="2472638" y="3396495"/>
            <a:ext cx="3427412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গ. 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আউটসোর্সিং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0" name="AutoShape 57"/>
          <p:cNvSpPr>
            <a:spLocks noChangeArrowheads="1"/>
          </p:cNvSpPr>
          <p:nvPr/>
        </p:nvSpPr>
        <p:spPr bwMode="auto">
          <a:xfrm>
            <a:off x="2429978" y="3383615"/>
            <a:ext cx="3427412" cy="547688"/>
          </a:xfrm>
          <a:prstGeom prst="roundRect">
            <a:avLst>
              <a:gd name="adj" fmla="val 50000"/>
            </a:avLst>
          </a:prstGeom>
          <a:solidFill>
            <a:srgbClr val="006600"/>
          </a:solidFill>
          <a:ln w="2857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গ. 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আউটসোর্সিং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1" name="AutoShape 53"/>
          <p:cNvSpPr>
            <a:spLocks noChangeArrowheads="1"/>
          </p:cNvSpPr>
          <p:nvPr/>
        </p:nvSpPr>
        <p:spPr bwMode="auto">
          <a:xfrm>
            <a:off x="2461704" y="2654545"/>
            <a:ext cx="3427413" cy="54768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>
                <a:latin typeface="SolaimanLipi" pitchFamily="2" charset="0"/>
                <a:cs typeface="SolaimanLipi" pitchFamily="2" charset="0"/>
              </a:rPr>
              <a:t>ক. ই-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মার্কেটিং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95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6" grpId="0" animBg="1"/>
      <p:bldP spid="6" grpId="1" animBg="1"/>
      <p:bldP spid="8" grpId="0" animBg="1"/>
      <p:bldP spid="9" grpId="0" animBg="1"/>
      <p:bldP spid="10" grpId="0" animBg="1"/>
      <p:bldP spid="11" grpId="0" animBg="1"/>
      <p:bldP spid="11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t="14524" r="23214" b="35799"/>
          <a:stretch/>
        </p:blipFill>
        <p:spPr bwMode="auto">
          <a:xfrm>
            <a:off x="4706269" y="381000"/>
            <a:ext cx="238298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9" t="23079" r="34295" b="38461"/>
          <a:stretch/>
        </p:blipFill>
        <p:spPr bwMode="auto">
          <a:xfrm>
            <a:off x="1070113" y="1785517"/>
            <a:ext cx="1645920" cy="47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8" t="18437" r="35238" b="44275"/>
          <a:stretch/>
        </p:blipFill>
        <p:spPr bwMode="auto">
          <a:xfrm>
            <a:off x="810259" y="3663857"/>
            <a:ext cx="1645920" cy="49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942109" y="2262445"/>
            <a:ext cx="10878830" cy="914760"/>
          </a:xfrm>
          <a:prstGeom prst="rect">
            <a:avLst/>
          </a:prstGeom>
        </p:spPr>
        <p:txBody>
          <a:bodyPr/>
          <a:lstStyle/>
          <a:p>
            <a:pPr marL="297180" algn="just">
              <a:lnSpc>
                <a:spcPct val="80000"/>
              </a:lnSpc>
            </a:pP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"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যোগাযোগের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জন্য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বিশ্বটাই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একটি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গ্রামে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পরিনত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হয়েছে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”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এর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স্বপক্ষে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তোমাদের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মতামত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উপস্থাপন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কর</a:t>
            </a:r>
            <a:endParaRPr lang="en-US" sz="3200" dirty="0"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41300" indent="-241300"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3600" kern="0" dirty="0">
              <a:latin typeface="SolaimanLipi" pitchFamily="65" charset="0"/>
              <a:cs typeface="SolaimanLipi" pitchFamily="65" charset="0"/>
            </a:endParaRPr>
          </a:p>
          <a:p>
            <a:pPr marL="241300" indent="-241300"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3600" kern="0" dirty="0">
              <a:latin typeface="SolaimanLipi" pitchFamily="65" charset="0"/>
              <a:cs typeface="SolaimanLipi" pitchFamily="65" charset="0"/>
            </a:endParaRPr>
          </a:p>
          <a:p>
            <a:pPr marL="241300" indent="-241300"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3600" kern="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089384" y="4449050"/>
            <a:ext cx="10878830" cy="941696"/>
          </a:xfrm>
          <a:prstGeom prst="rect">
            <a:avLst/>
          </a:prstGeom>
        </p:spPr>
        <p:txBody>
          <a:bodyPr/>
          <a:lstStyle/>
          <a:p>
            <a:pPr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তথ্য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প্রযুক্তির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বিকাশের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পর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কর্মক্ষেত্রে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কী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কী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পরিবর্তন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দেখা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দিয়েছে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en-US" sz="3600" kern="0" dirty="0">
              <a:latin typeface="SolaimanLipi" pitchFamily="65" charset="0"/>
              <a:cs typeface="SolaimanLipi" pitchFamily="65" charset="0"/>
            </a:endParaRPr>
          </a:p>
          <a:p>
            <a:pPr marL="241300" indent="-241300"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3600" kern="0" dirty="0">
              <a:latin typeface="SolaimanLipi" pitchFamily="65" charset="0"/>
              <a:cs typeface="SolaimanLipi" pitchFamily="65" charset="0"/>
            </a:endParaRPr>
          </a:p>
          <a:p>
            <a:pPr marL="241300" indent="-241300"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3600" kern="0" dirty="0"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36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1152938" y="3167362"/>
            <a:ext cx="10678843" cy="284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১. </a:t>
            </a:r>
            <a:r>
              <a:rPr lang="en-US" sz="3600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বিশ্বগ্রামের</a:t>
            </a:r>
            <a:r>
              <a:rPr lang="en-US" sz="36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ধারণা</a:t>
            </a:r>
            <a:r>
              <a:rPr lang="en-US" sz="36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সংশ্লিষ্ট</a:t>
            </a:r>
            <a:r>
              <a:rPr lang="en-US" sz="36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প্রধান</a:t>
            </a:r>
            <a:r>
              <a:rPr lang="en-US" sz="36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উপাদানগুলোর</a:t>
            </a:r>
            <a:r>
              <a:rPr lang="en-US" sz="36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নাম</a:t>
            </a:r>
            <a:r>
              <a:rPr lang="en-US" sz="36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লেখ</a:t>
            </a:r>
            <a:r>
              <a:rPr lang="bn-BD" sz="36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।</a:t>
            </a:r>
            <a:endParaRPr lang="en-US" sz="3600" dirty="0">
              <a:solidFill>
                <a:srgbClr val="FF0000"/>
              </a:solidFill>
              <a:latin typeface="SolaimanLipi" pitchFamily="2" charset="0"/>
              <a:cs typeface="SolaimanLipi" pitchFamily="2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	</a:t>
            </a:r>
            <a:r>
              <a:rPr lang="en-US" sz="3600" dirty="0">
                <a:latin typeface="SolaimanLipi" pitchFamily="2" charset="0"/>
                <a:cs typeface="SolaimanLipi" pitchFamily="2" charset="0"/>
              </a:rPr>
              <a:t>২.টেলিমেডিসিন </a:t>
            </a:r>
            <a:r>
              <a:rPr lang="en-US" sz="3600" dirty="0" err="1">
                <a:latin typeface="SolaimanLipi" pitchFamily="2" charset="0"/>
                <a:cs typeface="SolaimanLipi" pitchFamily="2" charset="0"/>
              </a:rPr>
              <a:t>কী</a:t>
            </a:r>
            <a:r>
              <a:rPr lang="en-US" sz="3600" dirty="0">
                <a:latin typeface="SolaimanLipi" pitchFamily="2" charset="0"/>
                <a:cs typeface="SolaimanLipi" pitchFamily="2" charset="0"/>
              </a:rPr>
              <a:t>?</a:t>
            </a:r>
          </a:p>
          <a:p>
            <a:pPr lvl="1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		৩.আউটসোর্সিং </a:t>
            </a:r>
            <a:r>
              <a:rPr lang="en-US" sz="3600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কী</a:t>
            </a:r>
            <a:r>
              <a:rPr lang="en-US" sz="36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?</a:t>
            </a:r>
          </a:p>
          <a:p>
            <a:pPr lvl="1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			</a:t>
            </a:r>
            <a:r>
              <a:rPr lang="en-US" sz="3600" dirty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৪.ই-লার্নিং </a:t>
            </a:r>
            <a:r>
              <a:rPr lang="en-US" sz="3600" dirty="0" err="1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কী</a:t>
            </a:r>
            <a:r>
              <a:rPr lang="en-US" sz="3600" dirty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9D2A9A-5B97-4CF2-9D6C-4E2FEF26C414}"/>
              </a:ext>
            </a:extLst>
          </p:cNvPr>
          <p:cNvSpPr txBox="1"/>
          <p:nvPr/>
        </p:nvSpPr>
        <p:spPr>
          <a:xfrm>
            <a:off x="3352800" y="1139686"/>
            <a:ext cx="4544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/>
              <a:t>মূল্যায়ন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64516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16657" r="17357" b="35531"/>
          <a:stretch/>
        </p:blipFill>
        <p:spPr bwMode="auto">
          <a:xfrm>
            <a:off x="4182264" y="805357"/>
            <a:ext cx="3255819" cy="79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08097" y="2547640"/>
            <a:ext cx="113758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তথ্য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প্রযুক্তির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ব্যবহার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,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ধারণাগত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বিশ্বগ্রাম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বা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বর্তমানে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বিশ্বগ্রামে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পরিবর্তিত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হওয়া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পৃথিবীতে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ব্যাপক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না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হলেও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অনেক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পরিবর্তন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এনেছে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,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ব্যাখ্যা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কর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5589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356556">
            <a:off x="2590800" y="1143001"/>
            <a:ext cx="5105400" cy="2215991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BD" sz="13800" dirty="0">
                <a:latin typeface="NikoshBAN" pitchFamily="2" charset="0"/>
                <a:cs typeface="NikoshBAN" pitchFamily="2" charset="0"/>
              </a:rPr>
              <a:t> ধন্যবাদ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29" y="605735"/>
            <a:ext cx="4260286" cy="31997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l="12715" r="31765"/>
          <a:stretch>
            <a:fillRect/>
          </a:stretch>
        </p:blipFill>
        <p:spPr>
          <a:xfrm>
            <a:off x="7518381" y="2995842"/>
            <a:ext cx="4282868" cy="361597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911" y="3062113"/>
            <a:ext cx="3555876" cy="35558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7078" y="251792"/>
            <a:ext cx="611768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ছবিগুলো</a:t>
            </a:r>
            <a:r>
              <a:rPr lang="en-US" sz="35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b="1" dirty="0" err="1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দেখি</a:t>
            </a:r>
            <a:r>
              <a:rPr lang="en-US" sz="35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220265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7078" y="251792"/>
            <a:ext cx="636706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ছবিগুলো</a:t>
            </a:r>
            <a:r>
              <a:rPr lang="en-US" sz="35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b="1" dirty="0" err="1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দেখি</a:t>
            </a:r>
            <a:r>
              <a:rPr lang="en-US" sz="35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……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F65782-2FF9-4BBB-A7DA-105331BAD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82735"/>
            <a:ext cx="12167419" cy="597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1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82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18499" t="9725" r="15925" b="7312"/>
          <a:stretch/>
        </p:blipFill>
        <p:spPr>
          <a:xfrm>
            <a:off x="4064360" y="44260"/>
            <a:ext cx="5358929" cy="3639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887" y="0"/>
            <a:ext cx="1760113" cy="63121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68991" y="1082789"/>
            <a:ext cx="8297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576" y="-5187"/>
            <a:ext cx="1760113" cy="631213"/>
          </a:xfrm>
          <a:prstGeom prst="rect">
            <a:avLst/>
          </a:prstGeom>
        </p:spPr>
      </p:pic>
      <p:pic>
        <p:nvPicPr>
          <p:cNvPr id="19" name="Picture 18" descr="http://freeknowledgecentre.com/wp-content/uploads/2015/09/globalvillag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8" r="25153"/>
          <a:stretch/>
        </p:blipFill>
        <p:spPr bwMode="auto">
          <a:xfrm>
            <a:off x="13252" y="0"/>
            <a:ext cx="1220294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68992" y="5837340"/>
            <a:ext cx="2456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সমগ্র</a:t>
            </a:r>
            <a:r>
              <a:rPr lang="en-US" sz="35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b="1" dirty="0" err="1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বিশ্ব</a:t>
            </a:r>
            <a:endParaRPr lang="en-US" sz="3500" b="1" dirty="0">
              <a:ln w="11430"/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5041" y="4927916"/>
            <a:ext cx="6321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ওর</a:t>
            </a:r>
            <a:r>
              <a:rPr lang="en-US" sz="35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b="1" dirty="0" err="1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গ্রামের</a:t>
            </a:r>
            <a:r>
              <a:rPr lang="en-US" sz="35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b="1" dirty="0" err="1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নাম</a:t>
            </a:r>
            <a:r>
              <a:rPr lang="en-US" sz="35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5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কী</a:t>
            </a:r>
            <a:r>
              <a:rPr lang="en-US" sz="35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 ??????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238" y="457662"/>
            <a:ext cx="4863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ছেলেটি</a:t>
            </a:r>
            <a:r>
              <a:rPr lang="en-US" sz="35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b="1" dirty="0" err="1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কি</a:t>
            </a:r>
            <a:r>
              <a:rPr lang="en-US" sz="35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b="1" dirty="0" err="1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খুজছে</a:t>
            </a:r>
            <a:r>
              <a:rPr lang="en-US" sz="35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? ? 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7138" y="1289206"/>
            <a:ext cx="5627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ওর</a:t>
            </a:r>
            <a:r>
              <a:rPr lang="en-US" sz="35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b="1" dirty="0" err="1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গ্রামের</a:t>
            </a:r>
            <a:r>
              <a:rPr lang="en-US" sz="35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b="1" dirty="0" err="1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বাড়ী</a:t>
            </a:r>
            <a:r>
              <a:rPr lang="en-US" sz="35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 ??????</a:t>
            </a:r>
          </a:p>
        </p:txBody>
      </p:sp>
    </p:spTree>
    <p:extLst>
      <p:ext uri="{BB962C8B-B14F-4D97-AF65-F5344CB8AC3E}">
        <p14:creationId xmlns:p14="http://schemas.microsoft.com/office/powerpoint/2010/main" val="64799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235528" y="3129565"/>
            <a:ext cx="11762508" cy="59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b="1" dirty="0" err="1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বিশ্বগ্রামের</a:t>
            </a:r>
            <a:r>
              <a:rPr lang="en-US" sz="32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ধারণা</a:t>
            </a:r>
            <a:r>
              <a:rPr lang="en-US" sz="32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সংশ্লিষ্ট</a:t>
            </a:r>
            <a:r>
              <a:rPr lang="en-US" sz="32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প্রধান</a:t>
            </a:r>
            <a:r>
              <a:rPr lang="en-US" sz="32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উপাদানগুলোর</a:t>
            </a:r>
            <a:r>
              <a:rPr lang="en-US" sz="32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নাম</a:t>
            </a:r>
            <a:r>
              <a:rPr lang="bn-BD" sz="32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ও</a:t>
            </a:r>
            <a:r>
              <a:rPr lang="en-US" sz="32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বৈশিষ্ট্য</a:t>
            </a:r>
            <a:r>
              <a:rPr lang="en-US" sz="32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। </a:t>
            </a: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457200" y="1403897"/>
            <a:ext cx="8465127" cy="6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4500" b="1" dirty="0" err="1">
                <a:ln w="11430"/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আমাদের</a:t>
            </a:r>
            <a:r>
              <a:rPr lang="en-US" sz="4500" b="1" dirty="0">
                <a:ln w="11430"/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500" b="1" dirty="0" err="1">
                <a:ln w="11430"/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আজকের</a:t>
            </a:r>
            <a:r>
              <a:rPr lang="en-US" sz="4500" b="1" dirty="0">
                <a:ln w="11430"/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500" b="1" dirty="0" err="1">
                <a:ln w="11430"/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পাঠ</a:t>
            </a:r>
            <a:r>
              <a:rPr lang="en-US" sz="4500" b="1" dirty="0">
                <a:ln w="11430"/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28359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536812" y="2746948"/>
            <a:ext cx="11655188" cy="221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bn-IN" sz="32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১. </a:t>
            </a:r>
            <a:r>
              <a:rPr lang="en-US" sz="3200" b="1" dirty="0" err="1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বিশ্বগ্রামের</a:t>
            </a:r>
            <a:r>
              <a:rPr lang="en-US" sz="32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ধারণা</a:t>
            </a:r>
            <a:r>
              <a:rPr lang="en-US" sz="32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সংশ্লিষ্ট</a:t>
            </a:r>
            <a:r>
              <a:rPr lang="en-US" sz="32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প্রধান</a:t>
            </a:r>
            <a:r>
              <a:rPr lang="en-US" sz="32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উপাদানগুলোর</a:t>
            </a:r>
            <a:r>
              <a:rPr lang="en-US" sz="32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নাম</a:t>
            </a:r>
            <a:r>
              <a:rPr lang="en-US" sz="32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বলতে পারবে</a:t>
            </a:r>
            <a:r>
              <a:rPr lang="en-US" sz="32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।</a:t>
            </a:r>
            <a:endParaRPr lang="en-US" sz="3200" b="1" dirty="0">
              <a:ln w="11430"/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bn-IN" sz="32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২. </a:t>
            </a:r>
            <a:r>
              <a:rPr lang="en-US" sz="3200" b="1" dirty="0" err="1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বিশ্বগ্রামের</a:t>
            </a:r>
            <a:r>
              <a:rPr lang="en-US" sz="32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ধারণা</a:t>
            </a:r>
            <a:r>
              <a:rPr lang="en-US" sz="32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সংশ্লিষ্ট</a:t>
            </a:r>
            <a:r>
              <a:rPr lang="en-US" sz="32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প্রধান</a:t>
            </a:r>
            <a:r>
              <a:rPr lang="en-US" sz="32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উপাদানগুলোর</a:t>
            </a:r>
            <a:r>
              <a:rPr lang="en-US" sz="32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বৈশিষ্ট্য</a:t>
            </a:r>
            <a:r>
              <a:rPr lang="en-US" sz="32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ব্যাখ্যা</a:t>
            </a:r>
            <a:r>
              <a:rPr lang="en-US" sz="32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করতে</a:t>
            </a:r>
            <a:r>
              <a:rPr lang="en-US" sz="32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পারবে</a:t>
            </a:r>
            <a:r>
              <a:rPr lang="en-US" sz="32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।</a:t>
            </a:r>
            <a:endParaRPr lang="en-US" sz="3200" b="1" dirty="0">
              <a:ln w="11430"/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7B6A10-486C-43B4-906E-58B1F1138D7D}"/>
              </a:ext>
            </a:extLst>
          </p:cNvPr>
          <p:cNvSpPr txBox="1"/>
          <p:nvPr/>
        </p:nvSpPr>
        <p:spPr>
          <a:xfrm>
            <a:off x="3865418" y="228643"/>
            <a:ext cx="47105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শিখনফল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11F81B-F036-4956-A8C6-0B6BD698B652}"/>
              </a:ext>
            </a:extLst>
          </p:cNvPr>
          <p:cNvSpPr/>
          <p:nvPr/>
        </p:nvSpPr>
        <p:spPr>
          <a:xfrm>
            <a:off x="132522" y="1915951"/>
            <a:ext cx="98150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এই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পাঠ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শেষে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শিক্ষার্থীরা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...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24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1061" y="1862078"/>
            <a:ext cx="6904382" cy="175432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তথ্য</a:t>
            </a:r>
            <a:r>
              <a:rPr lang="en-US" sz="3600" dirty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যোগাযোগ</a:t>
            </a:r>
            <a:r>
              <a:rPr lang="en-US" sz="3600" dirty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প্রযুক্তির</a:t>
            </a:r>
            <a:r>
              <a:rPr lang="en-US" sz="3600" dirty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মাধ্যমে</a:t>
            </a:r>
            <a:r>
              <a:rPr lang="en-US" sz="3600" dirty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বিভিন্ন</a:t>
            </a:r>
            <a:r>
              <a:rPr lang="en-US" sz="3600" dirty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ক্ষেত্রের</a:t>
            </a:r>
            <a:r>
              <a:rPr lang="en-US" sz="3600" dirty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ব্যাপক</a:t>
            </a:r>
            <a:r>
              <a:rPr lang="en-US" sz="3600" dirty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উন্নয়ন</a:t>
            </a:r>
            <a:r>
              <a:rPr lang="en-US" sz="3600" dirty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এখন</a:t>
            </a:r>
            <a:r>
              <a:rPr lang="en-US" sz="3600" dirty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বিশ্বের</a:t>
            </a:r>
            <a:r>
              <a:rPr lang="en-US" sz="3600" dirty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সকল</a:t>
            </a:r>
            <a:r>
              <a:rPr lang="en-US" sz="3600" dirty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প্রান্তের</a:t>
            </a:r>
            <a:r>
              <a:rPr lang="en-US" sz="3600" dirty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মানুষকে</a:t>
            </a:r>
            <a:r>
              <a:rPr lang="en-US" sz="3600" dirty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পরস্পরের</a:t>
            </a:r>
            <a:r>
              <a:rPr lang="en-US" sz="3600" dirty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কাছাকাছি</a:t>
            </a:r>
            <a:r>
              <a:rPr lang="en-US" sz="3600" dirty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নিয়ে</a:t>
            </a:r>
            <a:r>
              <a:rPr lang="en-US" sz="3600" dirty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এসেছে</a:t>
            </a:r>
            <a:r>
              <a:rPr lang="en-US" sz="3600" dirty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" t="13916" r="5026" b="28053"/>
          <a:stretch/>
        </p:blipFill>
        <p:spPr bwMode="auto">
          <a:xfrm>
            <a:off x="371061" y="301134"/>
            <a:ext cx="5877339" cy="660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74924" y="5034892"/>
            <a:ext cx="10377985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এগুলোর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মধ্যে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উল্লেখযোগ্য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কিছু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ক্ষেত্র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হল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-</a:t>
            </a:r>
          </a:p>
        </p:txBody>
      </p:sp>
      <p:pic>
        <p:nvPicPr>
          <p:cNvPr id="1026" name="Picture 2" descr="http://3.bp.blogspot.com/-uoXQjdA7teY/TvBn_AfE9CI/AAAAAAAAAFk/Fkiz9OJDAyw/s1600/organis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487" y="1850550"/>
            <a:ext cx="4776513" cy="318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56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600</Words>
  <Application>Microsoft Office PowerPoint</Application>
  <PresentationFormat>Widescreen</PresentationFormat>
  <Paragraphs>150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Calibri</vt:lpstr>
      <vt:lpstr>Calibri Light</vt:lpstr>
      <vt:lpstr>Nikosh</vt:lpstr>
      <vt:lpstr>NikoshBAN</vt:lpstr>
      <vt:lpstr>SolaimanLipi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Asad</dc:creator>
  <cp:lastModifiedBy>rumpur</cp:lastModifiedBy>
  <cp:revision>96</cp:revision>
  <dcterms:created xsi:type="dcterms:W3CDTF">2016-06-09T14:01:31Z</dcterms:created>
  <dcterms:modified xsi:type="dcterms:W3CDTF">2021-05-02T06:32:32Z</dcterms:modified>
</cp:coreProperties>
</file>