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69" r:id="rId5"/>
    <p:sldId id="271" r:id="rId6"/>
    <p:sldId id="270" r:id="rId7"/>
    <p:sldId id="268" r:id="rId8"/>
    <p:sldId id="266" r:id="rId9"/>
    <p:sldId id="267" r:id="rId10"/>
    <p:sldId id="263" r:id="rId11"/>
    <p:sldId id="265" r:id="rId12"/>
    <p:sldId id="264" r:id="rId13"/>
    <p:sldId id="260" r:id="rId14"/>
    <p:sldId id="262" r:id="rId15"/>
    <p:sldId id="261" r:id="rId16"/>
    <p:sldId id="25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F8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6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BCBCC-A652-4530-A8A2-F9005D6CC1BD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3AC20D-EA55-4FAC-8D48-F7A4AF8E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79717" y="0"/>
            <a:ext cx="12192000" cy="6858000"/>
          </a:xfrm>
          <a:prstGeom prst="frame">
            <a:avLst>
              <a:gd name="adj1" fmla="val 3056"/>
            </a:avLst>
          </a:prstGeom>
          <a:gradFill>
            <a:gsLst>
              <a:gs pos="22000">
                <a:srgbClr val="FF0505"/>
              </a:gs>
              <a:gs pos="77000">
                <a:srgbClr val="00B0F0"/>
              </a:gs>
              <a:gs pos="0">
                <a:srgbClr val="FFC000"/>
              </a:gs>
              <a:gs pos="61000">
                <a:srgbClr val="0070C0"/>
              </a:gs>
              <a:gs pos="7074">
                <a:srgbClr val="FFFF00"/>
              </a:gs>
              <a:gs pos="38000">
                <a:srgbClr val="92D050"/>
              </a:gs>
              <a:gs pos="100000">
                <a:srgbClr val="FFFF00"/>
              </a:gs>
            </a:gsLst>
            <a:lin ang="5400000" scaled="1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endParaRPr lang="en-US">
              <a:gradFill>
                <a:gsLst>
                  <a:gs pos="28000">
                    <a:srgbClr val="FFFF00"/>
                  </a:gs>
                  <a:gs pos="92027">
                    <a:srgbClr val="00B050"/>
                  </a:gs>
                  <a:gs pos="72000">
                    <a:srgbClr val="00B05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FF0000"/>
                  </a:gs>
                </a:gsLst>
                <a:lin ang="5400000" scaled="1"/>
              </a:gra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42374" y="6035039"/>
            <a:ext cx="11699045" cy="532521"/>
            <a:chOff x="242374" y="6035039"/>
            <a:chExt cx="11699045" cy="53252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25"/>
            <a:stretch/>
          </p:blipFill>
          <p:spPr>
            <a:xfrm>
              <a:off x="242374" y="6035039"/>
              <a:ext cx="3238500" cy="5325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25"/>
            <a:stretch/>
          </p:blipFill>
          <p:spPr>
            <a:xfrm>
              <a:off x="3480874" y="6035039"/>
              <a:ext cx="3238500" cy="5325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25"/>
            <a:stretch/>
          </p:blipFill>
          <p:spPr>
            <a:xfrm>
              <a:off x="6719374" y="6035039"/>
              <a:ext cx="3238500" cy="5325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25"/>
            <a:stretch/>
          </p:blipFill>
          <p:spPr>
            <a:xfrm>
              <a:off x="8702919" y="6035039"/>
              <a:ext cx="3238500" cy="53252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 userDrawn="1"/>
        </p:nvSpPr>
        <p:spPr>
          <a:xfrm>
            <a:off x="242374" y="5795889"/>
            <a:ext cx="1169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92D050"/>
                </a:solidFill>
              </a:rPr>
              <a:t>মোঃ</a:t>
            </a:r>
            <a:r>
              <a:rPr lang="bn-IN" sz="1600" baseline="0" dirty="0" smtClean="0">
                <a:solidFill>
                  <a:srgbClr val="92D050"/>
                </a:solidFill>
              </a:rPr>
              <a:t> মারুফুল হক , সহকারী শিক্ষক , গণিত , বঙ্গবাসী মাধ্যমিক বিদ্যালয় , খালিশপুর খুলনা। ইমেলঃ</a:t>
            </a:r>
            <a:r>
              <a:rPr lang="en-US" sz="1600" baseline="0" dirty="0" smtClean="0">
                <a:solidFill>
                  <a:srgbClr val="92D050"/>
                </a:solidFill>
              </a:rPr>
              <a:t> marufulhoque311@gmail.com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1" name="L-Shape 10"/>
          <p:cNvSpPr/>
          <p:nvPr userDrawn="1"/>
        </p:nvSpPr>
        <p:spPr>
          <a:xfrm rot="5400000">
            <a:off x="268896" y="184493"/>
            <a:ext cx="689319" cy="742365"/>
          </a:xfrm>
          <a:prstGeom prst="corner">
            <a:avLst>
              <a:gd name="adj1" fmla="val 31679"/>
              <a:gd name="adj2" fmla="val 3015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 userDrawn="1"/>
        </p:nvSpPr>
        <p:spPr>
          <a:xfrm rot="10800000">
            <a:off x="11252100" y="211016"/>
            <a:ext cx="689319" cy="742365"/>
          </a:xfrm>
          <a:prstGeom prst="corner">
            <a:avLst>
              <a:gd name="adj1" fmla="val 31679"/>
              <a:gd name="adj2" fmla="val 3015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5400000">
            <a:off x="466243" y="424041"/>
            <a:ext cx="323558" cy="347672"/>
          </a:xfrm>
          <a:prstGeom prst="corner">
            <a:avLst>
              <a:gd name="adj1" fmla="val 37653"/>
              <a:gd name="adj2" fmla="val 34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 rot="10800000">
            <a:off x="11394830" y="419772"/>
            <a:ext cx="349637" cy="339884"/>
          </a:xfrm>
          <a:prstGeom prst="corner">
            <a:avLst>
              <a:gd name="adj1" fmla="val 37653"/>
              <a:gd name="adj2" fmla="val 347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204716"/>
            <a:ext cx="11682484" cy="5609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8533" y="1017894"/>
            <a:ext cx="8777836" cy="887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53354"/>
              </p:ext>
            </p:extLst>
          </p:nvPr>
        </p:nvGraphicFramePr>
        <p:xfrm>
          <a:off x="1285768" y="982639"/>
          <a:ext cx="10264616" cy="55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997"/>
                <a:gridCol w="3165724"/>
                <a:gridCol w="4316895"/>
              </a:tblGrid>
              <a:tr h="67836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9415" y="220639"/>
            <a:ext cx="10250969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6" y="1700853"/>
            <a:ext cx="2784157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68" y="2887639"/>
            <a:ext cx="2848761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08" y="4183039"/>
            <a:ext cx="2848761" cy="1114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7724" y="1685587"/>
            <a:ext cx="3061685" cy="1132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শ্বেতসার, আমিষ, চর্বি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9022" y="1679235"/>
            <a:ext cx="4351362" cy="1132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6948" y="2894738"/>
            <a:ext cx="3082461" cy="1103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যৌগ ও তন্তু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1130" y="2875119"/>
            <a:ext cx="4351362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বিক্রিয়ায় কৃত্রিম তন্তু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8669" y="4128581"/>
            <a:ext cx="3082461" cy="1114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অক্সিজেন, নাইট্রোজেন, কার্বন, ফসফরাস ইত্যাদি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1130" y="4144556"/>
            <a:ext cx="4351362" cy="1114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শিল্প-কারখানায় রাসায়নিক বিক্রিয়ার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8668" y="5272112"/>
            <a:ext cx="3082461" cy="112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ধাতু, প্লাস্টিক, পেট্রোলিয়াম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81130" y="5286793"/>
            <a:ext cx="4369254" cy="112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আকরিক থেকে ধাতব পদার্থ আহরিত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0" y="5402239"/>
            <a:ext cx="2839857" cy="11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269" y="171735"/>
            <a:ext cx="268686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8370" y="705135"/>
            <a:ext cx="484836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দেখ এবং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 b="13792"/>
          <a:stretch/>
        </p:blipFill>
        <p:spPr>
          <a:xfrm>
            <a:off x="8002138" y="1619535"/>
            <a:ext cx="1828800" cy="132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1358059"/>
            <a:ext cx="1156790" cy="178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4" b="22617"/>
          <a:stretch/>
        </p:blipFill>
        <p:spPr>
          <a:xfrm>
            <a:off x="1672063" y="1614986"/>
            <a:ext cx="2224373" cy="132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37" y="1619535"/>
            <a:ext cx="1905000" cy="132269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40901"/>
              </p:ext>
            </p:extLst>
          </p:nvPr>
        </p:nvGraphicFramePr>
        <p:xfrm>
          <a:off x="1753737" y="3789887"/>
          <a:ext cx="8110716" cy="27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16"/>
                <a:gridCol w="3124200"/>
                <a:gridCol w="3276600"/>
              </a:tblGrid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82337" y="3142398"/>
            <a:ext cx="1447800" cy="382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টিফিন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7337" y="3142398"/>
            <a:ext cx="1447800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537" y="3142398"/>
            <a:ext cx="1447800" cy="382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4537" y="3142398"/>
            <a:ext cx="1447800" cy="382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পেনসিল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60629"/>
              </p:ext>
            </p:extLst>
          </p:nvPr>
        </p:nvGraphicFramePr>
        <p:xfrm>
          <a:off x="4209197" y="2021006"/>
          <a:ext cx="3200400" cy="182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97" y="2021006"/>
                        <a:ext cx="3200400" cy="182880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31929" y="573206"/>
            <a:ext cx="2686868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3797" y="4764206"/>
            <a:ext cx="601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ভিডিওতে যা দেখলে তাতে সবত্রই রসায়ন রয়েছে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397" y="4764206"/>
            <a:ext cx="8305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ঘুম থেকে উঠে আমরা যা দেখি বা করি প্রত্যেকের মধ্যে রয়েছে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8689" y="1602474"/>
            <a:ext cx="75438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শরীরের ঘামের মধ্যে কী কী রাসায়নিক পদার্থ থাকে?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68689" y="3126474"/>
            <a:ext cx="75438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টুথপেষ্টের মধ্যে প্রধানত কী কী রাসায়নিক পদার্থ থাকে?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68689" y="4726674"/>
            <a:ext cx="7543800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মানুষের চাহিদা যোগানে সার্বক্ষণিকভাবে নিয়োজিত” ব্যাখ্যা কর?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2330" y="230874"/>
            <a:ext cx="2895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4806" y="247365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269406" y="5902657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69406" y="5902657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2606" y="949657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68606" y="873457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21407" y="1864057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982224" y="1785614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88407" y="1864057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9611622" y="1787857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21406" y="254985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alf Frame 11"/>
          <p:cNvSpPr/>
          <p:nvPr/>
        </p:nvSpPr>
        <p:spPr>
          <a:xfrm rot="14014148">
            <a:off x="7302843" y="2361800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88407" y="2549857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9717207" y="2549857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44806" y="2016458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7874" y="1823716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04874" y="1823716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রেশম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45606" y="254985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21407" y="2549857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69473" y="263857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8808" y="3311857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শ্বেতসার, আমিষ,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চর্বি এ সকল উপাদান পাই।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944807" y="3388057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021006" y="5293057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31006" y="5140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365590" y="51429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7126407" y="5064459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650406" y="5140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8269406" y="5140657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9869606" y="5064457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50406" y="582645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373807" y="5902657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7050207" y="5826457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31006" y="582645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Half Frame 33"/>
          <p:cNvSpPr/>
          <p:nvPr/>
        </p:nvSpPr>
        <p:spPr>
          <a:xfrm rot="14014148">
            <a:off x="9969842" y="5714600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902755" y="293427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5421" y="1588827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নিশ্বাসের মধ্যে রসায়ন আছে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5421" y="2731827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কী কী রাসায়নিক পদার্থ রয়েছে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421" y="3951027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মহাবিশ্বের প্রত্যেক বস্তুতে রসায়ন রয়েছে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5421" y="5094027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 পরিমাপ করা যাবে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8173" y="204716"/>
            <a:ext cx="10658902" cy="6196083"/>
            <a:chOff x="0" y="381000"/>
            <a:chExt cx="10287000" cy="56388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Cube 6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08027" y="1877115"/>
            <a:ext cx="6661814" cy="854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দৈনন্দিন ব্যবহৃত ৫টি বস্তুর সাথে রসায়নের সংশ্লিষ্টতার আলোকে নিচের ছকটি পূরণ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7409"/>
              </p:ext>
            </p:extLst>
          </p:nvPr>
        </p:nvGraphicFramePr>
        <p:xfrm>
          <a:off x="1681177" y="2810998"/>
          <a:ext cx="9148890" cy="308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630"/>
                <a:gridCol w="3049630"/>
                <a:gridCol w="3049630"/>
              </a:tblGrid>
              <a:tr h="55161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বস্তু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উপাদান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উ</a:t>
                      </a:r>
                      <a:r>
                        <a:rPr lang="en-US" dirty="0" smtClean="0"/>
                        <a:t>ৎ</a:t>
                      </a:r>
                      <a:r>
                        <a:rPr lang="bn-BD" dirty="0" smtClean="0"/>
                        <a:t>স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473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51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3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3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2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ersmarketpotatosalad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" y="232012"/>
            <a:ext cx="11668836" cy="6334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4999" y="0"/>
            <a:ext cx="7697680" cy="74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4999" y="5867400"/>
            <a:ext cx="5698281" cy="69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6522" y="903027"/>
            <a:ext cx="10225585" cy="5079963"/>
            <a:chOff x="144419" y="792836"/>
            <a:chExt cx="10170241" cy="5491433"/>
          </a:xfrm>
        </p:grpSpPr>
        <p:grpSp>
          <p:nvGrpSpPr>
            <p:cNvPr id="3" name="Group 2"/>
            <p:cNvGrpSpPr/>
            <p:nvPr/>
          </p:nvGrpSpPr>
          <p:grpSpPr>
            <a:xfrm>
              <a:off x="144419" y="1277731"/>
              <a:ext cx="10170241" cy="5006538"/>
              <a:chOff x="266360" y="956200"/>
              <a:chExt cx="10139379" cy="5064440"/>
            </a:xfrm>
          </p:grpSpPr>
          <p:sp>
            <p:nvSpPr>
              <p:cNvPr id="5" name="Snip Single Corner Rectangle 4"/>
              <p:cNvSpPr/>
              <p:nvPr/>
            </p:nvSpPr>
            <p:spPr>
              <a:xfrm>
                <a:off x="4624515" y="1822683"/>
                <a:ext cx="5781224" cy="3642498"/>
              </a:xfrm>
              <a:prstGeom prst="snip1Rect">
                <a:avLst>
                  <a:gd name="adj" fmla="val 23090"/>
                </a:avLst>
              </a:prstGeom>
              <a:gradFill flip="none" rotWithShape="1">
                <a:gsLst>
                  <a:gs pos="0">
                    <a:srgbClr val="6DFFAF">
                      <a:tint val="66000"/>
                      <a:satMod val="160000"/>
                    </a:srgbClr>
                  </a:gs>
                  <a:gs pos="50000">
                    <a:srgbClr val="6DFFAF">
                      <a:tint val="44500"/>
                      <a:satMod val="160000"/>
                    </a:srgbClr>
                  </a:gs>
                  <a:gs pos="100000">
                    <a:srgbClr val="6DFFA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935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bn-IN" sz="2800" b="1" dirty="0">
                    <a:solidFill>
                      <a:srgbClr val="007A37"/>
                    </a:solidFill>
                  </a:rPr>
                  <a:t>মোঃ মারুফুল হক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সি (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অর্নাস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গণিত, এম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এস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সি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, (গণিত),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 এড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শিক্ষক, গণিত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বঙ্গবাসী মাধ্যমিক বিদ্যালয় , খালিশপুর ,খুলনা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 নং ০১৯২৯৬৬৮১৪৬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Email:</a:t>
                </a:r>
                <a:r>
                  <a:rPr lang="bn-IN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Times New Roman" pitchFamily="18" charset="0"/>
                    <a:cs typeface="Times New Roman" pitchFamily="18" charset="0"/>
                    <a:hlinkClick r:id="rId2"/>
                  </a:rPr>
                  <a:t>marufulhoque311@gmail.com</a:t>
                </a:r>
                <a:r>
                  <a:rPr lang="en-US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ln>
                      <a:solidFill>
                        <a:schemeClr val="tx1"/>
                      </a:solidFill>
                    </a:ln>
                    <a:solidFill>
                      <a:srgbClr val="14091D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rgbClr val="14091D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6360" y="956200"/>
                <a:ext cx="4358153" cy="4216448"/>
              </a:xfrm>
              <a:prstGeom prst="rect">
                <a:avLst/>
              </a:prstGeom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071" y="1382269"/>
                <a:ext cx="3371901" cy="46383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Snip Single Corner Rectangle 3"/>
            <p:cNvSpPr/>
            <p:nvPr/>
          </p:nvSpPr>
          <p:spPr>
            <a:xfrm>
              <a:off x="4515838" y="792836"/>
              <a:ext cx="5798821" cy="1285689"/>
            </a:xfrm>
            <a:prstGeom prst="snip1Rect">
              <a:avLst/>
            </a:prstGeom>
            <a:gradFill flip="none" rotWithShape="1">
              <a:gsLst>
                <a:gs pos="0">
                  <a:srgbClr val="6DFFAF">
                    <a:tint val="66000"/>
                    <a:satMod val="160000"/>
                  </a:srgbClr>
                </a:gs>
                <a:gs pos="50000">
                  <a:srgbClr val="6DFFAF">
                    <a:tint val="44500"/>
                    <a:satMod val="160000"/>
                  </a:srgbClr>
                </a:gs>
                <a:gs pos="100000">
                  <a:srgbClr val="6DFFA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 পরিচিতি</a:t>
              </a:r>
              <a:endParaRPr lang="en-US" sz="6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4481015" y="1899312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4481015" y="2130498"/>
            <a:ext cx="4790007" cy="2664415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4481015" y="2130498"/>
            <a:ext cx="4790007" cy="2664415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20279" y="299114"/>
            <a:ext cx="6576114" cy="5410200"/>
            <a:chOff x="1384541" y="106919"/>
            <a:chExt cx="7598100" cy="5471480"/>
          </a:xfrm>
        </p:grpSpPr>
        <p:grpSp>
          <p:nvGrpSpPr>
            <p:cNvPr id="8" name="Group 7"/>
            <p:cNvGrpSpPr/>
            <p:nvPr/>
          </p:nvGrpSpPr>
          <p:grpSpPr>
            <a:xfrm>
              <a:off x="1384541" y="106919"/>
              <a:ext cx="7149859" cy="5359910"/>
              <a:chOff x="1714055" y="-43598"/>
              <a:chExt cx="7149859" cy="53599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14055" y="-43598"/>
                <a:ext cx="5486400" cy="11049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765061" y="-14372"/>
                <a:ext cx="7098853" cy="5330684"/>
                <a:chOff x="1664147" y="-105338"/>
                <a:chExt cx="7098853" cy="5330684"/>
              </a:xfrm>
            </p:grpSpPr>
            <p:sp useBgFill="1">
              <p:nvSpPr>
                <p:cNvPr id="12" name="Rectangle 11"/>
                <p:cNvSpPr/>
                <p:nvPr/>
              </p:nvSpPr>
              <p:spPr>
                <a:xfrm>
                  <a:off x="3048000" y="1904999"/>
                  <a:ext cx="5715000" cy="3320347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664147" y="-105338"/>
                  <a:ext cx="5384391" cy="101566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blipFill dpi="0"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</a:t>
                  </a:r>
                  <a:r>
                    <a:rPr lang="bn-IN" sz="6000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00F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পরিচিতি</a:t>
                  </a:r>
                  <a:endParaRPr lang="en-US" sz="6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2794869" y="1599843"/>
              <a:ext cx="6187772" cy="39785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2060"/>
                  </a:solidFill>
                </a:rPr>
                <a:t>     </a:t>
              </a:r>
              <a:r>
                <a:rPr lang="bn-IN" sz="2800" dirty="0" smtClean="0">
                  <a:solidFill>
                    <a:srgbClr val="002060"/>
                  </a:solidFill>
                </a:rPr>
                <a:t>শ্রেণিঃ         নবম ও দশম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বিষয়ঃ        রসায়ন বিজ্ঞান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অধ্যায়ঃ         প্রথম </a:t>
              </a:r>
              <a:r>
                <a:rPr lang="bn-IN" sz="2400" dirty="0" smtClean="0">
                  <a:solidFill>
                    <a:srgbClr val="002060"/>
                  </a:solidFill>
                </a:rPr>
                <a:t>    </a:t>
              </a:r>
              <a:endParaRPr lang="bn-IN" dirty="0">
                <a:solidFill>
                  <a:srgbClr val="002060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 পাঠঃ         ১.২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2800" dirty="0" smtClean="0">
                  <a:solidFill>
                    <a:srgbClr val="002060"/>
                  </a:solidFill>
                </a:rPr>
                <a:t>       সময়ঃ        ৫০ মিনিট 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1800158" y="1899312"/>
            <a:ext cx="2871419" cy="3693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41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7778" y="326409"/>
            <a:ext cx="57912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96369" y="4417894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34269" y="5355609"/>
            <a:ext cx="33909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7269" y="5414749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669" y="5355609"/>
            <a:ext cx="33909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696769" y="4913194"/>
            <a:ext cx="687506" cy="4233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69" y="1088409"/>
            <a:ext cx="36576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769" y="5428396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218262"/>
            <a:ext cx="9198592" cy="5706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7325" y="2436126"/>
            <a:ext cx="9004937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185" y="1911824"/>
            <a:ext cx="6248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91185" y="3341427"/>
            <a:ext cx="7620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বস্তুর সাথে রসায়নের সংশ্লিষ্টতা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1186" y="4789227"/>
            <a:ext cx="85344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185" y="445827"/>
            <a:ext cx="47244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/>
          <a:stretch/>
        </p:blipFill>
        <p:spPr>
          <a:xfrm>
            <a:off x="996287" y="268179"/>
            <a:ext cx="10454185" cy="52864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6287" y="5854100"/>
            <a:ext cx="10044599" cy="642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 লক্ষ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3465" y="5833628"/>
            <a:ext cx="10179827" cy="642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প্রত্যেক পদার্থে রয়েছে .....।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6146" y="5762190"/>
            <a:ext cx="10367067" cy="714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খাদ্যে, পরণে, কাজে, চলনে, নিশ্বাস-প্রশ্বাসে, সবত্রই রয়েছে...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760" y="5838390"/>
            <a:ext cx="10057602" cy="571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রসায়নের বিস্তৃতি .....।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9"/>
          <a:stretch/>
        </p:blipFill>
        <p:spPr>
          <a:xfrm>
            <a:off x="1596788" y="3069609"/>
            <a:ext cx="3238286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250209"/>
            <a:ext cx="3175379" cy="208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8" y="3069609"/>
            <a:ext cx="3426724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7" y="250209"/>
            <a:ext cx="3426726" cy="208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6788" y="2338858"/>
            <a:ext cx="3175379" cy="50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পিঁয়াজে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6788" y="5203209"/>
            <a:ext cx="3238286" cy="579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367" y="2338858"/>
            <a:ext cx="3426725" cy="502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368" y="5050809"/>
            <a:ext cx="3426724" cy="579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স্নেহ-ভালবাসায়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5729" y="5832446"/>
            <a:ext cx="6804143" cy="579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দিকে তাকাই সবই রসায়ন, সর্বত্রই 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5729" y="5825622"/>
            <a:ext cx="6804143" cy="579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রসায়নের পরিধি গাণিতিক ভাবে হিসাব করা সম্ভব নয়।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84645" y="1670713"/>
            <a:ext cx="4648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কমলালেবুতে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রসায়ন থাকে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84645" y="2966113"/>
            <a:ext cx="4648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চিপস-এ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থাকে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4445" y="375313"/>
            <a:ext cx="2895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84645" y="4490113"/>
            <a:ext cx="46481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 কতদুর বিস্তৃত?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452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13</cp:revision>
  <dcterms:created xsi:type="dcterms:W3CDTF">2021-05-02T07:30:11Z</dcterms:created>
  <dcterms:modified xsi:type="dcterms:W3CDTF">2021-05-03T06:48:55Z</dcterms:modified>
</cp:coreProperties>
</file>