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5" r:id="rId5"/>
    <p:sldId id="266" r:id="rId6"/>
    <p:sldId id="267" r:id="rId7"/>
    <p:sldId id="268" r:id="rId8"/>
    <p:sldId id="269" r:id="rId9"/>
    <p:sldId id="257" r:id="rId10"/>
    <p:sldId id="258" r:id="rId11"/>
    <p:sldId id="259" r:id="rId12"/>
    <p:sldId id="260" r:id="rId13"/>
    <p:sldId id="261" r:id="rId14"/>
    <p:sldId id="270" r:id="rId15"/>
    <p:sldId id="271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FFFF00"/>
                </a:solidFill>
              </a:rPr>
              <a:t/>
            </a:r>
            <a:br>
              <a:rPr lang="ar-SA" dirty="0" smtClean="0">
                <a:solidFill>
                  <a:srgbClr val="FFFF00"/>
                </a:solidFill>
              </a:rPr>
            </a:br>
            <a:endParaRPr lang="ar-SA" dirty="0"/>
          </a:p>
        </p:txBody>
      </p:sp>
      <p:pic>
        <p:nvPicPr>
          <p:cNvPr id="1026" name="Picture 2" descr="D:\‍ৃ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400800" cy="4648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0" y="1828800"/>
            <a:ext cx="1828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সুস্বাগতম</a:t>
            </a:r>
            <a:endParaRPr lang="ar-S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58213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মিল্ক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রিপ্লেসার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এর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প্রয়োজনীয়তা</a:t>
            </a:r>
            <a:r>
              <a:rPr lang="en-US" dirty="0" smtClean="0">
                <a:solidFill>
                  <a:srgbClr val="7030A0"/>
                </a:solidFill>
              </a:rPr>
              <a:t> :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en-US" sz="3200" dirty="0" err="1" smtClean="0"/>
              <a:t>গরুর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বাছুরকে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ওজন</a:t>
            </a:r>
            <a:r>
              <a:rPr lang="en-US" sz="3200" dirty="0" smtClean="0"/>
              <a:t> </a:t>
            </a:r>
            <a:r>
              <a:rPr lang="en-US" sz="3200" dirty="0" err="1" smtClean="0"/>
              <a:t>অনুসারে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নির্দিষ্ট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পরিমাণে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দুধ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খাওয়াতে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। </a:t>
            </a:r>
            <a:r>
              <a:rPr lang="en-US" sz="3200" dirty="0" err="1" smtClean="0"/>
              <a:t>সাধারণত</a:t>
            </a:r>
            <a:r>
              <a:rPr lang="en-US" sz="3200" dirty="0" smtClean="0"/>
              <a:t> ১০ </a:t>
            </a:r>
            <a:r>
              <a:rPr lang="en-US" sz="3200" dirty="0" err="1" smtClean="0"/>
              <a:t>কেজি</a:t>
            </a:r>
            <a:r>
              <a:rPr lang="en-US" sz="3200" dirty="0" smtClean="0"/>
              <a:t> </a:t>
            </a:r>
            <a:r>
              <a:rPr lang="en-US" sz="3200" dirty="0" err="1" smtClean="0"/>
              <a:t>ওজনের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বাছুরের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প্রতিদিন</a:t>
            </a:r>
            <a:r>
              <a:rPr lang="en-US" sz="3200" dirty="0" smtClean="0"/>
              <a:t> ১ </a:t>
            </a:r>
            <a:r>
              <a:rPr lang="en-US" sz="3200" dirty="0" err="1" smtClean="0"/>
              <a:t>লিটার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দুধ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। </a:t>
            </a:r>
            <a:r>
              <a:rPr lang="en-US" sz="3200" dirty="0" err="1" smtClean="0"/>
              <a:t>যখন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বাছুরের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ওজন</a:t>
            </a:r>
            <a:r>
              <a:rPr lang="en-US" sz="3200" dirty="0" smtClean="0"/>
              <a:t> ২০ </a:t>
            </a:r>
            <a:r>
              <a:rPr lang="en-US" sz="3200" dirty="0" err="1" smtClean="0"/>
              <a:t>কেজি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sz="3200" dirty="0" err="1" smtClean="0"/>
              <a:t>তখন</a:t>
            </a:r>
            <a:r>
              <a:rPr lang="en-US" sz="3200" dirty="0" smtClean="0"/>
              <a:t> ২ </a:t>
            </a:r>
            <a:r>
              <a:rPr lang="en-US" sz="3200" dirty="0" err="1" smtClean="0"/>
              <a:t>লিটার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দুধ</a:t>
            </a:r>
            <a:r>
              <a:rPr lang="en-US" sz="3200" dirty="0" smtClean="0"/>
              <a:t> </a:t>
            </a:r>
            <a:r>
              <a:rPr lang="en-US" sz="3200" dirty="0" err="1" smtClean="0"/>
              <a:t>দরকার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। </a:t>
            </a:r>
            <a:r>
              <a:rPr lang="en-US" sz="3200" dirty="0" err="1" smtClean="0"/>
              <a:t>কিন্তু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দেশী</a:t>
            </a:r>
            <a:r>
              <a:rPr lang="en-US" sz="3200" dirty="0" smtClean="0"/>
              <a:t> </a:t>
            </a:r>
            <a:r>
              <a:rPr lang="en-US" sz="3200" dirty="0" err="1" smtClean="0"/>
              <a:t>গরু</a:t>
            </a:r>
            <a:r>
              <a:rPr lang="en-US" sz="3200" dirty="0" smtClean="0"/>
              <a:t> </a:t>
            </a:r>
            <a:r>
              <a:rPr lang="en-US" sz="3200" dirty="0" err="1" smtClean="0"/>
              <a:t>দৈনিক</a:t>
            </a:r>
            <a:r>
              <a:rPr lang="en-US" sz="3200" dirty="0" smtClean="0"/>
              <a:t> ১-২ </a:t>
            </a:r>
            <a:r>
              <a:rPr lang="en-US" sz="3200" dirty="0" err="1" smtClean="0"/>
              <a:t>লিটার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দুধ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দেয়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তাহলে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স্বাভাবিকভাবেই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বাছুর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পর্যাপ্ত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দুধ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না</a:t>
            </a:r>
            <a:r>
              <a:rPr lang="en-US" sz="3200" dirty="0" smtClean="0"/>
              <a:t> । এ </a:t>
            </a:r>
            <a:r>
              <a:rPr lang="en-US" sz="3200" dirty="0" err="1" smtClean="0"/>
              <a:t>অবস্থায়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দুধের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বিকল্প</a:t>
            </a:r>
            <a:r>
              <a:rPr lang="en-US" sz="3200" dirty="0" smtClean="0"/>
              <a:t> </a:t>
            </a:r>
            <a:r>
              <a:rPr lang="en-US" sz="3200" dirty="0" err="1" smtClean="0"/>
              <a:t>হিসাবে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মিল্ক</a:t>
            </a:r>
            <a:r>
              <a:rPr lang="en-US" sz="3200" dirty="0" smtClean="0"/>
              <a:t> </a:t>
            </a:r>
            <a:r>
              <a:rPr lang="en-US" sz="3200" dirty="0" err="1" smtClean="0"/>
              <a:t>রিপ্লেসার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প্রয়োজন</a:t>
            </a:r>
            <a:r>
              <a:rPr lang="en-US" sz="3200" dirty="0" smtClean="0"/>
              <a:t> </a:t>
            </a:r>
            <a:r>
              <a:rPr lang="en-US" sz="3200" dirty="0" err="1" smtClean="0"/>
              <a:t>পড়ে</a:t>
            </a:r>
            <a:r>
              <a:rPr lang="en-US" sz="3200" dirty="0" smtClean="0"/>
              <a:t> ।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2785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অন্যদিকে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বাছুর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প্রয়োজনের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অতিরিক্ত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দুধ</a:t>
            </a:r>
            <a:r>
              <a:rPr lang="en-US" sz="3200" dirty="0" smtClean="0"/>
              <a:t> </a:t>
            </a:r>
            <a:r>
              <a:rPr lang="en-US" sz="3200" dirty="0" err="1" smtClean="0"/>
              <a:t>খেলে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শারীরিক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সমস্যা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দেখা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দেয়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খামারীর</a:t>
            </a:r>
            <a:r>
              <a:rPr lang="en-US" sz="3200" dirty="0" smtClean="0"/>
              <a:t> </a:t>
            </a:r>
            <a:r>
              <a:rPr lang="en-US" sz="3200" dirty="0" err="1" smtClean="0"/>
              <a:t>আর্থিক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ক্ষতি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। </a:t>
            </a:r>
            <a:r>
              <a:rPr lang="en-US" sz="3200" dirty="0" err="1" smtClean="0"/>
              <a:t>ফলে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লাভজনক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বাছু</a:t>
            </a:r>
            <a:r>
              <a:rPr lang="en-US" sz="3200" dirty="0" smtClean="0"/>
              <a:t> </a:t>
            </a:r>
            <a:r>
              <a:rPr lang="en-US" sz="3200" dirty="0" err="1" smtClean="0"/>
              <a:t>েলালন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পালনে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মিল্ক</a:t>
            </a:r>
            <a:r>
              <a:rPr lang="en-US" sz="3200" dirty="0" smtClean="0"/>
              <a:t> </a:t>
            </a:r>
            <a:r>
              <a:rPr lang="en-US" sz="3200" dirty="0" err="1" smtClean="0"/>
              <a:t>রিপ্লেসার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খাওয়াতে</a:t>
            </a:r>
            <a:r>
              <a:rPr lang="en-US" sz="3200" dirty="0" smtClean="0"/>
              <a:t> 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।</a:t>
            </a:r>
            <a:r>
              <a:rPr lang="en-US" sz="3200" dirty="0" err="1" smtClean="0"/>
              <a:t>আরেকটি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হল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বাছুর</a:t>
            </a:r>
            <a:r>
              <a:rPr lang="en-US" sz="3200" dirty="0" smtClean="0"/>
              <a:t> </a:t>
            </a:r>
            <a:r>
              <a:rPr lang="en-US" sz="3200" dirty="0" err="1" smtClean="0"/>
              <a:t>গাভী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থাকলে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গাভী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তাড়াতাড়ি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পরবর্তী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বাচ্চা</a:t>
            </a:r>
            <a:r>
              <a:rPr lang="en-US" sz="3200" dirty="0" smtClean="0"/>
              <a:t> </a:t>
            </a:r>
            <a:r>
              <a:rPr lang="en-US" sz="3200" dirty="0" err="1" smtClean="0"/>
              <a:t>ধারণে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সক্ষম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dirty="0" smtClean="0"/>
              <a:t>।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547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অন্যভাবে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বলা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সমস্ত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গাভী</a:t>
            </a:r>
            <a:r>
              <a:rPr lang="en-US" sz="3200" dirty="0" smtClean="0"/>
              <a:t> ২০ -৩০ </a:t>
            </a:r>
            <a:r>
              <a:rPr lang="en-US" sz="3200" dirty="0" err="1" smtClean="0"/>
              <a:t>লিটার</a:t>
            </a:r>
            <a:r>
              <a:rPr lang="en-US" sz="3200" dirty="0" smtClean="0"/>
              <a:t>  </a:t>
            </a:r>
            <a:r>
              <a:rPr lang="en-US" sz="3200" dirty="0" err="1" smtClean="0"/>
              <a:t>দৈনিক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দুধ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দেয়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তাদেরকে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দোহন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মিল্কিং</a:t>
            </a:r>
            <a:r>
              <a:rPr lang="en-US" sz="3200" dirty="0" smtClean="0"/>
              <a:t> </a:t>
            </a:r>
            <a:r>
              <a:rPr lang="en-US" sz="3200" dirty="0" err="1" smtClean="0"/>
              <a:t>মেশিন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ব্যবহার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। </a:t>
            </a:r>
            <a:r>
              <a:rPr lang="en-US" sz="3200" dirty="0" err="1" smtClean="0"/>
              <a:t>তখন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বাছুর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দুধ</a:t>
            </a:r>
            <a:r>
              <a:rPr lang="en-US" sz="3200" dirty="0" smtClean="0"/>
              <a:t> </a:t>
            </a:r>
            <a:r>
              <a:rPr lang="en-US" sz="3200" dirty="0" err="1" smtClean="0"/>
              <a:t>দোহনের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দরকার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sz="3200" dirty="0" err="1" smtClean="0"/>
              <a:t>না</a:t>
            </a:r>
            <a:r>
              <a:rPr lang="en-US" sz="3200" dirty="0" smtClean="0"/>
              <a:t> । </a:t>
            </a:r>
            <a:r>
              <a:rPr lang="en-US" sz="3200" dirty="0" err="1" smtClean="0"/>
              <a:t>বরং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বাছুর</a:t>
            </a:r>
            <a:r>
              <a:rPr lang="en-US" sz="3200" dirty="0" smtClean="0"/>
              <a:t> </a:t>
            </a:r>
            <a:r>
              <a:rPr lang="en-US" sz="3200" dirty="0" err="1" smtClean="0"/>
              <a:t>ঘাস</a:t>
            </a:r>
            <a:r>
              <a:rPr lang="en-US" sz="3200" dirty="0" smtClean="0"/>
              <a:t> </a:t>
            </a:r>
            <a:r>
              <a:rPr lang="en-US" sz="3200" dirty="0" err="1" smtClean="0"/>
              <a:t>কেতে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অভ্যস্ত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পড়ে</a:t>
            </a:r>
            <a:r>
              <a:rPr lang="en-US" sz="3200" dirty="0" smtClean="0"/>
              <a:t> ।</a:t>
            </a:r>
            <a:r>
              <a:rPr lang="en-US" sz="3200" dirty="0" err="1" smtClean="0"/>
              <a:t>আধুনিক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খামারে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মিল্ক</a:t>
            </a:r>
            <a:r>
              <a:rPr lang="en-US" sz="3200" dirty="0" smtClean="0"/>
              <a:t> </a:t>
            </a:r>
            <a:r>
              <a:rPr lang="en-US" sz="3200" dirty="0" err="1" smtClean="0"/>
              <a:t>রিপ্লেসার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খুবই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প্রয়োজন</a:t>
            </a:r>
            <a:r>
              <a:rPr lang="en-US" sz="3200" dirty="0" smtClean="0"/>
              <a:t> ।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627856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</a:t>
            </a:r>
            <a:r>
              <a:rPr lang="en-US" dirty="0" err="1" smtClean="0">
                <a:solidFill>
                  <a:srgbClr val="7030A0"/>
                </a:solidFill>
              </a:rPr>
              <a:t>মিল্ক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রিপ্লেসার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তৈরির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নমুনা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381003"/>
          <a:ext cx="7391400" cy="47243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47850"/>
                <a:gridCol w="1847850"/>
                <a:gridCol w="2832269"/>
                <a:gridCol w="863431"/>
              </a:tblGrid>
              <a:tr h="1153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রেশন-২(%)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Vrinda"/>
                          <a:ea typeface="Calibri"/>
                          <a:cs typeface="Arial"/>
                        </a:rPr>
                        <a:t>রেশন-১(%)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Vrinda"/>
                          <a:ea typeface="Calibri"/>
                          <a:cs typeface="Arial"/>
                        </a:rPr>
                        <a:t>উপকরণ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Vrinda"/>
                          <a:ea typeface="Calibri"/>
                          <a:cs typeface="Arial"/>
                        </a:rPr>
                        <a:t>ক্রমিক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Vrinda"/>
                          <a:ea typeface="Calibri"/>
                          <a:cs typeface="Arial"/>
                        </a:rPr>
                        <a:t>৬৫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Vrinda"/>
                          <a:ea typeface="Calibri"/>
                          <a:cs typeface="Arial"/>
                        </a:rPr>
                        <a:t>স্কিম</a:t>
                      </a: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>
                          <a:latin typeface="Vrinda"/>
                          <a:ea typeface="Calibri"/>
                          <a:cs typeface="Arial"/>
                        </a:rPr>
                        <a:t>মিল্ক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১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6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০৬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Vrinda"/>
                          <a:ea typeface="Calibri"/>
                          <a:cs typeface="Arial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Vrinda"/>
                          <a:ea typeface="Calibri"/>
                          <a:cs typeface="Arial"/>
                        </a:rPr>
                        <a:t>স্কিম</a:t>
                      </a: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>
                          <a:latin typeface="Vrinda"/>
                          <a:ea typeface="Calibri"/>
                          <a:cs typeface="Arial"/>
                        </a:rPr>
                        <a:t>মিল্ক</a:t>
                      </a: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>
                          <a:latin typeface="Vrinda"/>
                          <a:ea typeface="Calibri"/>
                          <a:cs typeface="Arial"/>
                        </a:rPr>
                        <a:t>পাউডার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২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৬০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Vrinda"/>
                          <a:ea typeface="Calibri"/>
                          <a:cs typeface="Arial"/>
                        </a:rPr>
                        <a:t>পানি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৩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২০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২০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Vrinda"/>
                          <a:ea typeface="Calibri"/>
                          <a:cs typeface="Arial"/>
                        </a:rPr>
                        <a:t>উদ্ভিজ</a:t>
                      </a: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>
                          <a:latin typeface="Vrinda"/>
                          <a:ea typeface="Calibri"/>
                          <a:cs typeface="Arial"/>
                        </a:rPr>
                        <a:t>তের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৯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১০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Vrinda"/>
                          <a:ea typeface="Calibri"/>
                          <a:cs typeface="Arial"/>
                        </a:rPr>
                        <a:t>ছানার</a:t>
                      </a: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>
                          <a:latin typeface="Vrinda"/>
                          <a:ea typeface="Calibri"/>
                          <a:cs typeface="Arial"/>
                        </a:rPr>
                        <a:t>দুধ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৫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6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০৫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Vrinda"/>
                          <a:ea typeface="Calibri"/>
                          <a:cs typeface="Arial"/>
                        </a:rPr>
                        <a:t>০৫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Vrinda"/>
                          <a:ea typeface="Calibri"/>
                          <a:cs typeface="Arial"/>
                        </a:rPr>
                        <a:t>ভিটামিন</a:t>
                      </a: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 ও </a:t>
                      </a:r>
                      <a:r>
                        <a:rPr lang="en-US" sz="2000" dirty="0" err="1">
                          <a:latin typeface="Vrinda"/>
                          <a:ea typeface="Calibri"/>
                          <a:cs typeface="Arial"/>
                        </a:rPr>
                        <a:t>খনিজ</a:t>
                      </a: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dirty="0" err="1">
                          <a:latin typeface="Vrinda"/>
                          <a:ea typeface="Calibri"/>
                          <a:cs typeface="Arial"/>
                        </a:rPr>
                        <a:t>প্রিমিক্স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৬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6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rinda"/>
                          <a:ea typeface="Calibri"/>
                          <a:cs typeface="Arial"/>
                        </a:rPr>
                        <a:t>১০০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১০০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Vrinda"/>
                          <a:ea typeface="Calibri"/>
                          <a:cs typeface="Arial"/>
                        </a:rPr>
                        <a:t>মোট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Vrinda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62785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প্রশ্নোত্তর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err="1" smtClean="0">
                <a:solidFill>
                  <a:srgbClr val="00B050"/>
                </a:solidFill>
              </a:rPr>
              <a:t>একক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কাজ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/>
              <a:t>১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মিল্ক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রিপ্লেসার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তৈরির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উপাদান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 </a:t>
            </a:r>
            <a:r>
              <a:rPr lang="en-US" sz="3600" dirty="0" err="1" smtClean="0"/>
              <a:t>বল</a:t>
            </a:r>
            <a:r>
              <a:rPr lang="en-US" sz="3600" dirty="0" smtClean="0"/>
              <a:t> </a:t>
            </a:r>
            <a:r>
              <a:rPr lang="en-US" sz="3600" dirty="0" smtClean="0"/>
              <a:t>।</a:t>
            </a: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২.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মিল্ক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রিপ্লেসার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কি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?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685801"/>
            <a:ext cx="7696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B050"/>
                </a:solidFill>
              </a:rPr>
              <a:t>বাড়ীর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কাজ</a:t>
            </a:r>
            <a:endParaRPr lang="en-US" sz="3600" dirty="0" smtClean="0">
              <a:solidFill>
                <a:srgbClr val="00B050"/>
              </a:solidFill>
            </a:endParaRPr>
          </a:p>
          <a:p>
            <a:pPr algn="ctr"/>
            <a:endParaRPr lang="en-US" sz="3600" dirty="0" smtClean="0">
              <a:solidFill>
                <a:srgbClr val="7030A0"/>
              </a:solidFill>
            </a:endParaRP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</a:rPr>
              <a:t>দলীয়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কাজ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endParaRPr lang="en-US" sz="2400" dirty="0" smtClean="0">
              <a:solidFill>
                <a:srgbClr val="002060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7030A0"/>
                </a:solidFill>
              </a:rPr>
              <a:t>মিল্ক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রিপ্লেসার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তৈরির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পদ্ধতি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লিখে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আনবা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এবং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65000"/>
                  </a:schemeClr>
                </a:solidFill>
              </a:rPr>
              <a:t>আলাদা</a:t>
            </a:r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65000"/>
                  </a:schemeClr>
                </a:solidFill>
              </a:rPr>
              <a:t>গ্রুপে</a:t>
            </a:r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65000"/>
                  </a:schemeClr>
                </a:solidFill>
              </a:rPr>
              <a:t>উপস্থাপন</a:t>
            </a:r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65000"/>
                  </a:schemeClr>
                </a:solidFill>
              </a:rPr>
              <a:t>করতে</a:t>
            </a:r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65000"/>
                  </a:schemeClr>
                </a:solidFill>
              </a:rPr>
              <a:t>হবে</a:t>
            </a:r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</a:rPr>
              <a:t>। </a:t>
            </a:r>
            <a:endParaRPr lang="ar-SA" sz="3200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আল্লাহ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হাফিজ</a:t>
            </a:r>
            <a:endParaRPr lang="ar-SA" dirty="0">
              <a:solidFill>
                <a:srgbClr val="00B050"/>
              </a:solidFill>
            </a:endParaRPr>
          </a:p>
        </p:txBody>
      </p:sp>
      <p:pic>
        <p:nvPicPr>
          <p:cNvPr id="2050" name="Picture 2" descr="D:\25be6a1d1a3496316387f10f9818074afeba799432371167cbcbf7833203f6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762125"/>
            <a:ext cx="619125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278562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00B050"/>
                </a:solidFill>
              </a:rPr>
              <a:t> </a:t>
            </a:r>
            <a:r>
              <a:rPr lang="en-US" sz="5300" dirty="0" err="1" smtClean="0">
                <a:solidFill>
                  <a:srgbClr val="00B050"/>
                </a:solidFill>
              </a:rPr>
              <a:t>কৃষি</a:t>
            </a:r>
            <a:r>
              <a:rPr lang="en-US" sz="5300" dirty="0" smtClean="0">
                <a:solidFill>
                  <a:srgbClr val="00B050"/>
                </a:solidFill>
              </a:rPr>
              <a:t> </a:t>
            </a:r>
            <a:r>
              <a:rPr lang="en-US" sz="5300" dirty="0" err="1" smtClean="0">
                <a:solidFill>
                  <a:srgbClr val="00B050"/>
                </a:solidFill>
              </a:rPr>
              <a:t>শিক্ষা</a:t>
            </a: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en-US" dirty="0" smtClean="0"/>
              <a:t>         </a:t>
            </a:r>
            <a:r>
              <a:rPr lang="en-US" dirty="0" err="1" smtClean="0"/>
              <a:t>শ্রেণি</a:t>
            </a:r>
            <a:r>
              <a:rPr lang="en-US" dirty="0" smtClean="0"/>
              <a:t> :  </a:t>
            </a:r>
            <a:r>
              <a:rPr lang="en-US" dirty="0" err="1" smtClean="0"/>
              <a:t>দাখিল</a:t>
            </a:r>
            <a:r>
              <a:rPr lang="en-US" dirty="0" smtClean="0"/>
              <a:t> </a:t>
            </a:r>
            <a:r>
              <a:rPr lang="en-US" dirty="0" err="1" smtClean="0"/>
              <a:t>নবম</a:t>
            </a:r>
            <a:r>
              <a:rPr lang="en-US" dirty="0" smtClean="0"/>
              <a:t> -</a:t>
            </a:r>
            <a:r>
              <a:rPr lang="en-US" dirty="0" err="1" smtClean="0"/>
              <a:t>দশম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7700" dirty="0" smtClean="0"/>
              <a:t/>
            </a:r>
            <a:br>
              <a:rPr lang="en-US" sz="17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>
                <a:solidFill>
                  <a:srgbClr val="FFFF00"/>
                </a:solidFill>
              </a:rPr>
              <a:t/>
            </a:r>
            <a:br>
              <a:rPr lang="en-US" sz="2700" dirty="0" smtClean="0">
                <a:solidFill>
                  <a:srgbClr val="FFFF00"/>
                </a:solidFill>
              </a:rPr>
            </a:br>
            <a:r>
              <a:rPr lang="en-US" sz="3100" dirty="0" smtClean="0">
                <a:solidFill>
                  <a:srgbClr val="00B050"/>
                </a:solidFill>
              </a:rPr>
              <a:t>                                              </a:t>
            </a:r>
            <a:r>
              <a:rPr lang="en-US" sz="3100" dirty="0" smtClean="0">
                <a:solidFill>
                  <a:srgbClr val="00B050"/>
                </a:solidFill>
              </a:rPr>
              <a:t/>
            </a:r>
            <a:br>
              <a:rPr lang="en-US" sz="3100" dirty="0" smtClean="0">
                <a:solidFill>
                  <a:srgbClr val="00B050"/>
                </a:solidFill>
              </a:rPr>
            </a:br>
            <a:r>
              <a:rPr lang="en-US" sz="3100" dirty="0" smtClean="0">
                <a:solidFill>
                  <a:srgbClr val="00B050"/>
                </a:solidFill>
              </a:rPr>
              <a:t> </a:t>
            </a:r>
            <a:r>
              <a:rPr lang="en-US" sz="3100" dirty="0" smtClean="0">
                <a:solidFill>
                  <a:srgbClr val="00B050"/>
                </a:solidFill>
              </a:rPr>
              <a:t>                                             </a:t>
            </a:r>
            <a:r>
              <a:rPr lang="en-US" sz="3100" dirty="0" err="1" smtClean="0">
                <a:solidFill>
                  <a:srgbClr val="00B050"/>
                </a:solidFill>
              </a:rPr>
              <a:t>ফাহমিদা</a:t>
            </a:r>
            <a:r>
              <a:rPr lang="en-US" sz="3100" dirty="0" smtClean="0">
                <a:solidFill>
                  <a:srgbClr val="00B050"/>
                </a:solidFill>
              </a:rPr>
              <a:t> </a:t>
            </a:r>
            <a:r>
              <a:rPr lang="en-US" sz="3100" dirty="0" err="1" smtClean="0">
                <a:solidFill>
                  <a:srgbClr val="00B050"/>
                </a:solidFill>
              </a:rPr>
              <a:t>বেগম</a:t>
            </a:r>
            <a:r>
              <a:rPr lang="en-US" sz="3100" dirty="0" smtClean="0">
                <a:solidFill>
                  <a:srgbClr val="00B050"/>
                </a:solidFill>
              </a:rPr>
              <a:t>                    </a:t>
            </a:r>
            <a:r>
              <a:rPr lang="en-US" sz="3100" dirty="0" smtClean="0">
                <a:solidFill>
                  <a:srgbClr val="00B050"/>
                </a:solidFill>
              </a:rPr>
              <a:t>                                            </a:t>
            </a:r>
            <a:r>
              <a:rPr lang="en-US" sz="3100" dirty="0" err="1" smtClean="0">
                <a:solidFill>
                  <a:srgbClr val="00B050"/>
                </a:solidFill>
              </a:rPr>
              <a:t>সহকারী</a:t>
            </a:r>
            <a:r>
              <a:rPr lang="en-US" sz="3100" dirty="0" smtClean="0">
                <a:solidFill>
                  <a:srgbClr val="00B050"/>
                </a:solidFill>
              </a:rPr>
              <a:t> </a:t>
            </a:r>
            <a:r>
              <a:rPr lang="en-US" sz="3100" dirty="0" err="1" smtClean="0">
                <a:solidFill>
                  <a:srgbClr val="00B050"/>
                </a:solidFill>
              </a:rPr>
              <a:t>শিক্ষক</a:t>
            </a:r>
            <a:r>
              <a:rPr lang="en-US" sz="3100" dirty="0" smtClean="0">
                <a:solidFill>
                  <a:srgbClr val="00B050"/>
                </a:solidFill>
              </a:rPr>
              <a:t/>
            </a:r>
            <a:br>
              <a:rPr lang="en-US" sz="3100" dirty="0" smtClean="0">
                <a:solidFill>
                  <a:srgbClr val="00B050"/>
                </a:solidFill>
              </a:rPr>
            </a:br>
            <a:r>
              <a:rPr lang="en-US" sz="3100" dirty="0" smtClean="0">
                <a:solidFill>
                  <a:srgbClr val="00B050"/>
                </a:solidFill>
              </a:rPr>
              <a:t>                                        </a:t>
            </a:r>
            <a:r>
              <a:rPr lang="en-US" sz="3100" dirty="0" smtClean="0">
                <a:solidFill>
                  <a:srgbClr val="00B050"/>
                </a:solidFill>
              </a:rPr>
              <a:t> </a:t>
            </a:r>
            <a:r>
              <a:rPr lang="en-US" sz="3100" dirty="0" err="1" smtClean="0">
                <a:solidFill>
                  <a:srgbClr val="00B050"/>
                </a:solidFill>
              </a:rPr>
              <a:t>কাকুরা</a:t>
            </a:r>
            <a:r>
              <a:rPr lang="en-US" sz="3100" dirty="0" smtClean="0">
                <a:solidFill>
                  <a:srgbClr val="00B050"/>
                </a:solidFill>
              </a:rPr>
              <a:t> </a:t>
            </a:r>
            <a:r>
              <a:rPr lang="en-US" sz="3100" dirty="0" err="1" smtClean="0">
                <a:solidFill>
                  <a:srgbClr val="00B050"/>
                </a:solidFill>
              </a:rPr>
              <a:t>ফাজিল</a:t>
            </a:r>
            <a:r>
              <a:rPr lang="en-US" sz="3100" dirty="0" smtClean="0">
                <a:solidFill>
                  <a:srgbClr val="00B050"/>
                </a:solidFill>
              </a:rPr>
              <a:t> </a:t>
            </a:r>
            <a:r>
              <a:rPr lang="en-US" sz="3100" dirty="0" err="1" smtClean="0">
                <a:solidFill>
                  <a:srgbClr val="00B050"/>
                </a:solidFill>
              </a:rPr>
              <a:t>মাদরাসা</a:t>
            </a:r>
            <a:r>
              <a:rPr lang="en-US" sz="3100" dirty="0" smtClean="0">
                <a:solidFill>
                  <a:srgbClr val="00B050"/>
                </a:solidFill>
              </a:rPr>
              <a:t>          </a:t>
            </a:r>
            <a:r>
              <a:rPr lang="ar-SA" sz="3100" dirty="0" smtClean="0">
                <a:solidFill>
                  <a:srgbClr val="00B050"/>
                </a:solidFill>
              </a:rPr>
              <a:t> । </a:t>
            </a:r>
            <a:r>
              <a:rPr lang="en-US" sz="3100" dirty="0" smtClean="0">
                <a:solidFill>
                  <a:srgbClr val="00B050"/>
                </a:solidFill>
              </a:rPr>
              <a:t>                                          </a:t>
            </a:r>
            <a:r>
              <a:rPr lang="en-US" sz="3100" dirty="0" err="1" smtClean="0">
                <a:solidFill>
                  <a:srgbClr val="00B050"/>
                </a:solidFill>
              </a:rPr>
              <a:t>তারাকান্দা,ময়মনসিংহ</a:t>
            </a:r>
            <a:endParaRPr lang="ar-SA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30762"/>
          </a:xfrm>
        </p:spPr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কিছু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ছবি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দেখব</a:t>
            </a:r>
            <a:endParaRPr lang="ar-SA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21731160_497215130629785_179812197917065898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76400"/>
            <a:ext cx="4191000" cy="4267200"/>
          </a:xfrm>
          <a:prstGeom prst="rect">
            <a:avLst/>
          </a:prstGeom>
          <a:noFill/>
        </p:spPr>
      </p:pic>
      <p:pic>
        <p:nvPicPr>
          <p:cNvPr id="3075" name="Picture 3" descr="D:\21727972_497215150629783_6813500847064640379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00200"/>
            <a:ext cx="4724400" cy="440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comment-nourrir-un-agneau-au-bibero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58674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 descr="D:\21743231_497215080629790_736879246358543766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85725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400" cy="6278562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ar-SA" sz="4400" dirty="0" smtClean="0"/>
              <a:t/>
            </a:r>
            <a:br>
              <a:rPr lang="ar-SA" sz="4400" dirty="0" smtClean="0"/>
            </a:br>
            <a:r>
              <a:rPr lang="en-US" sz="4400" dirty="0" err="1" smtClean="0">
                <a:solidFill>
                  <a:srgbClr val="7030A0"/>
                </a:solidFill>
              </a:rPr>
              <a:t>আজকের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বিষয়ঃ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পশু</a:t>
            </a:r>
            <a:r>
              <a:rPr lang="en-US" dirty="0" smtClean="0"/>
              <a:t> </a:t>
            </a:r>
            <a:r>
              <a:rPr lang="en-US" dirty="0" err="1" smtClean="0"/>
              <a:t>পাখির</a:t>
            </a:r>
            <a:r>
              <a:rPr lang="en-US" dirty="0" smtClean="0"/>
              <a:t> </a:t>
            </a:r>
            <a:r>
              <a:rPr lang="en-US" dirty="0" err="1" smtClean="0"/>
              <a:t>সম্পুরক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এর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বাছুরের</a:t>
            </a:r>
            <a:r>
              <a:rPr lang="en-US" dirty="0" smtClean="0"/>
              <a:t> </a:t>
            </a:r>
            <a:r>
              <a:rPr lang="en-US" dirty="0" err="1" smtClean="0"/>
              <a:t>সম্পুরক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তালিকা</a:t>
            </a:r>
            <a:r>
              <a:rPr lang="en-US" dirty="0" smtClean="0"/>
              <a:t> : </a:t>
            </a:r>
            <a:br>
              <a:rPr lang="en-US" dirty="0" smtClean="0"/>
            </a:br>
            <a:r>
              <a:rPr lang="bn-IN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7030A0"/>
                </a:solidFill>
              </a:rPr>
              <a:t>মিল্ক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রিপ্লেসার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/>
              <a:t>অংশ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১ম </a:t>
            </a:r>
            <a:r>
              <a:rPr lang="en-US" dirty="0" err="1" smtClean="0">
                <a:solidFill>
                  <a:srgbClr val="00B050"/>
                </a:solidFill>
              </a:rPr>
              <a:t>অধ্যায়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smtClean="0">
                <a:solidFill>
                  <a:srgbClr val="00B050"/>
                </a:solidFill>
              </a:rPr>
              <a:t>৬ষ্ঠ </a:t>
            </a:r>
            <a:r>
              <a:rPr lang="en-US" dirty="0" err="1" smtClean="0">
                <a:solidFill>
                  <a:srgbClr val="00B050"/>
                </a:solidFill>
              </a:rPr>
              <a:t>পরিচ্ছেদ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126162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</a:rPr>
              <a:t>শিখন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ফল</a:t>
            </a:r>
            <a:r>
              <a:rPr lang="en-US" sz="4800" dirty="0" smtClean="0">
                <a:solidFill>
                  <a:srgbClr val="00B050"/>
                </a:solidFill>
              </a:rPr>
              <a:t/>
            </a:r>
            <a:br>
              <a:rPr lang="en-US" sz="4800" dirty="0" smtClean="0">
                <a:solidFill>
                  <a:srgbClr val="00B050"/>
                </a:solidFill>
              </a:rPr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>  </a:t>
            </a:r>
            <a:r>
              <a:rPr lang="bn-IN" dirty="0" smtClean="0"/>
              <a:t>১। </a:t>
            </a:r>
            <a:r>
              <a:rPr lang="en-US" dirty="0" err="1" smtClean="0">
                <a:solidFill>
                  <a:srgbClr val="7030A0"/>
                </a:solidFill>
              </a:rPr>
              <a:t>মিল্ক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রিপ্লেসার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বিষয়ে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bn-IN" dirty="0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bn-IN" dirty="0" smtClean="0"/>
              <a:t>২। </a:t>
            </a:r>
            <a:r>
              <a:rPr lang="en-US" dirty="0" err="1" smtClean="0">
                <a:solidFill>
                  <a:srgbClr val="7030A0"/>
                </a:solidFill>
              </a:rPr>
              <a:t>মিল্ক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রিপ্লেসার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তৈরি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সম্পকে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জানবে</a:t>
            </a:r>
            <a:r>
              <a:rPr lang="en-US" dirty="0" smtClean="0">
                <a:solidFill>
                  <a:srgbClr val="7030A0"/>
                </a:solidFill>
              </a:rPr>
              <a:t> ।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62023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মিল্ক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রিপ্লেসার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err="1" smtClean="0"/>
              <a:t>বিশেষ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প্রক্রিয়ায়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তৈরি</a:t>
            </a:r>
            <a:r>
              <a:rPr lang="en-US" sz="3200" dirty="0" smtClean="0"/>
              <a:t> </a:t>
            </a:r>
            <a:r>
              <a:rPr lang="en-US" sz="3200" dirty="0" err="1" smtClean="0"/>
              <a:t>এক</a:t>
            </a:r>
            <a:r>
              <a:rPr lang="en-US" sz="3200" dirty="0" smtClean="0"/>
              <a:t> </a:t>
            </a:r>
            <a:r>
              <a:rPr lang="en-US" sz="3200" dirty="0" err="1" smtClean="0"/>
              <a:t>ধরণের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তরল</a:t>
            </a:r>
            <a:r>
              <a:rPr lang="en-US" sz="3200" dirty="0" smtClean="0"/>
              <a:t> </a:t>
            </a:r>
            <a:r>
              <a:rPr lang="en-US" sz="3200" dirty="0" err="1" smtClean="0"/>
              <a:t>পশু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খাদ্য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দুধের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উপাদান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থাকে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এবঙ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বাছুরের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পরিবতেৃ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ব্রবহার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</a:t>
            </a:r>
            <a:r>
              <a:rPr lang="en-US" sz="3200" dirty="0" smtClean="0"/>
              <a:t> । </a:t>
            </a:r>
            <a:r>
              <a:rPr lang="en-US" sz="3200" dirty="0" err="1" smtClean="0"/>
              <a:t>এতে</a:t>
            </a:r>
            <a:r>
              <a:rPr lang="en-US" sz="3200" dirty="0" smtClean="0"/>
              <a:t> ২০% </a:t>
            </a:r>
            <a:r>
              <a:rPr lang="en-US" sz="3200" dirty="0" err="1" smtClean="0"/>
              <a:t>আমিস</a:t>
            </a:r>
            <a:r>
              <a:rPr lang="en-US" sz="3200" dirty="0" smtClean="0"/>
              <a:t> ও ১০%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অধিক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চবিৃ</a:t>
            </a:r>
            <a:r>
              <a:rPr lang="en-US" sz="3200" dirty="0" smtClean="0"/>
              <a:t> </a:t>
            </a:r>
            <a:r>
              <a:rPr lang="en-US" sz="3200" dirty="0" err="1" smtClean="0"/>
              <a:t>থাকে</a:t>
            </a:r>
            <a:r>
              <a:rPr lang="en-US" sz="3200" dirty="0" smtClean="0"/>
              <a:t> ।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উপাদানসমুহকে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গরম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স্কিম</a:t>
            </a:r>
            <a:r>
              <a:rPr lang="en-US" sz="3200" dirty="0" smtClean="0"/>
              <a:t> </a:t>
            </a:r>
            <a:r>
              <a:rPr lang="en-US" sz="3200" dirty="0" err="1" smtClean="0"/>
              <a:t>মিল্কে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পানিতে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মিশ্রিত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।</a:t>
            </a:r>
            <a:br>
              <a:rPr lang="en-US" sz="3200" dirty="0" smtClean="0"/>
            </a:b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</TotalTime>
  <Words>155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 </vt:lpstr>
      <vt:lpstr> কৃষি শিক্ষা           শ্রেণি :  দাখিল নবম -দশম                                                                                                    ফাহমিদা বেগম                                                                সহকারী শিক্ষক                                          কাকুরা ফাজিল মাদরাসা           ।                                           তারাকান্দা,ময়মনসিংহ</vt:lpstr>
      <vt:lpstr>কিছু ছবি দেখব</vt:lpstr>
      <vt:lpstr>Slide 4</vt:lpstr>
      <vt:lpstr>Slide 5</vt:lpstr>
      <vt:lpstr>Slide 6</vt:lpstr>
      <vt:lpstr>  আজকের বিষয়ঃ   পশু পাখির সম্পুরক খাদ্য  এর  বাছুরের সম্পুরক খাদ্য তালিকা :    মিল্ক রিপ্লেসার অংশ  ১ম অধ্যায়, ৬ষ্ঠ পরিচ্ছেদ </vt:lpstr>
      <vt:lpstr>শিখন ফল    ১। মিল্ক রিপ্লেসার বিষয়ে পরিচিতি লাভ করতে পারবে ।  ২। মিল্ক রিপ্লেসার তৈরি সম্পকে জানবে ।</vt:lpstr>
      <vt:lpstr>মিল্ক রিপ্লেসার : বিশেষ প্রক্রিয়ায় তৈরি এক ধরণের তরল পশু খাদ্য যাতে দুধের উপাদান থাকে এবঙ বাছুরের জন্র দুদের পরিবতেৃ ব্রবহার করা যায় । এতে ২০% আমিস ও ১০% এর অধিক চবিৃ থাকে ।এর উপাদানসমুহকে গরম স্কিম মিল্কে বা পানিতে মিশ্রিত করা হয় । </vt:lpstr>
      <vt:lpstr>মিল্ক রিপ্লেসার এর প্রয়োজনীয়তা :  গরুর বাছুরকে তার ওজন অনুসারে নির্দিষ্ট পরিমাণে দুধ খাওয়াতে হয় । সাধারণত ১০ কেজি ওজনের বাছুরের জন্য প্রতিদিন ১ লিটার দুধ দিতে হয় । যখন বাছুরের ওজন ২০ কেজি হয় তখন ২ লিটার দুধ দরকার হয় । কিন্তু দেশী গরু দৈনিক ১-২ লিটার দুধ দেয় তাহলে স্বাভাবিকভাবেই বাছুর পর্যাপ্ত দুধ পায় না । এ অবস্থায় দুধের বিকল্প হিসাবে মিল্ক রিপ্লেসার এর প্রয়োজন পড়ে । </vt:lpstr>
      <vt:lpstr>অন্যদিকে বাছুর তার প্রয়োজনের অতিরিক্ত দুধ খেলে শারীরিক সমস্যা দেখা দেয় এবং খামারীর আর্থিক ক্ষতি হয় । ফলে লাভজনক বাছু েলালন পালনে মিল্ক রিপ্লেসার খাওয়াতে  হয় ।আরেকটি দিক হল বাছুর গাভী থেকে দুরে থাকলে গাভী তাড়াতাড়ি পরবর্তী বাচ্চা ধারণে সক্ষম হয় । </vt:lpstr>
      <vt:lpstr>অন্যভাবে বলা যায় যে সমস্ত গাভী ২০ -৩০ লিটার  দৈনিক দুধ দেয় তাদেরকে দোহন করার জন্য মিল্কিং মেশিন ব্যবহার করা হয় । তখন বাছুর দিয়ে দুধ দোহনের দরকার হয় না । বরং বাছুর ঘাস কেতে অভ্যস্ত হয়ে পড়ে ।আধুনিক খামারে মিল্ক রিপ্লেসার খুবই প্রয়োজন । </vt:lpstr>
      <vt:lpstr>              মিল্ক রিপ্লেসার তৈরির নমুনা  </vt:lpstr>
      <vt:lpstr>প্রশ্নোত্তর একক কাজ ১. মিল্ক রিপ্লেসার তৈরির উপাদান কী কী  বল । ২. মিল্ক রিপ্লেসার কি ? </vt:lpstr>
      <vt:lpstr>Slide 15</vt:lpstr>
      <vt:lpstr>আল্লাহ হাফিজ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</cp:revision>
  <dcterms:created xsi:type="dcterms:W3CDTF">2006-08-16T00:00:00Z</dcterms:created>
  <dcterms:modified xsi:type="dcterms:W3CDTF">2021-05-02T17:52:59Z</dcterms:modified>
</cp:coreProperties>
</file>