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527" r:id="rId2"/>
    <p:sldId id="376" r:id="rId3"/>
    <p:sldId id="529" r:id="rId4"/>
    <p:sldId id="530" r:id="rId5"/>
    <p:sldId id="531" r:id="rId6"/>
    <p:sldId id="532" r:id="rId7"/>
    <p:sldId id="533" r:id="rId8"/>
    <p:sldId id="534" r:id="rId9"/>
    <p:sldId id="535" r:id="rId10"/>
    <p:sldId id="536" r:id="rId11"/>
    <p:sldId id="537" r:id="rId12"/>
    <p:sldId id="538" r:id="rId13"/>
    <p:sldId id="539" r:id="rId14"/>
    <p:sldId id="540" r:id="rId15"/>
    <p:sldId id="541" r:id="rId16"/>
    <p:sldId id="542" r:id="rId17"/>
    <p:sldId id="54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941DE-0641-4541-898B-7B254DA414D5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BB5884-092A-461B-909B-98099D1B8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206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1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7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61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54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0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8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51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65A10-76BB-40B7-96DA-A5AAF425E320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261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65A10-76BB-40B7-96DA-A5AAF425E320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82088-D9CA-4A90-8639-89A864A44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46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nargisat1981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fi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fif"/><Relationship Id="rId5" Type="http://schemas.openxmlformats.org/officeDocument/2006/relationships/image" Target="../media/image15.jfif"/><Relationship Id="rId4" Type="http://schemas.openxmlformats.org/officeDocument/2006/relationships/image" Target="../media/image14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nimated_Flag_of_Bangladesh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012" y="274842"/>
            <a:ext cx="10058400" cy="4800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86930" y="2247921"/>
            <a:ext cx="79275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3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16462" y="803721"/>
            <a:ext cx="77334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ক্লাশে সবাইকে </a:t>
            </a:r>
            <a:endParaRPr lang="en-US" sz="6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A927F48B-DB06-46B4-82E3-6B413FD22C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9941"/>
            <a:ext cx="12166424" cy="168761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67D28F91-D581-471B-AB49-8294BD3683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120" y="5721884"/>
            <a:ext cx="783865" cy="75094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BFA87ED3-9431-4C05-A379-E4394ED7C1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46325" y="5198529"/>
            <a:ext cx="783865" cy="75094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3D2AF75B-FA75-4760-BC60-A342B9BD09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865" y="780949"/>
            <a:ext cx="783865" cy="750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68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0.00092 C 0.04206 -0.01366 0.0845 -0.02824 0.11654 -0.01296 C 0.1487 0.00254 0.17174 0.04629 0.19258 0.09398 C 0.21341 0.14167 0.20534 0.23102 0.24127 0.27407 C 0.27708 0.31736 0.34492 0.31088 0.40794 0.35324 C 0.47083 0.39583 0.55833 0.49907 0.61875 0.52963 C 0.67917 0.55995 0.72643 0.5081 0.7707 0.53542 C 0.81484 0.56296 0.86445 0.66435 0.88398 0.69375 C 0.90377 0.72361 0.89596 0.71875 0.88854 0.71389 " pathEditMode="relative" rAng="0" ptsTypes="AAAAAAAAA">
                                      <p:cBhvr>
                                        <p:cTn id="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818" y="3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E8C6AAC-A67A-4B10-8FDD-F8DB5A3341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8" b="33862"/>
          <a:stretch/>
        </p:blipFill>
        <p:spPr>
          <a:xfrm>
            <a:off x="1376945" y="1357063"/>
            <a:ext cx="5517106" cy="342282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Flowchart: Process 2">
            <a:extLst>
              <a:ext uri="{FF2B5EF4-FFF2-40B4-BE49-F238E27FC236}">
                <a16:creationId xmlns="" xmlns:a16="http://schemas.microsoft.com/office/drawing/2014/main" id="{4F1E8B1E-6328-411D-8E2B-E904BD6FC7CA}"/>
              </a:ext>
            </a:extLst>
          </p:cNvPr>
          <p:cNvSpPr/>
          <p:nvPr/>
        </p:nvSpPr>
        <p:spPr>
          <a:xfrm>
            <a:off x="7624179" y="1355753"/>
            <a:ext cx="3410405" cy="2141468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1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Process 3">
            <a:extLst>
              <a:ext uri="{FF2B5EF4-FFF2-40B4-BE49-F238E27FC236}">
                <a16:creationId xmlns="" xmlns:a16="http://schemas.microsoft.com/office/drawing/2014/main" id="{341B6699-0034-4CB6-B3EB-84DDC442A213}"/>
              </a:ext>
            </a:extLst>
          </p:cNvPr>
          <p:cNvSpPr/>
          <p:nvPr/>
        </p:nvSpPr>
        <p:spPr>
          <a:xfrm>
            <a:off x="7834244" y="4139515"/>
            <a:ext cx="3101486" cy="2416028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0752FC8-2F98-43BD-9D0A-BDE50AF03077}"/>
              </a:ext>
            </a:extLst>
          </p:cNvPr>
          <p:cNvSpPr/>
          <p:nvPr/>
        </p:nvSpPr>
        <p:spPr>
          <a:xfrm>
            <a:off x="-4201297" y="5174951"/>
            <a:ext cx="4201297" cy="10505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 খাই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1152E65-CD01-48AE-B9D7-3C349A13546A}"/>
              </a:ext>
            </a:extLst>
          </p:cNvPr>
          <p:cNvSpPr txBox="1"/>
          <p:nvPr/>
        </p:nvSpPr>
        <p:spPr>
          <a:xfrm>
            <a:off x="7883672" y="1111767"/>
            <a:ext cx="113640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1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333F2E1-17A5-4A69-9328-0D53BA7E1EAD}"/>
              </a:ext>
            </a:extLst>
          </p:cNvPr>
          <p:cNvSpPr txBox="1"/>
          <p:nvPr/>
        </p:nvSpPr>
        <p:spPr>
          <a:xfrm>
            <a:off x="1560375" y="312346"/>
            <a:ext cx="5150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ছবিটিতে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1454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3 0.02454 L 0.54024 -0.02315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73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03346 0.46482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/>
      <p:bldP spid="6" grpId="1"/>
      <p:bldP spid="6" grpId="2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Process 8">
            <a:extLst>
              <a:ext uri="{FF2B5EF4-FFF2-40B4-BE49-F238E27FC236}">
                <a16:creationId xmlns="" xmlns:a16="http://schemas.microsoft.com/office/drawing/2014/main" id="{E24494DD-9EA0-4089-8643-576B8AB10401}"/>
              </a:ext>
            </a:extLst>
          </p:cNvPr>
          <p:cNvSpPr/>
          <p:nvPr/>
        </p:nvSpPr>
        <p:spPr>
          <a:xfrm>
            <a:off x="6860089" y="1355753"/>
            <a:ext cx="3892318" cy="2141468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1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="" xmlns:a16="http://schemas.microsoft.com/office/drawing/2014/main" id="{88A2627A-C045-4B3C-81BA-5BB70F8F3550}"/>
              </a:ext>
            </a:extLst>
          </p:cNvPr>
          <p:cNvSpPr/>
          <p:nvPr/>
        </p:nvSpPr>
        <p:spPr>
          <a:xfrm>
            <a:off x="7175292" y="4174643"/>
            <a:ext cx="3033010" cy="2141468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56D0156-FB9B-41BB-B031-2C7A72C618F3}"/>
              </a:ext>
            </a:extLst>
          </p:cNvPr>
          <p:cNvSpPr/>
          <p:nvPr/>
        </p:nvSpPr>
        <p:spPr>
          <a:xfrm>
            <a:off x="-4201297" y="5174951"/>
            <a:ext cx="4201297" cy="10505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 চাই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62BB91F-F8FA-4A2D-BED6-FE9BA98E0BC0}"/>
              </a:ext>
            </a:extLst>
          </p:cNvPr>
          <p:cNvSpPr txBox="1"/>
          <p:nvPr/>
        </p:nvSpPr>
        <p:spPr>
          <a:xfrm>
            <a:off x="7070361" y="1103048"/>
            <a:ext cx="113640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1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A47587F-86AD-4412-AB30-820A71CC99F7}"/>
              </a:ext>
            </a:extLst>
          </p:cNvPr>
          <p:cNvSpPr txBox="1"/>
          <p:nvPr/>
        </p:nvSpPr>
        <p:spPr>
          <a:xfrm>
            <a:off x="1050710" y="447258"/>
            <a:ext cx="5150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ছবিটিতে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982C51F-B2F3-432E-865B-5248C7C65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10" y="1355753"/>
            <a:ext cx="5045290" cy="32947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3651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3 0.02454 L 0.45873 0.00602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0.05573 0.44769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2" grpId="1"/>
      <p:bldP spid="12" grpId="2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FE5298C-E710-4827-8A2E-5F9F6142828B}"/>
              </a:ext>
            </a:extLst>
          </p:cNvPr>
          <p:cNvSpPr txBox="1"/>
          <p:nvPr/>
        </p:nvSpPr>
        <p:spPr>
          <a:xfrm>
            <a:off x="981708" y="1874268"/>
            <a:ext cx="5485531" cy="107721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তোমরা বাংলা বইয়ের ১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নং পৃষ্ঠা খোল।  আমার সাথে জোড়ে জোড়ে পড়বে।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8">
            <a:extLst>
              <a:ext uri="{FF2B5EF4-FFF2-40B4-BE49-F238E27FC236}">
                <a16:creationId xmlns="" xmlns:a16="http://schemas.microsoft.com/office/drawing/2014/main" id="{A447EE2B-08A2-40D2-9AAC-8CD1CE319845}"/>
              </a:ext>
            </a:extLst>
          </p:cNvPr>
          <p:cNvSpPr/>
          <p:nvPr/>
        </p:nvSpPr>
        <p:spPr>
          <a:xfrm rot="1808310">
            <a:off x="6866492" y="2528807"/>
            <a:ext cx="659085" cy="732763"/>
          </a:xfrm>
          <a:prstGeom prst="rightArrow">
            <a:avLst>
              <a:gd name="adj1" fmla="val 55476"/>
              <a:gd name="adj2" fmla="val 95305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45A6E67-AD03-4AFB-9990-91EB1D2AE7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985" y="1333676"/>
            <a:ext cx="3916546" cy="4653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9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ounded Rectangle 8">
            <a:extLst>
              <a:ext uri="{FF2B5EF4-FFF2-40B4-BE49-F238E27FC236}">
                <a16:creationId xmlns="" xmlns:a16="http://schemas.microsoft.com/office/drawing/2014/main" id="{5A9853B4-9BE3-410F-83F6-B8B2B388555F}"/>
              </a:ext>
            </a:extLst>
          </p:cNvPr>
          <p:cNvSpPr/>
          <p:nvPr/>
        </p:nvSpPr>
        <p:spPr>
          <a:xfrm>
            <a:off x="1338859" y="742245"/>
            <a:ext cx="4743051" cy="8723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সংযোগ</a:t>
            </a:r>
            <a:endParaRPr lang="en-US" sz="60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93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A8AD3B4-61F8-407F-8846-55158564C7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99" y="804620"/>
            <a:ext cx="1809474" cy="99851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0522245-6707-40F0-9B79-4B2F9C8FC59C}"/>
              </a:ext>
            </a:extLst>
          </p:cNvPr>
          <p:cNvSpPr txBox="1"/>
          <p:nvPr/>
        </p:nvSpPr>
        <p:spPr>
          <a:xfrm>
            <a:off x="751499" y="1736229"/>
            <a:ext cx="18094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CB27E84-CB1D-4C58-9AD3-6DA00476E156}"/>
              </a:ext>
            </a:extLst>
          </p:cNvPr>
          <p:cNvSpPr txBox="1"/>
          <p:nvPr/>
        </p:nvSpPr>
        <p:spPr>
          <a:xfrm>
            <a:off x="2839453" y="2321004"/>
            <a:ext cx="7883912" cy="2215991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 </a:t>
            </a:r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 বর্ণদুটি একে অপরকে জোড়ে জোড়ে বলবে।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05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76A0E61-2F1F-4801-96BE-6230AC94C177}"/>
              </a:ext>
            </a:extLst>
          </p:cNvPr>
          <p:cNvSpPr txBox="1"/>
          <p:nvPr/>
        </p:nvSpPr>
        <p:spPr>
          <a:xfrm>
            <a:off x="10173096" y="3834804"/>
            <a:ext cx="1691647" cy="1205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47C7091-8036-49A5-A9B7-EC71E78C9B41}"/>
              </a:ext>
            </a:extLst>
          </p:cNvPr>
          <p:cNvSpPr txBox="1"/>
          <p:nvPr/>
        </p:nvSpPr>
        <p:spPr>
          <a:xfrm>
            <a:off x="10173096" y="2648992"/>
            <a:ext cx="1272530" cy="1205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A134F7E-399A-4117-A783-62AEFD40F7B3}"/>
              </a:ext>
            </a:extLst>
          </p:cNvPr>
          <p:cNvSpPr txBox="1"/>
          <p:nvPr/>
        </p:nvSpPr>
        <p:spPr>
          <a:xfrm>
            <a:off x="10269353" y="5044680"/>
            <a:ext cx="1724280" cy="1205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8B115A2-463D-42E2-A58B-2940CE2C7A20}"/>
              </a:ext>
            </a:extLst>
          </p:cNvPr>
          <p:cNvSpPr txBox="1"/>
          <p:nvPr/>
        </p:nvSpPr>
        <p:spPr>
          <a:xfrm>
            <a:off x="10269353" y="1347537"/>
            <a:ext cx="15336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EA87DE39-2EF6-451C-859D-A6015C54AC75}"/>
              </a:ext>
            </a:extLst>
          </p:cNvPr>
          <p:cNvGrpSpPr/>
          <p:nvPr/>
        </p:nvGrpSpPr>
        <p:grpSpPr>
          <a:xfrm>
            <a:off x="2418347" y="1317516"/>
            <a:ext cx="6629400" cy="5320157"/>
            <a:chOff x="1256898" y="1414831"/>
            <a:chExt cx="5779334" cy="5295935"/>
          </a:xfrm>
        </p:grpSpPr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1E069AF7-0563-4FBA-88A1-E128171F7AB1}"/>
                </a:ext>
              </a:extLst>
            </p:cNvPr>
            <p:cNvSpPr/>
            <p:nvPr/>
          </p:nvSpPr>
          <p:spPr>
            <a:xfrm>
              <a:off x="1256898" y="1414831"/>
              <a:ext cx="5779334" cy="52959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="" xmlns:a16="http://schemas.microsoft.com/office/drawing/2014/main" id="{8DC31DAC-D38A-4602-A9AF-D66F9004FF69}"/>
                </a:ext>
              </a:extLst>
            </p:cNvPr>
            <p:cNvCxnSpPr/>
            <p:nvPr/>
          </p:nvCxnSpPr>
          <p:spPr>
            <a:xfrm>
              <a:off x="2982733" y="1414831"/>
              <a:ext cx="0" cy="528043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F7B2A9F7-0BDD-4E7D-8D97-F864ECAE63A4}"/>
                </a:ext>
              </a:extLst>
            </p:cNvPr>
            <p:cNvCxnSpPr/>
            <p:nvPr/>
          </p:nvCxnSpPr>
          <p:spPr>
            <a:xfrm>
              <a:off x="1256898" y="2775784"/>
              <a:ext cx="57793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6E5E3C01-CFE3-4C3B-AD7C-B1DFAF3BB7B4}"/>
                </a:ext>
              </a:extLst>
            </p:cNvPr>
            <p:cNvCxnSpPr/>
            <p:nvPr/>
          </p:nvCxnSpPr>
          <p:spPr>
            <a:xfrm>
              <a:off x="1256898" y="4187989"/>
              <a:ext cx="57793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B9E3EADB-7887-47D0-B7C9-8CC7076AAE71}"/>
                </a:ext>
              </a:extLst>
            </p:cNvPr>
            <p:cNvCxnSpPr/>
            <p:nvPr/>
          </p:nvCxnSpPr>
          <p:spPr>
            <a:xfrm>
              <a:off x="1256898" y="5392474"/>
              <a:ext cx="577933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ounded Rectangle 8">
            <a:extLst>
              <a:ext uri="{FF2B5EF4-FFF2-40B4-BE49-F238E27FC236}">
                <a16:creationId xmlns="" xmlns:a16="http://schemas.microsoft.com/office/drawing/2014/main" id="{632B0BD3-73D6-4669-824F-BE098C534D2C}"/>
              </a:ext>
            </a:extLst>
          </p:cNvPr>
          <p:cNvSpPr/>
          <p:nvPr/>
        </p:nvSpPr>
        <p:spPr>
          <a:xfrm>
            <a:off x="2056826" y="309506"/>
            <a:ext cx="8212527" cy="8723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 দেখে বর্ণ মিল কর ও বর্ণ থেকে শব্দ বের কর।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ounded Rectangle 8">
            <a:extLst>
              <a:ext uri="{FF2B5EF4-FFF2-40B4-BE49-F238E27FC236}">
                <a16:creationId xmlns="" xmlns:a16="http://schemas.microsoft.com/office/drawing/2014/main" id="{3F13E1D3-25F0-4CA9-8C93-42476CBC751B}"/>
              </a:ext>
            </a:extLst>
          </p:cNvPr>
          <p:cNvSpPr/>
          <p:nvPr/>
        </p:nvSpPr>
        <p:spPr>
          <a:xfrm>
            <a:off x="577288" y="394424"/>
            <a:ext cx="1720170" cy="70246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63D15131-D405-4ABE-BD8A-D394B0D59A1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498"/>
          <a:stretch/>
        </p:blipFill>
        <p:spPr>
          <a:xfrm>
            <a:off x="2512421" y="4210192"/>
            <a:ext cx="1675320" cy="105149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5F2D1677-CA86-4F35-A92C-95C628178F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21" y="1362959"/>
            <a:ext cx="1675320" cy="132173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7266821-189C-49A1-B788-B0E8648C39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549" y="2754974"/>
            <a:ext cx="1642938" cy="129671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4A32DC66-C357-4ABB-92D1-0C99A33A7D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421" y="5377095"/>
            <a:ext cx="1675320" cy="1232977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F037D283-1DFE-4A7A-970C-28B8DBE04140}"/>
              </a:ext>
            </a:extLst>
          </p:cNvPr>
          <p:cNvSpPr txBox="1"/>
          <p:nvPr/>
        </p:nvSpPr>
        <p:spPr>
          <a:xfrm>
            <a:off x="6342948" y="1544647"/>
            <a:ext cx="2416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আম-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-ম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C63EDF8B-A1F8-4C6C-A230-8C3AE45F095A}"/>
              </a:ext>
            </a:extLst>
          </p:cNvPr>
          <p:cNvSpPr txBox="1"/>
          <p:nvPr/>
        </p:nvSpPr>
        <p:spPr>
          <a:xfrm>
            <a:off x="6379043" y="2919939"/>
            <a:ext cx="2416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অজ-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-জ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0429DEAB-5B88-4021-B67C-7E20859C5051}"/>
              </a:ext>
            </a:extLst>
          </p:cNvPr>
          <p:cNvSpPr txBox="1"/>
          <p:nvPr/>
        </p:nvSpPr>
        <p:spPr>
          <a:xfrm>
            <a:off x="6318883" y="4199038"/>
            <a:ext cx="2500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অলি-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-লি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3EE57796-2A53-4D45-AE92-DCE77E0AB21D}"/>
              </a:ext>
            </a:extLst>
          </p:cNvPr>
          <p:cNvSpPr txBox="1"/>
          <p:nvPr/>
        </p:nvSpPr>
        <p:spPr>
          <a:xfrm>
            <a:off x="6402789" y="5484266"/>
            <a:ext cx="2729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আতা-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-তা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="" xmlns:a16="http://schemas.microsoft.com/office/drawing/2014/main" id="{99D4EB00-6DE4-415C-8204-BCC53C0B808B}"/>
              </a:ext>
            </a:extLst>
          </p:cNvPr>
          <p:cNvCxnSpPr>
            <a:cxnSpLocks/>
          </p:cNvCxnSpPr>
          <p:nvPr/>
        </p:nvCxnSpPr>
        <p:spPr>
          <a:xfrm>
            <a:off x="5952179" y="1997242"/>
            <a:ext cx="426865" cy="907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="" xmlns:a16="http://schemas.microsoft.com/office/drawing/2014/main" id="{AA95B373-85E5-4871-A5AE-702F40644BAE}"/>
              </a:ext>
            </a:extLst>
          </p:cNvPr>
          <p:cNvCxnSpPr>
            <a:cxnSpLocks/>
          </p:cNvCxnSpPr>
          <p:nvPr/>
        </p:nvCxnSpPr>
        <p:spPr>
          <a:xfrm>
            <a:off x="5975924" y="5963193"/>
            <a:ext cx="426865" cy="907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="" xmlns:a16="http://schemas.microsoft.com/office/drawing/2014/main" id="{3DDCE598-A203-46AF-8439-0F713BF76C96}"/>
              </a:ext>
            </a:extLst>
          </p:cNvPr>
          <p:cNvCxnSpPr>
            <a:cxnSpLocks/>
          </p:cNvCxnSpPr>
          <p:nvPr/>
        </p:nvCxnSpPr>
        <p:spPr>
          <a:xfrm>
            <a:off x="5929548" y="4649339"/>
            <a:ext cx="426865" cy="907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="" xmlns:a16="http://schemas.microsoft.com/office/drawing/2014/main" id="{DFAD3F7F-0D35-4F85-9157-7BEEBED4F71D}"/>
              </a:ext>
            </a:extLst>
          </p:cNvPr>
          <p:cNvCxnSpPr>
            <a:cxnSpLocks/>
          </p:cNvCxnSpPr>
          <p:nvPr/>
        </p:nvCxnSpPr>
        <p:spPr>
          <a:xfrm>
            <a:off x="5939828" y="3333250"/>
            <a:ext cx="426865" cy="9070"/>
          </a:xfrm>
          <a:prstGeom prst="straightConnector1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12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0555 L -0.41485 -0.181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42" y="-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0"/>
                            </p:stCondLst>
                            <p:childTnLst>
                              <p:par>
                                <p:cTn id="16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4.44444E-6 L -0.42005 0.2069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90" y="10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1111 L -0.41198 -0.1421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51" y="-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46 -7.40741E-7 L -0.40938 0.2300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11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31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24E4D78-793D-4C88-A576-B56450CD2719}"/>
              </a:ext>
            </a:extLst>
          </p:cNvPr>
          <p:cNvSpPr/>
          <p:nvPr/>
        </p:nvSpPr>
        <p:spPr>
          <a:xfrm>
            <a:off x="3458233" y="653452"/>
            <a:ext cx="6482687" cy="91440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99840329-04B7-4495-91AC-E788E89724C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36786" y="1952705"/>
          <a:ext cx="9935571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18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118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118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01658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বর্ণ</a:t>
                      </a:r>
                      <a:endParaRPr lang="en-US" sz="4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সবুজ</a:t>
                      </a:r>
                      <a:endParaRPr lang="en-US" sz="44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solidFill>
                            <a:srgbClr val="FFC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হলুদ</a:t>
                      </a:r>
                      <a:endParaRPr lang="en-US" sz="4400" dirty="0">
                        <a:solidFill>
                          <a:srgbClr val="FFC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69061">
                <a:tc>
                  <a:txBody>
                    <a:bodyPr/>
                    <a:lstStyle/>
                    <a:p>
                      <a:pPr algn="ctr"/>
                      <a:r>
                        <a:rPr lang="bn-IN" sz="7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</a:t>
                      </a:r>
                      <a:endParaRPr lang="en-US" sz="7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69061">
                <a:tc>
                  <a:txBody>
                    <a:bodyPr/>
                    <a:lstStyle/>
                    <a:p>
                      <a:pPr algn="ctr"/>
                      <a:r>
                        <a:rPr lang="bn-IN" sz="7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</a:t>
                      </a:r>
                      <a:endParaRPr lang="en-US" sz="7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69061">
                <a:tc gridSpan="3">
                  <a:txBody>
                    <a:bodyPr/>
                    <a:lstStyle/>
                    <a:p>
                      <a:pPr algn="ctr"/>
                      <a:endParaRPr lang="en-US" sz="7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BDF5B031-B47D-46C3-B920-9A0CD0D518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79" y="319827"/>
            <a:ext cx="1915942" cy="14404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665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C7A709C-5D3F-48D9-A7B6-A04CF29B416F}"/>
              </a:ext>
            </a:extLst>
          </p:cNvPr>
          <p:cNvSpPr/>
          <p:nvPr/>
        </p:nvSpPr>
        <p:spPr>
          <a:xfrm>
            <a:off x="2145567" y="3218525"/>
            <a:ext cx="7707832" cy="2379961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বর্ণটি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3EE548B-4B12-49BC-88E7-6F5A14D9D9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9915">
            <a:off x="1735255" y="2558689"/>
            <a:ext cx="1049768" cy="1006536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="" xmlns:a16="http://schemas.microsoft.com/office/drawing/2014/main" id="{F0DDA1D1-79FF-4EE3-A24F-468B3F41391F}"/>
              </a:ext>
            </a:extLst>
          </p:cNvPr>
          <p:cNvSpPr/>
          <p:nvPr/>
        </p:nvSpPr>
        <p:spPr>
          <a:xfrm>
            <a:off x="2374712" y="3634672"/>
            <a:ext cx="1374365" cy="125202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3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EDB7388-4B60-4E1A-A156-7EF7B0D9E3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077" y="1361492"/>
            <a:ext cx="2124469" cy="110341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024E465-43F2-46C4-A402-124AFA93B7A5}"/>
              </a:ext>
            </a:extLst>
          </p:cNvPr>
          <p:cNvSpPr/>
          <p:nvPr/>
        </p:nvSpPr>
        <p:spPr>
          <a:xfrm flipV="1">
            <a:off x="2374712" y="2700870"/>
            <a:ext cx="8485584" cy="457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75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56A7ECB-0704-4E79-9B8A-C4D185EE8A3A}"/>
              </a:ext>
            </a:extLst>
          </p:cNvPr>
          <p:cNvSpPr/>
          <p:nvPr/>
        </p:nvSpPr>
        <p:spPr>
          <a:xfrm>
            <a:off x="1662233" y="689804"/>
            <a:ext cx="8707273" cy="185609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>
                <a:ln>
                  <a:solidFill>
                    <a:schemeClr val="tx1"/>
                  </a:solidFill>
                </a:ln>
                <a:solidFill>
                  <a:schemeClr val="tx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  সবাইকে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927F48B-DB06-46B4-82E3-6B413FD22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16" y="5004783"/>
            <a:ext cx="11369842" cy="16876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39F3269-39BD-4CF3-BC78-A4D4ADB5F3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9245" y="5379308"/>
            <a:ext cx="754251" cy="7888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419D122-4913-4702-A2CE-5DFEB0B921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14463" flipH="1">
            <a:off x="6172767" y="5217624"/>
            <a:ext cx="970423" cy="7888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43F9FFF-26CB-4FF5-BCA9-4A81E9F3C9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8060" flipH="1" flipV="1">
            <a:off x="2234887" y="5209768"/>
            <a:ext cx="1320232" cy="10505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85B09A8-A040-4C3D-AAD9-044EDC92A6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19" y="5848591"/>
            <a:ext cx="1552575" cy="97155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13FF2B6-112E-448A-9595-CAECB7712DA2}"/>
              </a:ext>
            </a:extLst>
          </p:cNvPr>
          <p:cNvSpPr/>
          <p:nvPr/>
        </p:nvSpPr>
        <p:spPr>
          <a:xfrm>
            <a:off x="8606088" y="4807758"/>
            <a:ext cx="152805" cy="12634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5B9574B-18C3-49E8-8FA0-497C13B764C3}"/>
              </a:ext>
            </a:extLst>
          </p:cNvPr>
          <p:cNvSpPr/>
          <p:nvPr/>
        </p:nvSpPr>
        <p:spPr>
          <a:xfrm>
            <a:off x="6015870" y="4825615"/>
            <a:ext cx="152805" cy="12634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C192E0C8-A6DF-4383-9B1C-0FD6050B6BAF}"/>
              </a:ext>
            </a:extLst>
          </p:cNvPr>
          <p:cNvSpPr/>
          <p:nvPr/>
        </p:nvSpPr>
        <p:spPr>
          <a:xfrm>
            <a:off x="3232661" y="4747598"/>
            <a:ext cx="152805" cy="12634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5AFC2BE-F1C7-47E4-9B62-429DD04988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423" y="2667303"/>
            <a:ext cx="2939153" cy="28183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EE99D44-FB5E-477C-8D0D-E67816E9A9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047" y="2685603"/>
            <a:ext cx="2939153" cy="28183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654F6F2-7EFC-4C42-B383-C26446B9AC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632" y="2649003"/>
            <a:ext cx="2939153" cy="281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12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887496" y="1059320"/>
            <a:ext cx="3520440" cy="614198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828519" y="1045480"/>
            <a:ext cx="3520440" cy="628038"/>
          </a:xfrm>
          <a:prstGeom prst="roundRect">
            <a:avLst>
              <a:gd name="adj" fmla="val 0"/>
            </a:avLst>
          </a:prstGeom>
          <a:solidFill>
            <a:srgbClr val="00B05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u="sng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u="sng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28877" y="172093"/>
            <a:ext cx="3520440" cy="736979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88022" y="4437152"/>
            <a:ext cx="50103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 (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),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১১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421721" y="1269368"/>
            <a:ext cx="45720" cy="49684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299519" y="1269368"/>
            <a:ext cx="45720" cy="49684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01555" y="4283264"/>
            <a:ext cx="5090419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নার্গিস আক্তার </a:t>
            </a:r>
            <a:endParaRPr lang="bn-IN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ফজু খলিফা কান্দি </a:t>
            </a:r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প্রাঃ বিদ্যালয়।</a:t>
            </a:r>
          </a:p>
          <a:p>
            <a:pPr algn="ctr"/>
            <a:r>
              <a:rPr lang="bn-IN" sz="28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শিবচর, </a:t>
            </a:r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মাদারিপুর।</a:t>
            </a:r>
          </a:p>
          <a:p>
            <a:pPr algn="ctr"/>
            <a:r>
              <a:rPr lang="bn-IN" sz="28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smtClean="0">
                <a:ln w="0"/>
                <a:solidFill>
                  <a:schemeClr val="tx1"/>
                </a:solidFill>
                <a:latin typeface="+mj-lt"/>
                <a:cs typeface="NikoshBAN" panose="02000000000000000000" pitchFamily="2" charset="0"/>
                <a:hlinkClick r:id="rId2"/>
              </a:rPr>
              <a:t>nargisat1981@gmail.com</a:t>
            </a:r>
            <a:r>
              <a:rPr lang="en-US" sz="1600" dirty="0" smtClean="0">
                <a:ln w="0"/>
                <a:solidFill>
                  <a:schemeClr val="tx1"/>
                </a:solidFill>
                <a:latin typeface="+mj-lt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91" y="2017897"/>
            <a:ext cx="1684504" cy="1992552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F401BE2-D6E8-4315-B895-73E915B93A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987" y="1928737"/>
            <a:ext cx="1801504" cy="209930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</p:spTree>
    <p:extLst>
      <p:ext uri="{BB962C8B-B14F-4D97-AF65-F5344CB8AC3E}">
        <p14:creationId xmlns:p14="http://schemas.microsoft.com/office/powerpoint/2010/main" val="387743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1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8">
            <a:extLst>
              <a:ext uri="{FF2B5EF4-FFF2-40B4-BE49-F238E27FC236}">
                <a16:creationId xmlns="" xmlns:a16="http://schemas.microsoft.com/office/drawing/2014/main" id="{7193E092-2666-42CF-A94B-DED5015247F4}"/>
              </a:ext>
            </a:extLst>
          </p:cNvPr>
          <p:cNvSpPr/>
          <p:nvPr/>
        </p:nvSpPr>
        <p:spPr>
          <a:xfrm>
            <a:off x="1515979" y="377809"/>
            <a:ext cx="8771021" cy="8723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 পোষা হয় এমন কিছু প্রাণির নাম বল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26462EA-808C-450D-8B79-3954D28D7F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813" y="1581203"/>
            <a:ext cx="2279019" cy="17446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DDA11DA-B90D-417F-8EEA-938C4C07A9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2" r="19463"/>
          <a:stretch/>
        </p:blipFill>
        <p:spPr>
          <a:xfrm>
            <a:off x="771190" y="4160757"/>
            <a:ext cx="2177468" cy="18243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D8AF0CB-453E-4C5E-BB99-096D9D3B328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472" y="3741212"/>
            <a:ext cx="2770753" cy="23445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484F41A-344C-42DE-A727-55D07AE264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004" y="1506629"/>
            <a:ext cx="2162676" cy="18192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BCF6B26-5BFE-4908-8430-8091899DAD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29" y="1581203"/>
            <a:ext cx="2493405" cy="19409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76C5707-05A8-4044-9A16-606D671462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004" y="3801444"/>
            <a:ext cx="2385619" cy="20691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DF453FF-BBC9-4053-AD40-01BC496D6C70}"/>
              </a:ext>
            </a:extLst>
          </p:cNvPr>
          <p:cNvSpPr txBox="1"/>
          <p:nvPr/>
        </p:nvSpPr>
        <p:spPr>
          <a:xfrm>
            <a:off x="1670859" y="3431125"/>
            <a:ext cx="2069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A73BDFC-7F26-4903-8A69-4444EAA7EF20}"/>
              </a:ext>
            </a:extLst>
          </p:cNvPr>
          <p:cNvSpPr txBox="1"/>
          <p:nvPr/>
        </p:nvSpPr>
        <p:spPr>
          <a:xfrm>
            <a:off x="2021588" y="5923357"/>
            <a:ext cx="2069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9C3B35C-57A2-42CC-8A87-579F8262648B}"/>
              </a:ext>
            </a:extLst>
          </p:cNvPr>
          <p:cNvSpPr txBox="1"/>
          <p:nvPr/>
        </p:nvSpPr>
        <p:spPr>
          <a:xfrm>
            <a:off x="5598641" y="5850385"/>
            <a:ext cx="2069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খরগো</a:t>
            </a:r>
            <a:r>
              <a:rPr lang="as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34D6F30-9402-4725-A4F8-578731E81A05}"/>
              </a:ext>
            </a:extLst>
          </p:cNvPr>
          <p:cNvSpPr txBox="1"/>
          <p:nvPr/>
        </p:nvSpPr>
        <p:spPr>
          <a:xfrm>
            <a:off x="9101440" y="3305175"/>
            <a:ext cx="2069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</a:t>
            </a:r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8250418-1820-4923-990B-1DC03E4E407B}"/>
              </a:ext>
            </a:extLst>
          </p:cNvPr>
          <p:cNvSpPr txBox="1"/>
          <p:nvPr/>
        </p:nvSpPr>
        <p:spPr>
          <a:xfrm>
            <a:off x="5745240" y="3318590"/>
            <a:ext cx="2069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বিড়াল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A27C85C-2276-4961-95E9-BEC01B89FA31}"/>
              </a:ext>
            </a:extLst>
          </p:cNvPr>
          <p:cNvSpPr txBox="1"/>
          <p:nvPr/>
        </p:nvSpPr>
        <p:spPr>
          <a:xfrm>
            <a:off x="9683886" y="5878641"/>
            <a:ext cx="2069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মুরগি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21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8">
            <a:extLst>
              <a:ext uri="{FF2B5EF4-FFF2-40B4-BE49-F238E27FC236}">
                <a16:creationId xmlns="" xmlns:a16="http://schemas.microsoft.com/office/drawing/2014/main" id="{7193E092-2666-42CF-A94B-DED5015247F4}"/>
              </a:ext>
            </a:extLst>
          </p:cNvPr>
          <p:cNvSpPr/>
          <p:nvPr/>
        </p:nvSpPr>
        <p:spPr>
          <a:xfrm>
            <a:off x="1515979" y="377809"/>
            <a:ext cx="9083842" cy="8723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 খাওয়া হয় এমন কিছু ফলের নাম বল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DF453FF-BBC9-4053-AD40-01BC496D6C70}"/>
              </a:ext>
            </a:extLst>
          </p:cNvPr>
          <p:cNvSpPr txBox="1"/>
          <p:nvPr/>
        </p:nvSpPr>
        <p:spPr>
          <a:xfrm>
            <a:off x="1845819" y="3429000"/>
            <a:ext cx="2069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মলা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7A73BDFC-7F26-4903-8A69-4444EAA7EF20}"/>
              </a:ext>
            </a:extLst>
          </p:cNvPr>
          <p:cNvSpPr txBox="1"/>
          <p:nvPr/>
        </p:nvSpPr>
        <p:spPr>
          <a:xfrm>
            <a:off x="1913300" y="5923357"/>
            <a:ext cx="2069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E9C3B35C-57A2-42CC-8A87-579F8262648B}"/>
              </a:ext>
            </a:extLst>
          </p:cNvPr>
          <p:cNvSpPr txBox="1"/>
          <p:nvPr/>
        </p:nvSpPr>
        <p:spPr>
          <a:xfrm>
            <a:off x="5755057" y="5850385"/>
            <a:ext cx="2069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তরমুজ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E34D6F30-9402-4725-A4F8-578731E81A05}"/>
              </a:ext>
            </a:extLst>
          </p:cNvPr>
          <p:cNvSpPr txBox="1"/>
          <p:nvPr/>
        </p:nvSpPr>
        <p:spPr>
          <a:xfrm>
            <a:off x="9565229" y="3223559"/>
            <a:ext cx="2069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আপেল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8250418-1820-4923-990B-1DC03E4E407B}"/>
              </a:ext>
            </a:extLst>
          </p:cNvPr>
          <p:cNvSpPr txBox="1"/>
          <p:nvPr/>
        </p:nvSpPr>
        <p:spPr>
          <a:xfrm>
            <a:off x="5745240" y="3318590"/>
            <a:ext cx="2069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আনার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A27C85C-2276-4961-95E9-BEC01B89FA31}"/>
              </a:ext>
            </a:extLst>
          </p:cNvPr>
          <p:cNvSpPr txBox="1"/>
          <p:nvPr/>
        </p:nvSpPr>
        <p:spPr>
          <a:xfrm>
            <a:off x="9531140" y="5850385"/>
            <a:ext cx="2069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আনারস</a:t>
            </a:r>
            <a:endParaRPr lang="en-US" sz="2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5E427B1-1D75-48E2-821D-E7A476F58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1548487"/>
            <a:ext cx="2571750" cy="17811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B5B3ACB-1AE4-4D34-84B5-7BEA787F31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53" y="1535499"/>
            <a:ext cx="2154143" cy="19784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C53659C-A3B9-46F4-BEFA-34659466B3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799" y="4090016"/>
            <a:ext cx="2245831" cy="176036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5B36E90-1DA4-4B37-98F1-305D3D224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115" y="3837381"/>
            <a:ext cx="1496814" cy="208597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AAA0A0C3-7EF1-43C9-B194-102246930D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456" y="3985144"/>
            <a:ext cx="1814536" cy="179044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C21A28DF-E558-48E3-A15F-A953167CEA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304" y="1640026"/>
            <a:ext cx="1905625" cy="157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5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8">
            <a:extLst>
              <a:ext uri="{FF2B5EF4-FFF2-40B4-BE49-F238E27FC236}">
                <a16:creationId xmlns="" xmlns:a16="http://schemas.microsoft.com/office/drawing/2014/main" id="{C772542C-0CD2-4676-B714-3667E2D6677C}"/>
              </a:ext>
            </a:extLst>
          </p:cNvPr>
          <p:cNvSpPr/>
          <p:nvPr/>
        </p:nvSpPr>
        <p:spPr>
          <a:xfrm>
            <a:off x="3167269" y="710671"/>
            <a:ext cx="5609324" cy="87230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 একটি গল্প শুনি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31B16C4-8584-46D6-B8E1-978F95518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265" y="2811439"/>
            <a:ext cx="10315886" cy="332879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18" y="710671"/>
            <a:ext cx="2075103" cy="283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2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8">
            <a:extLst>
              <a:ext uri="{FF2B5EF4-FFF2-40B4-BE49-F238E27FC236}">
                <a16:creationId xmlns="" xmlns:a16="http://schemas.microsoft.com/office/drawing/2014/main" id="{DA1228D3-2D81-48C5-B6C2-007461C88E91}"/>
              </a:ext>
            </a:extLst>
          </p:cNvPr>
          <p:cNvSpPr/>
          <p:nvPr/>
        </p:nvSpPr>
        <p:spPr>
          <a:xfrm>
            <a:off x="4378545" y="1470068"/>
            <a:ext cx="4920420" cy="220336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6000" b="1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6000" b="1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8">
            <a:extLst>
              <a:ext uri="{FF2B5EF4-FFF2-40B4-BE49-F238E27FC236}">
                <a16:creationId xmlns="" xmlns:a16="http://schemas.microsoft.com/office/drawing/2014/main" id="{A1761962-F603-4C32-BC9B-8347FAC74202}"/>
              </a:ext>
            </a:extLst>
          </p:cNvPr>
          <p:cNvSpPr/>
          <p:nvPr/>
        </p:nvSpPr>
        <p:spPr>
          <a:xfrm>
            <a:off x="5047879" y="3818492"/>
            <a:ext cx="3679410" cy="128107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5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অ,আ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04" y="1302991"/>
            <a:ext cx="2401602" cy="474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45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8">
            <a:extLst>
              <a:ext uri="{FF2B5EF4-FFF2-40B4-BE49-F238E27FC236}">
                <a16:creationId xmlns="" xmlns:a16="http://schemas.microsoft.com/office/drawing/2014/main" id="{BA29EA96-6EBF-4B1E-9BEF-F9A63534A6E2}"/>
              </a:ext>
            </a:extLst>
          </p:cNvPr>
          <p:cNvSpPr/>
          <p:nvPr/>
        </p:nvSpPr>
        <p:spPr>
          <a:xfrm>
            <a:off x="4067905" y="821849"/>
            <a:ext cx="3764651" cy="123739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8">
            <a:extLst>
              <a:ext uri="{FF2B5EF4-FFF2-40B4-BE49-F238E27FC236}">
                <a16:creationId xmlns="" xmlns:a16="http://schemas.microsoft.com/office/drawing/2014/main" id="{9C61E268-A1D9-4BEA-83C0-1FE5536A2A37}"/>
              </a:ext>
            </a:extLst>
          </p:cNvPr>
          <p:cNvSpPr/>
          <p:nvPr/>
        </p:nvSpPr>
        <p:spPr>
          <a:xfrm>
            <a:off x="577516" y="2196427"/>
            <a:ext cx="10960768" cy="3592431"/>
          </a:xfrm>
          <a:prstGeom prst="roundRect">
            <a:avLst>
              <a:gd name="adj" fmla="val 228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শোনাঃ১.১.১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 ও শব্দে ব্যবহ্নত বর্ণমালা ধ্বণি মনোযোগ সহকারে 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শুনবে ও মনে রাখবে</a:t>
            </a:r>
          </a:p>
          <a:p>
            <a:pPr lvl="1" algn="ctr"/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বলাঃ ১.১.১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বাক্যে ও শব্দে ব্যবহ্নত বাংলা বর্ণমালার ধ্বণি স্পষ্ট ও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শুদ্ধ উচ্চারণে বলতে পারবে।   </a:t>
            </a:r>
            <a:endParaRPr lang="bn-IN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001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>
            <a:extLst>
              <a:ext uri="{FF2B5EF4-FFF2-40B4-BE49-F238E27FC236}">
                <a16:creationId xmlns="" xmlns:a16="http://schemas.microsoft.com/office/drawing/2014/main" id="{F060AAFD-9B7E-4921-9C58-389033093EF9}"/>
              </a:ext>
            </a:extLst>
          </p:cNvPr>
          <p:cNvSpPr/>
          <p:nvPr/>
        </p:nvSpPr>
        <p:spPr>
          <a:xfrm>
            <a:off x="7834244" y="4431513"/>
            <a:ext cx="2474699" cy="2124029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9275024-3AD9-450E-8A15-7A0E1A168A87}"/>
              </a:ext>
            </a:extLst>
          </p:cNvPr>
          <p:cNvSpPr/>
          <p:nvPr/>
        </p:nvSpPr>
        <p:spPr>
          <a:xfrm>
            <a:off x="-3624615" y="5174951"/>
            <a:ext cx="3624615" cy="10505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আসে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3D7D6BF-4468-4E23-B5F4-295E48EAF3BB}"/>
              </a:ext>
            </a:extLst>
          </p:cNvPr>
          <p:cNvSpPr txBox="1"/>
          <p:nvPr/>
        </p:nvSpPr>
        <p:spPr>
          <a:xfrm>
            <a:off x="7883672" y="1111767"/>
            <a:ext cx="113640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1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0B7781D-2F88-4ADF-9BAF-9A7946AD3CAC}"/>
              </a:ext>
            </a:extLst>
          </p:cNvPr>
          <p:cNvSpPr txBox="1"/>
          <p:nvPr/>
        </p:nvSpPr>
        <p:spPr>
          <a:xfrm>
            <a:off x="12450166" y="157566"/>
            <a:ext cx="5150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ছবিটিতে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BDB9557F-F737-479C-BEF6-2900BA353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073" y="1316437"/>
            <a:ext cx="5277008" cy="34857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Flowchart: Process 2">
            <a:extLst>
              <a:ext uri="{FF2B5EF4-FFF2-40B4-BE49-F238E27FC236}">
                <a16:creationId xmlns="" xmlns:a16="http://schemas.microsoft.com/office/drawing/2014/main" id="{05257FBB-1D36-4FFD-9B8A-949D3D0E2FA9}"/>
              </a:ext>
            </a:extLst>
          </p:cNvPr>
          <p:cNvSpPr/>
          <p:nvPr/>
        </p:nvSpPr>
        <p:spPr>
          <a:xfrm>
            <a:off x="7834244" y="1364472"/>
            <a:ext cx="2863743" cy="2141468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1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53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8 -0.0007 L -1.45846 -0.0007 " pathEditMode="relative" rAng="0" ptsTypes="AA">
                                      <p:cBhvr>
                                        <p:cTn id="6" dur="1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4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3 0.02454 L 0.54024 -0.02315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73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1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03346 0.46482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6" grpId="1"/>
      <p:bldP spid="6" grpId="2"/>
      <p:bldP spid="8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Process 8">
            <a:extLst>
              <a:ext uri="{FF2B5EF4-FFF2-40B4-BE49-F238E27FC236}">
                <a16:creationId xmlns="" xmlns:a16="http://schemas.microsoft.com/office/drawing/2014/main" id="{E24494DD-9EA0-4089-8643-576B8AB10401}"/>
              </a:ext>
            </a:extLst>
          </p:cNvPr>
          <p:cNvSpPr/>
          <p:nvPr/>
        </p:nvSpPr>
        <p:spPr>
          <a:xfrm>
            <a:off x="7624179" y="1355753"/>
            <a:ext cx="3410405" cy="2141468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16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endParaRPr lang="en-US" sz="8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="" xmlns:a16="http://schemas.microsoft.com/office/drawing/2014/main" id="{88A2627A-C045-4B3C-81BA-5BB70F8F3550}"/>
              </a:ext>
            </a:extLst>
          </p:cNvPr>
          <p:cNvSpPr/>
          <p:nvPr/>
        </p:nvSpPr>
        <p:spPr>
          <a:xfrm>
            <a:off x="7834244" y="4139515"/>
            <a:ext cx="3101486" cy="2416028"/>
          </a:xfrm>
          <a:prstGeom prst="flowChartProcess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9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56D0156-FB9B-41BB-B031-2C7A72C618F3}"/>
              </a:ext>
            </a:extLst>
          </p:cNvPr>
          <p:cNvSpPr/>
          <p:nvPr/>
        </p:nvSpPr>
        <p:spPr>
          <a:xfrm>
            <a:off x="-4201297" y="5174951"/>
            <a:ext cx="4201297" cy="105059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8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 হাসে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62BB91F-F8FA-4A2D-BED6-FE9BA98E0BC0}"/>
              </a:ext>
            </a:extLst>
          </p:cNvPr>
          <p:cNvSpPr txBox="1"/>
          <p:nvPr/>
        </p:nvSpPr>
        <p:spPr>
          <a:xfrm>
            <a:off x="7834244" y="1109705"/>
            <a:ext cx="1136401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1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A47587F-86AD-4412-AB30-820A71CC99F7}"/>
              </a:ext>
            </a:extLst>
          </p:cNvPr>
          <p:cNvSpPr txBox="1"/>
          <p:nvPr/>
        </p:nvSpPr>
        <p:spPr>
          <a:xfrm>
            <a:off x="1050710" y="447258"/>
            <a:ext cx="51502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ছবিটিতে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FF95C05-177B-43ED-909D-2FB6D86A8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55" y="1355753"/>
            <a:ext cx="5150245" cy="34532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16147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23 0.02454 L 0.45873 0.00602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98" y="-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7 L 0.05573 0.44768 " pathEditMode="relative" rAng="0" ptsTypes="AA">
                                      <p:cBhvr>
                                        <p:cTn id="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2" grpId="1"/>
      <p:bldP spid="12" grpId="2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238</Words>
  <Application>Microsoft Office PowerPoint</Application>
  <PresentationFormat>Widescreen</PresentationFormat>
  <Paragraphs>75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Nargis Akter</dc:creator>
  <cp:lastModifiedBy>admin</cp:lastModifiedBy>
  <cp:revision>107</cp:revision>
  <dcterms:created xsi:type="dcterms:W3CDTF">2019-11-01T16:25:23Z</dcterms:created>
  <dcterms:modified xsi:type="dcterms:W3CDTF">2021-05-02T13:19:21Z</dcterms:modified>
</cp:coreProperties>
</file>