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91" r:id="rId7"/>
    <p:sldId id="261" r:id="rId8"/>
    <p:sldId id="262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</p:sldIdLst>
  <p:sldSz cx="14630400" cy="8229600"/>
  <p:notesSz cx="6858000" cy="9144000"/>
  <p:defaultTextStyle>
    <a:defPPr>
      <a:defRPr lang="en-US"/>
    </a:defPPr>
    <a:lvl1pPr marL="0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79262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58524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37786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17048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396310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075572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754834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34096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714" y="-120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2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79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58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37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17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96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75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754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34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7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7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0"/>
            <a:ext cx="12435840" cy="1634490"/>
          </a:xfrm>
        </p:spPr>
        <p:txBody>
          <a:bodyPr anchor="t"/>
          <a:lstStyle>
            <a:lvl1pPr algn="l">
              <a:defRPr sz="5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7"/>
            <a:ext cx="12435840" cy="1800224"/>
          </a:xfrm>
        </p:spPr>
        <p:txBody>
          <a:bodyPr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79262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5852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3778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1704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39631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07557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75483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3409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2"/>
            <a:ext cx="6461760" cy="543115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2"/>
            <a:ext cx="6461760" cy="543115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1" y="1842136"/>
            <a:ext cx="6464301" cy="76771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79262" indent="0">
              <a:buNone/>
              <a:defRPr sz="3000" b="1"/>
            </a:lvl2pPr>
            <a:lvl3pPr marL="1358524" indent="0">
              <a:buNone/>
              <a:defRPr sz="2700" b="1"/>
            </a:lvl3pPr>
            <a:lvl4pPr marL="2037786" indent="0">
              <a:buNone/>
              <a:defRPr sz="2400" b="1"/>
            </a:lvl4pPr>
            <a:lvl5pPr marL="2717048" indent="0">
              <a:buNone/>
              <a:defRPr sz="2400" b="1"/>
            </a:lvl5pPr>
            <a:lvl6pPr marL="3396310" indent="0">
              <a:buNone/>
              <a:defRPr sz="2400" b="1"/>
            </a:lvl6pPr>
            <a:lvl7pPr marL="4075572" indent="0">
              <a:buNone/>
              <a:defRPr sz="2400" b="1"/>
            </a:lvl7pPr>
            <a:lvl8pPr marL="4754834" indent="0">
              <a:buNone/>
              <a:defRPr sz="2400" b="1"/>
            </a:lvl8pPr>
            <a:lvl9pPr marL="5434096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1" y="2609850"/>
            <a:ext cx="6464301" cy="4741546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79262" indent="0">
              <a:buNone/>
              <a:defRPr sz="3000" b="1"/>
            </a:lvl2pPr>
            <a:lvl3pPr marL="1358524" indent="0">
              <a:buNone/>
              <a:defRPr sz="2700" b="1"/>
            </a:lvl3pPr>
            <a:lvl4pPr marL="2037786" indent="0">
              <a:buNone/>
              <a:defRPr sz="2400" b="1"/>
            </a:lvl4pPr>
            <a:lvl5pPr marL="2717048" indent="0">
              <a:buNone/>
              <a:defRPr sz="2400" b="1"/>
            </a:lvl5pPr>
            <a:lvl6pPr marL="3396310" indent="0">
              <a:buNone/>
              <a:defRPr sz="2400" b="1"/>
            </a:lvl6pPr>
            <a:lvl7pPr marL="4075572" indent="0">
              <a:buNone/>
              <a:defRPr sz="2400" b="1"/>
            </a:lvl7pPr>
            <a:lvl8pPr marL="4754834" indent="0">
              <a:buNone/>
              <a:defRPr sz="2400" b="1"/>
            </a:lvl8pPr>
            <a:lvl9pPr marL="5434096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121920" y="91440"/>
            <a:ext cx="14386560" cy="8046720"/>
          </a:xfrm>
          <a:prstGeom prst="frame">
            <a:avLst>
              <a:gd name="adj1" fmla="val 24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52" tIns="67926" rIns="135852" bIns="67926" spcCol="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2" y="327660"/>
            <a:ext cx="4813301" cy="1394460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1"/>
            <a:ext cx="8178800" cy="7023736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2" y="1722121"/>
            <a:ext cx="4813301" cy="5629276"/>
          </a:xfrm>
        </p:spPr>
        <p:txBody>
          <a:bodyPr/>
          <a:lstStyle>
            <a:lvl1pPr marL="0" indent="0">
              <a:buNone/>
              <a:defRPr sz="2100"/>
            </a:lvl1pPr>
            <a:lvl2pPr marL="679262" indent="0">
              <a:buNone/>
              <a:defRPr sz="1800"/>
            </a:lvl2pPr>
            <a:lvl3pPr marL="1358524" indent="0">
              <a:buNone/>
              <a:defRPr sz="1500"/>
            </a:lvl3pPr>
            <a:lvl4pPr marL="2037786" indent="0">
              <a:buNone/>
              <a:defRPr sz="1300"/>
            </a:lvl4pPr>
            <a:lvl5pPr marL="2717048" indent="0">
              <a:buNone/>
              <a:defRPr sz="1300"/>
            </a:lvl5pPr>
            <a:lvl6pPr marL="3396310" indent="0">
              <a:buNone/>
              <a:defRPr sz="1300"/>
            </a:lvl6pPr>
            <a:lvl7pPr marL="4075572" indent="0">
              <a:buNone/>
              <a:defRPr sz="1300"/>
            </a:lvl7pPr>
            <a:lvl8pPr marL="4754834" indent="0">
              <a:buNone/>
              <a:defRPr sz="1300"/>
            </a:lvl8pPr>
            <a:lvl9pPr marL="5434096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800"/>
            </a:lvl1pPr>
            <a:lvl2pPr marL="679262" indent="0">
              <a:buNone/>
              <a:defRPr sz="4200"/>
            </a:lvl2pPr>
            <a:lvl3pPr marL="1358524" indent="0">
              <a:buNone/>
              <a:defRPr sz="3600"/>
            </a:lvl3pPr>
            <a:lvl4pPr marL="2037786" indent="0">
              <a:buNone/>
              <a:defRPr sz="3000"/>
            </a:lvl4pPr>
            <a:lvl5pPr marL="2717048" indent="0">
              <a:buNone/>
              <a:defRPr sz="3000"/>
            </a:lvl5pPr>
            <a:lvl6pPr marL="3396310" indent="0">
              <a:buNone/>
              <a:defRPr sz="3000"/>
            </a:lvl6pPr>
            <a:lvl7pPr marL="4075572" indent="0">
              <a:buNone/>
              <a:defRPr sz="3000"/>
            </a:lvl7pPr>
            <a:lvl8pPr marL="4754834" indent="0">
              <a:buNone/>
              <a:defRPr sz="3000"/>
            </a:lvl8pPr>
            <a:lvl9pPr marL="5434096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100"/>
            </a:lvl1pPr>
            <a:lvl2pPr marL="679262" indent="0">
              <a:buNone/>
              <a:defRPr sz="1800"/>
            </a:lvl2pPr>
            <a:lvl3pPr marL="1358524" indent="0">
              <a:buNone/>
              <a:defRPr sz="1500"/>
            </a:lvl3pPr>
            <a:lvl4pPr marL="2037786" indent="0">
              <a:buNone/>
              <a:defRPr sz="1300"/>
            </a:lvl4pPr>
            <a:lvl5pPr marL="2717048" indent="0">
              <a:buNone/>
              <a:defRPr sz="1300"/>
            </a:lvl5pPr>
            <a:lvl6pPr marL="3396310" indent="0">
              <a:buNone/>
              <a:defRPr sz="1300"/>
            </a:lvl6pPr>
            <a:lvl7pPr marL="4075572" indent="0">
              <a:buNone/>
              <a:defRPr sz="1300"/>
            </a:lvl7pPr>
            <a:lvl8pPr marL="4754834" indent="0">
              <a:buNone/>
              <a:defRPr sz="1300"/>
            </a:lvl8pPr>
            <a:lvl9pPr marL="5434096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5852" tIns="67926" rIns="135852" bIns="679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2"/>
            <a:ext cx="13167360" cy="5431155"/>
          </a:xfrm>
          <a:prstGeom prst="rect">
            <a:avLst/>
          </a:prstGeom>
        </p:spPr>
        <p:txBody>
          <a:bodyPr vert="horz" lIns="135852" tIns="67926" rIns="135852" bIns="679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5852" tIns="67926" rIns="135852" bIns="67926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5852" tIns="67926" rIns="135852" bIns="67926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5852" tIns="67926" rIns="135852" bIns="67926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58524" rtl="0" eaLnBrk="1" latinLnBrk="0" hangingPunct="1">
        <a:spcBef>
          <a:spcPct val="0"/>
        </a:spcBef>
        <a:buNone/>
        <a:defRPr sz="6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9447" indent="-509447" algn="l" defTabSz="1358524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03801" indent="-424539" algn="l" defTabSz="1358524" rtl="0" eaLnBrk="1" latinLnBrk="0" hangingPunct="1">
        <a:spcBef>
          <a:spcPct val="20000"/>
        </a:spcBef>
        <a:buFont typeface="Arial" pitchFamily="34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698155" indent="-339631" algn="l" defTabSz="13585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377417" indent="-339631" algn="l" defTabSz="1358524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56679" indent="-339631" algn="l" defTabSz="1358524" rtl="0" eaLnBrk="1" latinLnBrk="0" hangingPunct="1">
        <a:spcBef>
          <a:spcPct val="20000"/>
        </a:spcBef>
        <a:buFont typeface="Arial" pitchFamily="34" charset="0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35941" indent="-339631" algn="l" defTabSz="1358524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15203" indent="-339631" algn="l" defTabSz="1358524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094465" indent="-339631" algn="l" defTabSz="1358524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773727" indent="-339631" algn="l" defTabSz="1358524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79262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58524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37786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17048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96310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75572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54834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34096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aifulcjm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zquotes.com/author/11249-Thomas_Paine" TargetMode="External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0400" y="5935043"/>
            <a:ext cx="8763000" cy="1303957"/>
          </a:xfrm>
          <a:prstGeom prst="rect">
            <a:avLst/>
          </a:prstGeom>
          <a:ln w="12700">
            <a:solidFill>
              <a:srgbClr val="7030A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94065" tIns="97033" rIns="194065" bIns="97033" rtlCol="0">
            <a:spAutoFit/>
          </a:bodyPr>
          <a:lstStyle/>
          <a:p>
            <a:pPr algn="ctr"/>
            <a:r>
              <a:rPr lang="en-US" sz="7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  <a:cs typeface="Times New Roman" pitchFamily="18" charset="0"/>
              </a:rPr>
              <a:t>Welcome </a:t>
            </a:r>
          </a:p>
        </p:txBody>
      </p:sp>
      <p:pic>
        <p:nvPicPr>
          <p:cNvPr id="5" name="Picture 2" descr="C:\Users\Saiful\Desktop\Extra content\j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59517"/>
            <a:ext cx="8039100" cy="5131683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00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1" y="457200"/>
            <a:ext cx="13209618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Copperplate Gothic Bold" pitchFamily="34" charset="0"/>
                <a:cs typeface="Times New Roman" pitchFamily="18" charset="0"/>
              </a:rPr>
              <a:t>Kitchen </a:t>
            </a:r>
            <a:endParaRPr lang="en-US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8600" y="4800600"/>
            <a:ext cx="6400800" cy="2554545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Their kitchen utensils are bamboo, wooden and earthen pots which they make themselves . 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Saiful\Desktop\wr02837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9230" y="1357197"/>
            <a:ext cx="3086770" cy="2703778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Saiful\Desktop\81M2Zj9Q+jL._SX425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01" y="1357197"/>
            <a:ext cx="3371230" cy="2879427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Saiful\Desktop\images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319545"/>
            <a:ext cx="2841775" cy="2841775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Saiful\Desktop\mitti-ka-ghda_5dca7b16bf38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1" r="10812"/>
          <a:stretch/>
        </p:blipFill>
        <p:spPr bwMode="auto">
          <a:xfrm>
            <a:off x="10744200" y="4495800"/>
            <a:ext cx="2971800" cy="2884649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Saiful\Desktop\1ef2c043315d3553eb5c8ec9bd0bfe3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026" y="1341857"/>
            <a:ext cx="3052977" cy="2819463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:\Users\Saiful\Desktop\Plateaux-de-fruits-en-bois-naturel-Assiettes-en-bois-naturel-plateau-de-fruits-assiettes-en-noye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01" y="4572000"/>
            <a:ext cx="3336267" cy="2832440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91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34425"/>
            <a:ext cx="13335000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Copperplate Gothic Bold" pitchFamily="34" charset="0"/>
                <a:cs typeface="Times New Roman" pitchFamily="18" charset="0"/>
              </a:rPr>
              <a:t>Dress </a:t>
            </a:r>
            <a:endParaRPr lang="en-US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5839361"/>
            <a:ext cx="12725400" cy="1323439"/>
          </a:xfrm>
          <a:prstGeom prst="rect">
            <a:avLst/>
          </a:prstGeom>
          <a:ln w="38100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 wear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lungis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women wear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thamis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or sarongs and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angis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. Women wave their own clothes. 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Saiful\Desktop\3629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492124"/>
            <a:ext cx="4582302" cy="2537076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Saiful\Desktop\Tanchangya Indegenious people community in Banglade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2492124"/>
            <a:ext cx="3872566" cy="2537076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Saiful\Desktop\image-10966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85" y="2492124"/>
            <a:ext cx="4440015" cy="2537076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20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35942"/>
            <a:ext cx="13334999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Copperplate Gothic Bold" pitchFamily="34" charset="0"/>
                <a:cs typeface="Times New Roman" pitchFamily="18" charset="0"/>
              </a:rPr>
              <a:t>Pastimes </a:t>
            </a:r>
            <a:endParaRPr lang="en-US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62600" y="5284142"/>
            <a:ext cx="8257754" cy="132343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Hunting and fishing are their favorite pastimes. 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Saiful\Desktop\nilgai-story_647_0616160555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83" y="1564795"/>
            <a:ext cx="4350017" cy="2642593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Saiful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76" y="4598342"/>
            <a:ext cx="4277424" cy="2412058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Saiful\Desktop\406866_1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756" y="1546964"/>
            <a:ext cx="4212044" cy="2626511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Saiful\Desktop\bog-fish-jpg-eeee-3018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1572862"/>
            <a:ext cx="4142954" cy="2542267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47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13711518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Copperplate Gothic Bold" pitchFamily="34" charset="0"/>
                <a:cs typeface="Times New Roman" pitchFamily="18" charset="0"/>
              </a:rPr>
              <a:t>Music </a:t>
            </a:r>
            <a:endParaRPr lang="en-US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5105400"/>
            <a:ext cx="9448800" cy="2554545"/>
          </a:xfrm>
          <a:prstGeom prst="rect">
            <a:avLst/>
          </a:prstGeom>
          <a:ln w="38100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They are fond of songs, music, dances, theatres and fairs. Traditional instruments used are bugles made from buffalo horns, drums and bamboo flutes.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Saiful\Downloads\maxresdefaul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0" r="3414"/>
          <a:stretch/>
        </p:blipFill>
        <p:spPr bwMode="auto">
          <a:xfrm>
            <a:off x="457200" y="1472451"/>
            <a:ext cx="5208357" cy="3023349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Saiful\Desktop\SpGUPczfq37tVRMn_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765" y="1510998"/>
            <a:ext cx="4225635" cy="3061002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Saiful\Desktop\w254_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4" t="6187" r="12978" b="11229"/>
          <a:stretch/>
        </p:blipFill>
        <p:spPr bwMode="auto">
          <a:xfrm>
            <a:off x="10262679" y="1510998"/>
            <a:ext cx="3906039" cy="3061002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Saiful\Desktop\maxresdefault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15"/>
          <a:stretch/>
        </p:blipFill>
        <p:spPr bwMode="auto">
          <a:xfrm>
            <a:off x="10262679" y="5087471"/>
            <a:ext cx="3784119" cy="2299002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75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9808" y="682586"/>
            <a:ext cx="9021192" cy="7694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7030A0"/>
                </a:solidFill>
                <a:latin typeface="Copperplate Gothic Bold" pitchFamily="34" charset="0"/>
                <a:cs typeface="Times New Roman" pitchFamily="18" charset="0"/>
              </a:rPr>
              <a:t>Sports</a:t>
            </a:r>
            <a:endParaRPr lang="en-US" sz="4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1" y="6228553"/>
            <a:ext cx="10972800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Wrestling is a popular sports for them. 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Saiful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021" y="1704488"/>
            <a:ext cx="5669180" cy="3772582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Saiful\Desktop\h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704488"/>
            <a:ext cx="4876800" cy="3772582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08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7794" y="5745540"/>
            <a:ext cx="13435405" cy="156966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These 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ethnic people 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have 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some common characteristics. </a:t>
            </a:r>
            <a:endParaRPr lang="en-US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88166" y="1578114"/>
            <a:ext cx="4613034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Features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Saiful\Desktop\Chakma picture\unnamed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743200"/>
            <a:ext cx="4672038" cy="2679551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Saiful\Desktop\Chakma picture\219888_aa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32" y="2743200"/>
            <a:ext cx="4923692" cy="266700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Saiful\Desktop\Chakma picture\bij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2743200"/>
            <a:ext cx="3505200" cy="2653553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53000" y="511314"/>
            <a:ext cx="4648200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Characteristics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332" y="1578114"/>
            <a:ext cx="3739668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Meaning</a:t>
            </a:r>
          </a:p>
        </p:txBody>
      </p:sp>
      <p:sp>
        <p:nvSpPr>
          <p:cNvPr id="9" name="Oval 8"/>
          <p:cNvSpPr/>
          <p:nvPr/>
        </p:nvSpPr>
        <p:spPr>
          <a:xfrm>
            <a:off x="832332" y="533400"/>
            <a:ext cx="3739668" cy="838200"/>
          </a:xfrm>
          <a:prstGeom prst="ellipse">
            <a:avLst/>
          </a:prstGeom>
          <a:ln w="38100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Key Word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441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6745069"/>
            <a:ext cx="13182600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Ethnic c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ommunities have 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their own lifestyles.</a:t>
            </a:r>
            <a:endParaRPr lang="en-US" sz="4000" b="1" dirty="0">
              <a:solidFill>
                <a:srgbClr val="7030A0"/>
              </a:solidFill>
            </a:endParaRPr>
          </a:p>
        </p:txBody>
      </p:sp>
      <p:pic>
        <p:nvPicPr>
          <p:cNvPr id="7" name="Picture 6" descr="C:\Users\Saiful\Desktop\image-1096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40286"/>
            <a:ext cx="5056445" cy="298044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Saiful\Desktop\Extra content\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260008"/>
            <a:ext cx="2424537" cy="3002225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902824" y="1975335"/>
            <a:ext cx="4876800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Societies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34200" y="893833"/>
            <a:ext cx="4876800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Communities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71383" y="1975335"/>
            <a:ext cx="3352800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eaning</a:t>
            </a:r>
          </a:p>
        </p:txBody>
      </p:sp>
      <p:sp>
        <p:nvSpPr>
          <p:cNvPr id="12" name="Oval 11"/>
          <p:cNvSpPr/>
          <p:nvPr/>
        </p:nvSpPr>
        <p:spPr>
          <a:xfrm>
            <a:off x="2233283" y="828676"/>
            <a:ext cx="3429000" cy="8382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Key Word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988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48400" y="1828800"/>
            <a:ext cx="4684519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Prime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83576" y="685800"/>
            <a:ext cx="4649343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Staple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9292" y="1839993"/>
            <a:ext cx="3985708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eaning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29292" y="7086600"/>
            <a:ext cx="9203627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Rice is 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our staple food . 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600200" y="546389"/>
            <a:ext cx="4191000" cy="1109818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Key Word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" name="Picture 3" descr="C:\Users\Saiful\Desktop\family-eating-food-at-a-dining-table-AX4BG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63"/>
          <a:stretch/>
        </p:blipFill>
        <p:spPr bwMode="auto">
          <a:xfrm>
            <a:off x="3525819" y="2819400"/>
            <a:ext cx="5694381" cy="3816412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69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86600" y="1810940"/>
            <a:ext cx="6400800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Recreation / Relaxation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86600" y="769828"/>
            <a:ext cx="6324600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Pastime 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1882914"/>
            <a:ext cx="3810000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eaning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0" y="6324600"/>
            <a:ext cx="11582400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Hunting and fishing are 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their favorite pastime. 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828800" y="704671"/>
            <a:ext cx="3810000" cy="838200"/>
          </a:xfrm>
          <a:prstGeom prst="ellipse">
            <a:avLst/>
          </a:prstGeom>
          <a:ln w="38100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Key Word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" name="Picture 2" descr="C:\Users\Saiful\Desktop\maxresdefault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363558"/>
            <a:ext cx="4114800" cy="2690886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Saiful\Desktop\406866_1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386" y="3363558"/>
            <a:ext cx="4258331" cy="2655374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21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09328" y="2209800"/>
            <a:ext cx="5544672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Musical horn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63609" y="914400"/>
            <a:ext cx="5590391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Bugle 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2209800"/>
            <a:ext cx="4094338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eaning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86087" y="6248400"/>
            <a:ext cx="10867913" cy="132343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Traditional instrument 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‘Bugles’  made 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from buffalo 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horns.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057400" y="838200"/>
            <a:ext cx="4094338" cy="838200"/>
          </a:xfrm>
          <a:prstGeom prst="ellipse">
            <a:avLst/>
          </a:prstGeom>
          <a:ln w="38100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Key Word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" name="Picture 2" descr="C:\Users\Saiful\Desktop\buffalo-horn-bug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24"/>
          <a:stretch/>
        </p:blipFill>
        <p:spPr bwMode="auto">
          <a:xfrm>
            <a:off x="7363609" y="3276600"/>
            <a:ext cx="3810000" cy="2563213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Saiful\Desktop\w254_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4" t="6187" r="12978" b="11229"/>
          <a:stretch/>
        </p:blipFill>
        <p:spPr bwMode="auto">
          <a:xfrm>
            <a:off x="2086087" y="3352800"/>
            <a:ext cx="4246739" cy="2615740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31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Saiful\Desktop\Extra content\Download Pic\Saiful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85801"/>
            <a:ext cx="2971800" cy="3292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487680" y="4297680"/>
            <a:ext cx="6705600" cy="2994220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Md.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Saiful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Islam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Chowdhury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Senior Teacher</a:t>
            </a:r>
          </a:p>
          <a:p>
            <a:pPr algn="ctr"/>
            <a:r>
              <a:rPr lang="en-US" sz="3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C.  J.  M  High School</a:t>
            </a:r>
            <a:r>
              <a:rPr lang="en-US" sz="4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US" sz="3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Mohara</a:t>
            </a:r>
            <a:r>
              <a:rPr lang="en-US" sz="2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,  </a:t>
            </a:r>
            <a:r>
              <a:rPr lang="en-US" sz="2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Chandgaon</a:t>
            </a:r>
            <a:r>
              <a:rPr lang="en-US" sz="2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Chattogram</a:t>
            </a:r>
            <a:r>
              <a:rPr lang="en-US" sz="2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saifulcjm@gmail.com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Mob: 01991945882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68640" y="4495800"/>
            <a:ext cx="5852160" cy="2347889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 FOR TODAY</a:t>
            </a:r>
          </a:p>
          <a:p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  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Eight</a:t>
            </a:r>
          </a:p>
          <a:p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   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, 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Four   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40 minute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7315200" y="2377441"/>
            <a:ext cx="121920" cy="3822299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559040" y="1658338"/>
            <a:ext cx="121920" cy="5108222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02880" y="2377441"/>
            <a:ext cx="121920" cy="3822299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9677400" y="1014462"/>
            <a:ext cx="2438400" cy="2725958"/>
            <a:chOff x="457200" y="2984084"/>
            <a:chExt cx="2995613" cy="3656432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pic>
          <p:nvPicPr>
            <p:cNvPr id="10" name="Picture 2" descr="G:\BTT Training\01050070187_Saiful\Image\Screenshot_37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876800"/>
              <a:ext cx="2995613" cy="1763716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G:\BTT Training\01050070187_Saiful\Image\Screenshot_36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1" y="2984084"/>
              <a:ext cx="2995612" cy="1884578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3160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6999" y="2295941"/>
            <a:ext cx="7010399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Device  /  Equipment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7000" y="928582"/>
            <a:ext cx="7010399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Instrument 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2282785"/>
            <a:ext cx="3657600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eaning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82965" y="6267271"/>
            <a:ext cx="12004433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Harmonium and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Tabla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are musical instruments.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676400" y="685800"/>
            <a:ext cx="3505200" cy="1246137"/>
          </a:xfrm>
          <a:prstGeom prst="ellipse">
            <a:avLst/>
          </a:prstGeom>
          <a:ln w="38100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Key Word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" name="Picture 2" descr="C:\Users\Saiful\Desktop\musical-tabla-duggas-500x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119" y="3276600"/>
            <a:ext cx="3581400" cy="2486433"/>
          </a:xfrm>
          <a:prstGeom prst="rect">
            <a:avLst/>
          </a:prstGeom>
          <a:noFill/>
          <a:ln w="12700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Saiful\Desktop\main-qimg-4026064d759b10a4a11cf5eb22e03aa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276600"/>
            <a:ext cx="3979983" cy="2553244"/>
          </a:xfrm>
          <a:prstGeom prst="rect">
            <a:avLst/>
          </a:prstGeom>
          <a:noFill/>
          <a:ln w="12700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43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0" y="2362200"/>
            <a:ext cx="3905444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Conventional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15200" y="1115207"/>
            <a:ext cx="4005318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Traditional 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2362200"/>
            <a:ext cx="3581400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eaning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5400" y="6683514"/>
            <a:ext cx="12268200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ktara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is our traditional 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musical 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instrument 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524000" y="902269"/>
            <a:ext cx="3581400" cy="8382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Key Word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" name="Picture 2" descr="C:\Users\Saiful\Desktop\7eaee6d1f15efce551855c797b484c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05200"/>
            <a:ext cx="5850716" cy="2819400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86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932187"/>
              </p:ext>
            </p:extLst>
          </p:nvPr>
        </p:nvGraphicFramePr>
        <p:xfrm>
          <a:off x="2438400" y="1447800"/>
          <a:ext cx="10439400" cy="64770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tableStyleId>{35758FB7-9AC5-4552-8A53-C91805E547FA}</a:tableStyleId>
              </a:tblPr>
              <a:tblGrid>
                <a:gridCol w="4727275"/>
                <a:gridCol w="5712125"/>
              </a:tblGrid>
              <a:tr h="60695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128828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Where do the ethnic people build their houses?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A traditional musical instrument made from a buffalo horn.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7030A0">
                        <a:alpha val="40000"/>
                      </a:srgbClr>
                    </a:solidFill>
                  </a:tcPr>
                </a:tc>
              </a:tr>
              <a:tr h="954605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What are their favorite pastimes?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Clay,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bamboo and wood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830457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What is a bugle?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 Rice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54605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What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 women wear?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d) On the wooden or bamboo platforms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954605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What are their kitchen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utensils made of?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e) Fishing and hunting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8748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What is their staple food?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f)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Thamis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or sarongs and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angis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381000"/>
            <a:ext cx="13639800" cy="10772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Find the answers from column B to the questions in column A and  write them in complete sentences.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56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694557"/>
            <a:ext cx="13563600" cy="600164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ethnic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build their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houses on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wooden or bamboo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platforms.</a:t>
            </a:r>
          </a:p>
          <a:p>
            <a:pPr fontAlgn="t">
              <a:lnSpc>
                <a:spcPct val="200000"/>
              </a:lnSpc>
            </a:pP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heir favorite pastimes are fishing and hunting.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lnSpc>
                <a:spcPct val="20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bugle is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 musical instrument made from a buffalo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horn.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lnSpc>
                <a:spcPct val="200000"/>
              </a:lnSpc>
            </a:pP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Women wear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thamis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sarongs and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angis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lnSpc>
                <a:spcPct val="20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heir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kitchen utensils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made of clay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bamboo and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wood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t">
              <a:lnSpc>
                <a:spcPct val="200000"/>
              </a:lnSpc>
            </a:pP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T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heir 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staple 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food is rice.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762000"/>
            <a:ext cx="8153400" cy="64633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Compare with your answers.</a:t>
            </a:r>
          </a:p>
        </p:txBody>
      </p:sp>
    </p:spTree>
    <p:extLst>
      <p:ext uri="{BB962C8B-B14F-4D97-AF65-F5344CB8AC3E}">
        <p14:creationId xmlns:p14="http://schemas.microsoft.com/office/powerpoint/2010/main" val="142638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0"/>
            <a:ext cx="13639800" cy="5016758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Hunting and fishing are their  (a)                   pastimes . They are (b)               of songs,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music,dances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theatre and fairs.(c)                      musical instruments used are bugles (d)               from buffalo horns, drums and bamboo flutes. Wrestling is a (e)                 sport for them. </a:t>
            </a:r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320225"/>
            <a:ext cx="13411200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Read the following text and fill in the gaps with appropriate words.</a:t>
            </a:r>
          </a:p>
        </p:txBody>
      </p:sp>
      <p:sp>
        <p:nvSpPr>
          <p:cNvPr id="4" name="Oval 3"/>
          <p:cNvSpPr/>
          <p:nvPr/>
        </p:nvSpPr>
        <p:spPr>
          <a:xfrm>
            <a:off x="5334000" y="304800"/>
            <a:ext cx="2743200" cy="762000"/>
          </a:xfrm>
          <a:prstGeom prst="ellipse">
            <a:avLst/>
          </a:prstGeom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Evaluation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6976" y="6578025"/>
            <a:ext cx="148842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popular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0" y="2844225"/>
            <a:ext cx="16764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favourite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0" y="5282625"/>
            <a:ext cx="11430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made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94964" y="4063425"/>
            <a:ext cx="201583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14118" y="2819400"/>
            <a:ext cx="97328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fond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68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aiful\Downloads\a2fc9bf899074e24d5a8d1f6cd76a2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" t="2684" r="1868" b="8697"/>
          <a:stretch/>
        </p:blipFill>
        <p:spPr bwMode="auto">
          <a:xfrm>
            <a:off x="4065046" y="1295400"/>
            <a:ext cx="5181601" cy="2241177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26946" y="381000"/>
            <a:ext cx="5257802" cy="7694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Home Work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733800"/>
            <a:ext cx="13792200" cy="1446550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Imagine you are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Sajeed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and you have a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Marma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friend called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Masing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562600"/>
            <a:ext cx="13792200" cy="2123658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Now write a dialogue asking and answering questions about dress, food, songs , sports and pastimes of both of you.</a:t>
            </a:r>
            <a:endParaRPr lang="en-US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84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0500" y="4759404"/>
            <a:ext cx="9331500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en-US" sz="7200" b="1" dirty="0" smtClean="0">
                <a:solidFill>
                  <a:srgbClr val="7030A0"/>
                </a:solidFill>
                <a:latin typeface="Algerian" pitchFamily="82" charset="0"/>
                <a:cs typeface="Times New Roman" pitchFamily="18" charset="0"/>
              </a:rPr>
              <a:t>Thank you </a:t>
            </a:r>
            <a:r>
              <a:rPr lang="en-US" sz="7200" b="1" dirty="0" smtClean="0">
                <a:solidFill>
                  <a:srgbClr val="7030A0"/>
                </a:solidFill>
                <a:latin typeface="Algerian" pitchFamily="82" charset="0"/>
                <a:cs typeface="Times New Roman" pitchFamily="18" charset="0"/>
              </a:rPr>
              <a:t>all </a:t>
            </a:r>
            <a:endParaRPr lang="en-US" sz="7200" b="1" dirty="0">
              <a:solidFill>
                <a:srgbClr val="7030A0"/>
              </a:solidFill>
              <a:latin typeface="Algerian" pitchFamily="82" charset="0"/>
              <a:cs typeface="Times New Roman" pitchFamily="18" charset="0"/>
            </a:endParaRPr>
          </a:p>
        </p:txBody>
      </p:sp>
      <p:pic>
        <p:nvPicPr>
          <p:cNvPr id="3" name="Picture 2" descr="C:\Users\Saiful\Downloads\depositphotos_82082088-stock-illustration-colorful-flowers-and-leav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8200" y="6477000"/>
            <a:ext cx="1905000" cy="1334404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Picture 3" descr="C:\Users\Saiful\Downloads\depositphotos_82082088-stock-illustration-colorful-flowers-and-leav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381000"/>
            <a:ext cx="2403300" cy="1371600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Picture 3" descr="C:\Users\Saiful\Downloads\depositphotos_82082088-stock-illustration-colorful-flowers-and-leav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629400"/>
            <a:ext cx="2403300" cy="1258204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Picture 3" descr="C:\Users\Saiful\Downloads\depositphotos_82082088-stock-illustration-colorful-flowers-and-leav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5800" y="403412"/>
            <a:ext cx="2057400" cy="1316473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2860501" y="1981200"/>
            <a:ext cx="9331499" cy="1938992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en-US" sz="4000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The </a:t>
            </a:r>
            <a:r>
              <a:rPr lang="en-US" sz="4000" dirty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World is my country, all mankind are my brethren, and to do good is my </a:t>
            </a:r>
            <a:r>
              <a:rPr lang="en-US" sz="4000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religion .                  Thomas Paine</a:t>
            </a:r>
            <a:endParaRPr lang="en-US" sz="4000" b="1" dirty="0" smtClean="0">
              <a:solidFill>
                <a:srgbClr val="7030A0"/>
              </a:solidFill>
              <a:latin typeface="Aharoni" pitchFamily="2" charset="-79"/>
              <a:cs typeface="Aharoni" pitchFamily="2" charset="-79"/>
              <a:hlinkClick r:id="rId8"/>
            </a:endParaRPr>
          </a:p>
        </p:txBody>
      </p:sp>
    </p:spTree>
    <p:extLst>
      <p:ext uri="{BB962C8B-B14F-4D97-AF65-F5344CB8AC3E}">
        <p14:creationId xmlns:p14="http://schemas.microsoft.com/office/powerpoint/2010/main" val="116034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1" y="685705"/>
            <a:ext cx="12268200" cy="685895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Look at the 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pictures</a:t>
            </a:r>
            <a:endParaRPr lang="en-US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Saiful\Desktop\Extra content\000954Kalerkantho_2018-04-25-feature-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08"/>
          <a:stretch/>
        </p:blipFill>
        <p:spPr bwMode="auto">
          <a:xfrm>
            <a:off x="6962083" y="2156050"/>
            <a:ext cx="3831891" cy="2568350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Saiful\Desktop\Extra content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110331"/>
            <a:ext cx="3200400" cy="2614069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Saiful\Desktop\chakma model gir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63714"/>
            <a:ext cx="1910284" cy="2584486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Saiful\Desktop\36297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9" r="50000"/>
          <a:stretch/>
        </p:blipFill>
        <p:spPr bwMode="auto">
          <a:xfrm>
            <a:off x="11088666" y="2125124"/>
            <a:ext cx="2322534" cy="2599276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19201" y="5562600"/>
            <a:ext cx="12268199" cy="156966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7030A0"/>
                </a:solidFill>
                <a:latin typeface="Century" pitchFamily="18" charset="0"/>
                <a:cs typeface="NikoshBAN" pitchFamily="2" charset="0"/>
              </a:rPr>
              <a:t>Try to guess what our today’s lesson may be ---</a:t>
            </a:r>
            <a:endParaRPr lang="en-US" sz="4800" b="1" dirty="0">
              <a:solidFill>
                <a:srgbClr val="7030A0"/>
              </a:solidFill>
              <a:latin typeface="Century" pitchFamily="18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48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0100" y="478952"/>
            <a:ext cx="5257800" cy="68589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Today our Lesson is</a:t>
            </a:r>
          </a:p>
        </p:txBody>
      </p:sp>
      <p:sp>
        <p:nvSpPr>
          <p:cNvPr id="4" name="Rectangle 3"/>
          <p:cNvSpPr/>
          <p:nvPr/>
        </p:nvSpPr>
        <p:spPr>
          <a:xfrm>
            <a:off x="1981200" y="6705600"/>
            <a:ext cx="10668000" cy="769441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Unit-One ;  Lesson 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5257800"/>
            <a:ext cx="9220200" cy="92333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7030A0"/>
                </a:solidFill>
                <a:latin typeface="Copperplate Gothic Bold" pitchFamily="34" charset="0"/>
                <a:cs typeface="Times New Roman" pitchFamily="18" charset="0"/>
              </a:rPr>
              <a:t>Our Ethnic Friend ( 2 </a:t>
            </a:r>
            <a:r>
              <a:rPr lang="en-US" sz="5400" b="1" dirty="0" smtClean="0">
                <a:solidFill>
                  <a:srgbClr val="7030A0"/>
                </a:solidFill>
                <a:latin typeface="Copperplate Gothic Bold" pitchFamily="34" charset="0"/>
                <a:cs typeface="Times New Roman" pitchFamily="18" charset="0"/>
              </a:rPr>
              <a:t>)</a:t>
            </a:r>
            <a:endParaRPr lang="en-US" sz="5400" b="1" dirty="0">
              <a:solidFill>
                <a:srgbClr val="7030A0"/>
              </a:solidFill>
              <a:latin typeface="Copperplate Gothic Bold" pitchFamily="34" charset="0"/>
              <a:cs typeface="Times New Roman" pitchFamily="18" charset="0"/>
            </a:endParaRPr>
          </a:p>
        </p:txBody>
      </p:sp>
      <p:pic>
        <p:nvPicPr>
          <p:cNvPr id="6" name="Picture 2" descr="C:\Users\Saiful\Desktop\Extra content\000954Kalerkantho_2018-04-25-feature-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08"/>
          <a:stretch/>
        </p:blipFill>
        <p:spPr bwMode="auto">
          <a:xfrm>
            <a:off x="4610100" y="1428925"/>
            <a:ext cx="5257800" cy="3524075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74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45280" y="457200"/>
            <a:ext cx="5852160" cy="839784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4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Learning outcomes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6400" y="1447800"/>
            <a:ext cx="11384280" cy="604120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  <a:latin typeface="Copperplate Gothic Bold" pitchFamily="34" charset="0"/>
                <a:cs typeface="Times New Roman" pitchFamily="18" charset="0"/>
              </a:rPr>
              <a:t>After completing the Lesson students will be able </a:t>
            </a:r>
            <a:r>
              <a:rPr lang="en-US" sz="3200" b="1" dirty="0" smtClean="0">
                <a:solidFill>
                  <a:srgbClr val="7030A0"/>
                </a:solidFill>
                <a:latin typeface="Copperplate Gothic Bold" pitchFamily="34" charset="0"/>
                <a:cs typeface="Times New Roman" pitchFamily="18" charset="0"/>
              </a:rPr>
              <a:t>to- </a:t>
            </a:r>
            <a:endParaRPr lang="en-US" sz="3200" b="1" dirty="0">
              <a:solidFill>
                <a:srgbClr val="7030A0"/>
              </a:solidFill>
              <a:latin typeface="Copperplate Gothic Bold" pitchFamily="34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b="1" dirty="0">
                <a:solidFill>
                  <a:srgbClr val="7030A0"/>
                </a:solidFill>
                <a:latin typeface="Copperplate Gothic Bold" pitchFamily="34" charset="0"/>
                <a:cs typeface="Times New Roman" pitchFamily="18" charset="0"/>
              </a:rPr>
              <a:t>Read and understand texts through silent </a:t>
            </a:r>
            <a:r>
              <a:rPr lang="en-US" sz="3200" b="1" dirty="0" smtClean="0">
                <a:solidFill>
                  <a:srgbClr val="7030A0"/>
                </a:solidFill>
                <a:latin typeface="Copperplate Gothic Bold" pitchFamily="34" charset="0"/>
                <a:cs typeface="Times New Roman" pitchFamily="18" charset="0"/>
              </a:rPr>
              <a:t>reading;</a:t>
            </a:r>
            <a:endParaRPr lang="en-US" sz="3200" b="1" dirty="0">
              <a:solidFill>
                <a:srgbClr val="7030A0"/>
              </a:solidFill>
              <a:latin typeface="Copperplate Gothic Bold" pitchFamily="34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b="1" dirty="0">
                <a:solidFill>
                  <a:srgbClr val="7030A0"/>
                </a:solidFill>
                <a:latin typeface="Copperplate Gothic Bold" pitchFamily="34" charset="0"/>
                <a:cs typeface="Times New Roman" pitchFamily="18" charset="0"/>
              </a:rPr>
              <a:t>Infer meaning from the </a:t>
            </a:r>
            <a:r>
              <a:rPr lang="en-US" sz="3200" b="1" dirty="0" smtClean="0">
                <a:solidFill>
                  <a:srgbClr val="7030A0"/>
                </a:solidFill>
                <a:latin typeface="Copperplate Gothic Bold" pitchFamily="34" charset="0"/>
                <a:cs typeface="Times New Roman" pitchFamily="18" charset="0"/>
              </a:rPr>
              <a:t>context ;</a:t>
            </a:r>
            <a:endParaRPr lang="en-US" sz="3200" b="1" dirty="0">
              <a:solidFill>
                <a:srgbClr val="7030A0"/>
              </a:solidFill>
              <a:latin typeface="Copperplate Gothic Bold" pitchFamily="34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b="1" dirty="0">
                <a:solidFill>
                  <a:srgbClr val="7030A0"/>
                </a:solidFill>
                <a:latin typeface="Copperplate Gothic Bold" pitchFamily="34" charset="0"/>
                <a:cs typeface="Times New Roman" pitchFamily="18" charset="0"/>
              </a:rPr>
              <a:t>Ask and answer </a:t>
            </a:r>
            <a:r>
              <a:rPr lang="en-US" sz="3200" b="1" dirty="0" smtClean="0">
                <a:solidFill>
                  <a:srgbClr val="7030A0"/>
                </a:solidFill>
                <a:latin typeface="Copperplate Gothic Bold" pitchFamily="34" charset="0"/>
                <a:cs typeface="Times New Roman" pitchFamily="18" charset="0"/>
              </a:rPr>
              <a:t>questions ;</a:t>
            </a:r>
            <a:endParaRPr lang="en-US" sz="3200" b="1" dirty="0">
              <a:solidFill>
                <a:srgbClr val="7030A0"/>
              </a:solidFill>
              <a:latin typeface="Copperplate Gothic Bold" pitchFamily="34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b="1" dirty="0">
                <a:solidFill>
                  <a:srgbClr val="7030A0"/>
                </a:solidFill>
                <a:latin typeface="Copperplate Gothic Bold" pitchFamily="34" charset="0"/>
                <a:cs typeface="Times New Roman" pitchFamily="18" charset="0"/>
              </a:rPr>
              <a:t>Fill in the </a:t>
            </a:r>
            <a:r>
              <a:rPr lang="en-US" sz="3200" b="1" dirty="0" smtClean="0">
                <a:solidFill>
                  <a:srgbClr val="7030A0"/>
                </a:solidFill>
                <a:latin typeface="Copperplate Gothic Bold" pitchFamily="34" charset="0"/>
                <a:cs typeface="Times New Roman" pitchFamily="18" charset="0"/>
              </a:rPr>
              <a:t>blanks ;</a:t>
            </a:r>
            <a:endParaRPr lang="en-US" sz="3200" b="1" dirty="0">
              <a:solidFill>
                <a:srgbClr val="7030A0"/>
              </a:solidFill>
              <a:latin typeface="Copperplate Gothic Bold" pitchFamily="34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b="1" dirty="0">
                <a:solidFill>
                  <a:srgbClr val="7030A0"/>
                </a:solidFill>
                <a:latin typeface="Copperplate Gothic Bold" pitchFamily="34" charset="0"/>
                <a:cs typeface="Times New Roman" pitchFamily="18" charset="0"/>
              </a:rPr>
              <a:t>Write a short </a:t>
            </a:r>
            <a:r>
              <a:rPr lang="en-US" sz="3200" b="1" dirty="0" smtClean="0">
                <a:solidFill>
                  <a:srgbClr val="7030A0"/>
                </a:solidFill>
                <a:latin typeface="Copperplate Gothic Bold" pitchFamily="34" charset="0"/>
                <a:cs typeface="Times New Roman" pitchFamily="18" charset="0"/>
              </a:rPr>
              <a:t>dialogue .</a:t>
            </a:r>
            <a:endParaRPr lang="en-US" sz="3200" b="1" dirty="0">
              <a:solidFill>
                <a:srgbClr val="7030A0"/>
              </a:solidFill>
              <a:latin typeface="Copperplate Gothic Bol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69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426392"/>
            <a:ext cx="13563600" cy="65336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just" fontAlgn="base"/>
            <a:r>
              <a:rPr lang="en-US" sz="3200" dirty="0" smtClean="0"/>
              <a:t> </a:t>
            </a:r>
            <a:r>
              <a:rPr lang="en-US" sz="3200" b="1" dirty="0">
                <a:solidFill>
                  <a:srgbClr val="7030A0"/>
                </a:solidFill>
                <a:latin typeface="Century Schoolbook" pitchFamily="18" charset="0"/>
                <a:cs typeface="Aharoni" pitchFamily="2" charset="-79"/>
              </a:rPr>
              <a:t>Most of these ethnic people living in Bangladesh have some common characteristics. They have their own lifestyles.</a:t>
            </a:r>
            <a:r>
              <a:rPr lang="en-US" sz="3200" b="1" dirty="0" smtClean="0">
                <a:solidFill>
                  <a:srgbClr val="7030A0"/>
                </a:solidFill>
                <a:latin typeface="Century Schoolbook" pitchFamily="18" charset="0"/>
                <a:cs typeface="Aharoni" pitchFamily="2" charset="-79"/>
              </a:rPr>
              <a:t> </a:t>
            </a:r>
          </a:p>
          <a:p>
            <a:pPr algn="just" fontAlgn="base"/>
            <a:r>
              <a:rPr lang="en-US" sz="3200" b="1" dirty="0" smtClean="0">
                <a:latin typeface="Century Schoolbook" pitchFamily="18" charset="0"/>
                <a:cs typeface="Aharoni" pitchFamily="2" charset="-79"/>
              </a:rPr>
              <a:t>They </a:t>
            </a:r>
            <a:r>
              <a:rPr lang="en-US" sz="3200" b="1" dirty="0">
                <a:latin typeface="Century Schoolbook" pitchFamily="18" charset="0"/>
                <a:cs typeface="Aharoni" pitchFamily="2" charset="-79"/>
              </a:rPr>
              <a:t>build their houses on bamboo or wooden platforms called </a:t>
            </a:r>
            <a:r>
              <a:rPr lang="en-US" sz="3200" b="1" dirty="0" err="1" smtClean="0">
                <a:latin typeface="Century Schoolbook" pitchFamily="18" charset="0"/>
                <a:cs typeface="Aharoni" pitchFamily="2" charset="-79"/>
              </a:rPr>
              <a:t>machang</a:t>
            </a:r>
            <a:r>
              <a:rPr lang="en-US" sz="3200" b="1" dirty="0" smtClean="0">
                <a:latin typeface="Century Schoolbook" pitchFamily="18" charset="0"/>
                <a:cs typeface="Aharoni" pitchFamily="2" charset="-79"/>
              </a:rPr>
              <a:t> . </a:t>
            </a:r>
            <a:r>
              <a:rPr lang="en-US" sz="3200" b="1" dirty="0">
                <a:latin typeface="Century Schoolbook" pitchFamily="18" charset="0"/>
                <a:cs typeface="Aharoni" pitchFamily="2" charset="-79"/>
              </a:rPr>
              <a:t>Rice is their staple food. They eat vegetables, maize and fish, poultry and meat. Their kitchen utensils are bamboo, wooden and earthen pots which they make themselves. Men wear </a:t>
            </a:r>
            <a:r>
              <a:rPr lang="en-US" sz="3200" b="1" dirty="0" err="1">
                <a:latin typeface="Century Schoolbook" pitchFamily="18" charset="0"/>
                <a:cs typeface="Aharoni" pitchFamily="2" charset="-79"/>
              </a:rPr>
              <a:t>lungis</a:t>
            </a:r>
            <a:r>
              <a:rPr lang="en-US" sz="3200" b="1" dirty="0">
                <a:latin typeface="Century Schoolbook" pitchFamily="18" charset="0"/>
                <a:cs typeface="Aharoni" pitchFamily="2" charset="-79"/>
              </a:rPr>
              <a:t> and women wear </a:t>
            </a:r>
            <a:r>
              <a:rPr lang="en-US" sz="3200" b="1" dirty="0" err="1">
                <a:latin typeface="Century Schoolbook" pitchFamily="18" charset="0"/>
                <a:cs typeface="Aharoni" pitchFamily="2" charset="-79"/>
              </a:rPr>
              <a:t>thamis</a:t>
            </a:r>
            <a:r>
              <a:rPr lang="en-US" sz="3200" b="1" dirty="0">
                <a:latin typeface="Century Schoolbook" pitchFamily="18" charset="0"/>
                <a:cs typeface="Aharoni" pitchFamily="2" charset="-79"/>
              </a:rPr>
              <a:t> or sarongs and </a:t>
            </a:r>
            <a:r>
              <a:rPr lang="en-US" sz="3200" b="1" dirty="0" err="1">
                <a:latin typeface="Century Schoolbook" pitchFamily="18" charset="0"/>
                <a:cs typeface="Aharoni" pitchFamily="2" charset="-79"/>
              </a:rPr>
              <a:t>angis</a:t>
            </a:r>
            <a:r>
              <a:rPr lang="en-US" sz="3200" b="1" dirty="0">
                <a:latin typeface="Century Schoolbook" pitchFamily="18" charset="0"/>
                <a:cs typeface="Aharoni" pitchFamily="2" charset="-79"/>
              </a:rPr>
              <a:t>. Women weave their own clothes</a:t>
            </a:r>
            <a:r>
              <a:rPr lang="en-US" sz="3200" b="1" dirty="0" smtClean="0">
                <a:latin typeface="Century Schoolbook" pitchFamily="18" charset="0"/>
                <a:cs typeface="Aharoni" pitchFamily="2" charset="-79"/>
              </a:rPr>
              <a:t>.</a:t>
            </a:r>
          </a:p>
          <a:p>
            <a:pPr algn="just" fontAlgn="base"/>
            <a:r>
              <a:rPr lang="en-US" sz="3200" b="1" dirty="0" smtClean="0">
                <a:latin typeface="Century Schoolbook" pitchFamily="18" charset="0"/>
                <a:cs typeface="Aharoni" pitchFamily="2" charset="-79"/>
              </a:rPr>
              <a:t> </a:t>
            </a:r>
            <a:r>
              <a:rPr lang="en-US" sz="3200" b="1" dirty="0">
                <a:solidFill>
                  <a:srgbClr val="7030A0"/>
                </a:solidFill>
                <a:latin typeface="Century Schoolbook" pitchFamily="18" charset="0"/>
                <a:cs typeface="Aharoni" pitchFamily="2" charset="-79"/>
              </a:rPr>
              <a:t>Hunting and fishing are their </a:t>
            </a:r>
            <a:r>
              <a:rPr lang="en-US" sz="3200" b="1" dirty="0" err="1">
                <a:solidFill>
                  <a:srgbClr val="7030A0"/>
                </a:solidFill>
                <a:latin typeface="Century Schoolbook" pitchFamily="18" charset="0"/>
                <a:cs typeface="Aharoni" pitchFamily="2" charset="-79"/>
              </a:rPr>
              <a:t>favourite</a:t>
            </a:r>
            <a:r>
              <a:rPr lang="en-US" sz="3200" b="1" dirty="0">
                <a:solidFill>
                  <a:srgbClr val="7030A0"/>
                </a:solidFill>
                <a:latin typeface="Century Schoolbook" pitchFamily="18" charset="0"/>
                <a:cs typeface="Aharoni" pitchFamily="2" charset="-79"/>
              </a:rPr>
              <a:t> pastimes. They are fond of songs, music, dances, theatre and fairs. Traditional musical instruments used are bugles made from buffalo horns, drums and bamboo flutes. Wrestling is a popular sport for them.</a:t>
            </a:r>
            <a:endParaRPr lang="en-US" sz="3200" b="1" dirty="0">
              <a:solidFill>
                <a:srgbClr val="7030A0"/>
              </a:solidFill>
              <a:latin typeface="Century Schoolbook" pitchFamily="18" charset="0"/>
              <a:cs typeface="Aharoni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72600" y="381000"/>
            <a:ext cx="4876800" cy="62434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Teacher’s Model reading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17057"/>
            <a:ext cx="4876800" cy="62434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Listen the text attentively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0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2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656317"/>
            <a:ext cx="12725400" cy="107721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Read the following passage about </a:t>
            </a:r>
          </a:p>
          <a:p>
            <a:pPr algn="ctr"/>
            <a:r>
              <a:rPr lang="en-US" sz="3200" b="1" dirty="0">
                <a:solidFill>
                  <a:srgbClr val="7030A0"/>
                </a:solidFill>
                <a:latin typeface="Copperplate Gothic Bold" pitchFamily="34" charset="0"/>
                <a:cs typeface="Times New Roman" pitchFamily="18" charset="0"/>
              </a:rPr>
              <a:t>Our Ethnic </a:t>
            </a:r>
            <a:r>
              <a:rPr lang="en-US" sz="3200" b="1" dirty="0" smtClean="0">
                <a:solidFill>
                  <a:srgbClr val="7030A0"/>
                </a:solidFill>
                <a:latin typeface="Copperplate Gothic Bold" pitchFamily="34" charset="0"/>
                <a:cs typeface="Times New Roman" pitchFamily="18" charset="0"/>
              </a:rPr>
              <a:t>Friend ( 2 ) </a:t>
            </a:r>
            <a:endParaRPr lang="en-US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460" y="5856982"/>
            <a:ext cx="12715540" cy="1077218"/>
          </a:xfrm>
          <a:prstGeom prst="rect">
            <a:avLst/>
          </a:prstGeom>
          <a:ln w="38100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Most of these ethnic people living in Bangladesh have some common characteristics. They have their own lifestyles.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C:\Users\Saiful\Desktop\Extra content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200" y="2415289"/>
            <a:ext cx="2119737" cy="2624801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Saiful\Desktop\4527152223_25ff02e0dd_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28339"/>
            <a:ext cx="4874810" cy="2841165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Saiful\Desktop\219888_aa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328339"/>
            <a:ext cx="4812354" cy="2841165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9200" y="558225"/>
            <a:ext cx="12420600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Copperplate Gothic Bold" pitchFamily="34" charset="0"/>
                <a:cs typeface="Times New Roman" pitchFamily="18" charset="0"/>
              </a:rPr>
              <a:t>Home </a:t>
            </a:r>
            <a:endParaRPr lang="en-US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0197" y="5334000"/>
            <a:ext cx="12624304" cy="132343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They build their houses on bamboo or wooden platforms called ‘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Machang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’. 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C:\Users\Saiful\Desktop\img_20171023_0903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512" y="2007132"/>
            <a:ext cx="4025825" cy="25648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</p:pic>
      <p:pic>
        <p:nvPicPr>
          <p:cNvPr id="9" name="Picture 6" descr="C:\Users\Saiful\Desktop\images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5"/>
          <a:stretch/>
        </p:blipFill>
        <p:spPr bwMode="auto">
          <a:xfrm>
            <a:off x="5410200" y="2007132"/>
            <a:ext cx="4057786" cy="25648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</p:pic>
      <p:pic>
        <p:nvPicPr>
          <p:cNvPr id="11" name="Picture 4" descr="C:\Users\Saiful\Desktop\4527152223_25ff02e0dd_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2021715"/>
            <a:ext cx="4115698" cy="2474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</p:pic>
    </p:spTree>
    <p:extLst>
      <p:ext uri="{BB962C8B-B14F-4D97-AF65-F5344CB8AC3E}">
        <p14:creationId xmlns:p14="http://schemas.microsoft.com/office/powerpoint/2010/main" val="134455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457200"/>
            <a:ext cx="12268200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Copperplate Gothic Bold" pitchFamily="34" charset="0"/>
                <a:cs typeface="Times New Roman" pitchFamily="18" charset="0"/>
              </a:rPr>
              <a:t>Food </a:t>
            </a:r>
            <a:endParaRPr lang="en-US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3800" y="4495800"/>
            <a:ext cx="6934200" cy="1938992"/>
          </a:xfrm>
          <a:prstGeom prst="rect">
            <a:avLst/>
          </a:prstGeom>
          <a:ln w="38100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Rice is their staple food. They eat vegetables, maize and fish, poultry and meat. 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Saiful\Desktop\Extra content\20170317_1653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33453"/>
            <a:ext cx="4258701" cy="2276547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Saiful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287514"/>
            <a:ext cx="2355028" cy="2194172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Saiful\Desktop\Fish-Fry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1" r="25305"/>
          <a:stretch/>
        </p:blipFill>
        <p:spPr bwMode="auto">
          <a:xfrm>
            <a:off x="9809649" y="1533453"/>
            <a:ext cx="3568657" cy="2329540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Saiful\Desktop\Easy-Chicken-Fry-Recipe-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057" r="-842" b="9885"/>
          <a:stretch/>
        </p:blipFill>
        <p:spPr bwMode="auto">
          <a:xfrm>
            <a:off x="10820400" y="4495800"/>
            <a:ext cx="2652403" cy="1996644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Saiful\Desktop\o-GROCERY-SHOPPING-TIP-VEGETABLE-VEGETABLES-HEALTHY-faceboo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650" y="1533453"/>
            <a:ext cx="3932817" cy="2264893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7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4694476</TotalTime>
  <Words>828</Words>
  <Application>Microsoft Office PowerPoint</Application>
  <PresentationFormat>Custom</PresentationFormat>
  <Paragraphs>114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Saiful</dc:creator>
  <cp:lastModifiedBy>Saiful</cp:lastModifiedBy>
  <cp:revision>213</cp:revision>
  <dcterms:created xsi:type="dcterms:W3CDTF">2006-08-16T00:00:00Z</dcterms:created>
  <dcterms:modified xsi:type="dcterms:W3CDTF">2021-05-02T11:31:41Z</dcterms:modified>
</cp:coreProperties>
</file>