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9564C-E6BD-1949-B615-0728F1102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43544A-2714-2B4A-B47C-BA779C041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E7004-6B0D-1B4D-A6D5-10711964B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D69C-85BF-5847-AA37-9775A433025D}" type="datetimeFigureOut">
              <a:rPr lang="en-US"/>
              <a:t>5/1/2021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9015E-0E3B-DF41-A09E-B9A3C13AA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42B36-7A79-A84A-85D4-00EBD0221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501-04DE-0B47-AFC8-2B5FEA90D7E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0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9C286-6730-A144-96BA-041C694E2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88A0D8-BD88-AB47-B15A-02AB17A60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D7C4E-DC54-C84A-96ED-6278083A1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D69C-85BF-5847-AA37-9775A433025D}" type="datetimeFigureOut">
              <a:rPr lang="en-US"/>
              <a:t>5/1/2021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4A104-B032-A54D-A0E9-F3DA6725A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A7279-430A-5E4E-9673-93B1A4810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501-04DE-0B47-AFC8-2B5FEA90D7E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79A4EE-EF18-5F40-8C44-F5E514D31D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194F9-79A1-8E41-B1A5-CB477A8454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1940E-0179-9945-B60E-779882EB8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D69C-85BF-5847-AA37-9775A433025D}" type="datetimeFigureOut">
              <a:rPr lang="en-US"/>
              <a:t>5/1/2021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CA0E9-A803-574A-91CB-BE9B61286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06B1-8599-8640-B092-A270A1452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501-04DE-0B47-AFC8-2B5FEA90D7E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5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FFA5F-4497-DD41-B50A-8781E38D2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8DA09-B59B-CD4E-A7F5-14AA215C3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F1EAB-5C0D-AE47-BB09-BB4D64EF4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D69C-85BF-5847-AA37-9775A433025D}" type="datetimeFigureOut">
              <a:rPr lang="en-US"/>
              <a:t>5/1/2021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49208-6A08-C047-A63A-06E95BD08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7FD6B-8DBA-F041-B0E6-4294A092C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501-04DE-0B47-AFC8-2B5FEA90D7E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9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9E775-B626-ED46-8B62-1A03E08C3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0F2DA-C7DD-FF4C-AECB-A4A2D2585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A6CC8-F590-FC4A-89CC-9B14A16CE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D69C-85BF-5847-AA37-9775A433025D}" type="datetimeFigureOut">
              <a:rPr lang="en-US"/>
              <a:t>5/1/2021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6A13D-F7A4-0C4A-9476-F097BF5F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0EBD6-8795-744C-ADE2-B223AD4BB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501-04DE-0B47-AFC8-2B5FEA90D7E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5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E1088-7DA1-8D47-9AAF-CA27B784B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C837D-2F2C-2F4D-BE90-2278BFD3FB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39B6C-87D4-5C4F-ABE1-4C75719D3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B1038E-F13D-4344-B6B5-98C9930B8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D69C-85BF-5847-AA37-9775A433025D}" type="datetimeFigureOut">
              <a:rPr lang="en-US"/>
              <a:t>5/1/2021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C3C8AB-27EA-524C-831E-C6ECD38F7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B0F7E-9E7C-7449-A0D4-259956A8A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501-04DE-0B47-AFC8-2B5FEA90D7E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7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B118C-3840-4D4C-B102-D08B23A74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C4F45-54A0-D741-95FC-DC446C25C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0CC066-707B-3B49-A381-97E392D06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168C56-2604-3C44-9421-E2D7DD1658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26F5B1-7ADE-984C-AE8A-578F04F6C1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FA33B9-67F6-E342-8315-81946F09C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D69C-85BF-5847-AA37-9775A433025D}" type="datetimeFigureOut">
              <a:rPr lang="en-US"/>
              <a:t>5/1/2021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5CB6ED-31E7-6243-82E3-3290E75FF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237EA1-B0CF-7C44-8665-556ECF2EA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501-04DE-0B47-AFC8-2B5FEA90D7E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5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D944F-DC1E-7649-947F-488110476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29DBFB-6403-DF4D-ABD0-17A41C670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D69C-85BF-5847-AA37-9775A433025D}" type="datetimeFigureOut">
              <a:rPr lang="en-US"/>
              <a:t>5/1/2021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06E0F-13C3-4846-8379-19037E427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8DDAAA-ECF3-0547-A3EC-364721B4E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501-04DE-0B47-AFC8-2B5FEA90D7E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7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78670F-EF00-514E-9834-1A2C51920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D69C-85BF-5847-AA37-9775A433025D}" type="datetimeFigureOut">
              <a:rPr lang="en-US"/>
              <a:t>5/1/2021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F2F68C-44ED-EA47-A100-C12C0B1DF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600D8B-6F84-1D43-8C87-7511ECFB3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501-04DE-0B47-AFC8-2B5FEA90D7E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4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F7DDD-4066-BD4A-B68F-52B4476C2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779E6-9C66-B648-AA9B-BE5DD3E6C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933717-C5A0-0D4E-963B-0988C4223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9EABB-772A-9346-8936-42C6749E6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D69C-85BF-5847-AA37-9775A433025D}" type="datetimeFigureOut">
              <a:rPr lang="en-US"/>
              <a:t>5/1/2021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5FD6A-2C07-344D-B3AF-5E6471D6E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5037D-0578-B141-BD0B-B9549DF1C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501-04DE-0B47-AFC8-2B5FEA90D7E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5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899DA-ED19-E44D-ABE5-CA31C21B9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B1B3E9-0DBB-7241-98AD-654208A10D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978A32-B517-F94E-AFCB-CBB0F3157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73A272-B864-7744-ACBA-88F7C8A53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D69C-85BF-5847-AA37-9775A433025D}" type="datetimeFigureOut">
              <a:rPr lang="en-US"/>
              <a:t>5/1/2021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BFA950-8506-1843-902B-730338A45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A5C60-65E7-E64C-85C6-679113F5B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501-04DE-0B47-AFC8-2B5FEA90D7E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0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7C493-C863-3646-A99C-6DB8B3F03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35E8D6-30BC-D043-BD89-3D5B47AA5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4D63D-277D-C546-8731-BFF61426EB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DD69C-85BF-5847-AA37-9775A433025D}" type="datetimeFigureOut">
              <a:rPr lang="en-US"/>
              <a:t>5/1/2021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EBD42-FCB4-794C-A4A1-617B2D6B49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2FB83-8E62-254E-AF59-757DF42CB7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F1501-04DE-0B47-AFC8-2B5FEA90D7E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7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52C52-03EE-B644-9FD6-EA5CAC8A5E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FD764-BFEF-0241-9E56-C02FC7C6C8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42F92AA-9029-6B4B-81B9-623D69E0C6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0" y="1122363"/>
            <a:ext cx="7149705" cy="469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79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73383-AD82-CC45-A6D0-292E014D9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06113" cy="2163582"/>
          </a:xfrm>
        </p:spPr>
        <p:txBody>
          <a:bodyPr>
            <a:normAutofit/>
          </a:bodyPr>
          <a:lstStyle/>
          <a:p>
            <a:r>
              <a:rPr lang="en-GB" sz="4800" b="1">
                <a:solidFill>
                  <a:srgbClr val="0070C0"/>
                </a:solidFill>
              </a:rPr>
              <a:t>ফুল-ডুপ্লেক্সঃ</a:t>
            </a:r>
            <a:r>
              <a:rPr lang="en-GB" sz="4800" b="1"/>
              <a:t>যে পদ্ধতিতে একই সাথে উভয় দিকে ডেটা আদান-প্রদান করা যায় তাকে উভমূখী বা ফুল-ডুপ্লেক্স মোড বলে।</a:t>
            </a:r>
            <a:endParaRPr lang="en-US" sz="4800" b="1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02CAE-99F9-604E-A21F-8E98B675A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9609"/>
            <a:ext cx="10515600" cy="3903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/>
              <a:t>উদাহরণঃমোবাইল ফোন,টেলিফোন </a:t>
            </a:r>
            <a:endParaRPr lang="en-US" sz="4800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5C041A3-476A-FC46-A606-325327A1D7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662" y="3200398"/>
            <a:ext cx="8064104" cy="335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4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EA29D-C3A5-8942-B766-66EF03068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E93BC-D8F0-9D4D-A630-B1497DBE7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216" y="2143125"/>
            <a:ext cx="10752534" cy="43497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sz="5400"/>
              <a:t>★ </a:t>
            </a:r>
            <a:r>
              <a:rPr lang="en-GB" sz="5400" b="1"/>
              <a:t>মোবাইলফোনের ডেটা ট্রান্সমিশন মোড কোনটি?</a:t>
            </a:r>
          </a:p>
          <a:p>
            <a:pPr marL="0" indent="0">
              <a:buNone/>
            </a:pPr>
            <a:r>
              <a:rPr lang="en-GB" sz="5400" b="1"/>
              <a:t>★ ওয়াকিটকি-তে কোন ট্রান্সমিশন মোড ব্যবহৃত হয়?</a:t>
            </a:r>
          </a:p>
          <a:p>
            <a:pPr marL="0" indent="0">
              <a:buNone/>
            </a:pPr>
            <a:r>
              <a:rPr lang="en-GB" sz="5400" b="1"/>
              <a:t>★শ্রেণি কক্ষের পাঠদানের মোড কোনটি?</a:t>
            </a:r>
            <a:endParaRPr lang="en-US" sz="5400"/>
          </a:p>
        </p:txBody>
      </p:sp>
      <p:sp>
        <p:nvSpPr>
          <p:cNvPr id="4" name="Flowchart: Predefined Process 3">
            <a:extLst>
              <a:ext uri="{FF2B5EF4-FFF2-40B4-BE49-F238E27FC236}">
                <a16:creationId xmlns:a16="http://schemas.microsoft.com/office/drawing/2014/main" id="{9E9B005A-7A72-FC48-B977-9C0920B85D63}"/>
              </a:ext>
            </a:extLst>
          </p:cNvPr>
          <p:cNvSpPr/>
          <p:nvPr/>
        </p:nvSpPr>
        <p:spPr>
          <a:xfrm>
            <a:off x="3589734" y="232173"/>
            <a:ext cx="6786563" cy="191095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/>
              <a:t>একক কাজ</a:t>
            </a:r>
            <a:endParaRPr lang="en-US" sz="5400" b="1"/>
          </a:p>
        </p:txBody>
      </p:sp>
    </p:spTree>
    <p:extLst>
      <p:ext uri="{BB962C8B-B14F-4D97-AF65-F5344CB8AC3E}">
        <p14:creationId xmlns:p14="http://schemas.microsoft.com/office/powerpoint/2010/main" val="3595336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36A4C-8041-A04F-B5E8-6ACD79851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5400" b="1">
                <a:solidFill>
                  <a:srgbClr val="C00000"/>
                </a:solidFill>
              </a:rPr>
              <a:t>প্রাপকের সংখ্যার ভিত্তিতে ট্রান্সমিশন মোডের প্রকারভেদঃ</a:t>
            </a:r>
            <a:endParaRPr lang="en-US" sz="5400" b="1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D79A3-DCAB-6D49-8A9B-0EB4E1C23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/>
              <a:t>১.ইউনিকাস্ট  ২.মাল্টিকাস্ট ৩. ব্রডকাস্ট</a:t>
            </a:r>
          </a:p>
          <a:p>
            <a:pPr marL="0" indent="0">
              <a:buNone/>
            </a:pPr>
            <a:endParaRPr lang="en-GB" sz="4800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F65F98C-A555-3843-9103-66B6FC90D4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731" y="2752723"/>
            <a:ext cx="9127332" cy="3158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70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1A3CE-EBF2-DC44-AE20-2E4C3A11E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800" b="1">
                <a:solidFill>
                  <a:srgbClr val="7030A0"/>
                </a:solidFill>
              </a:rPr>
              <a:t>ইউনিকাস্টঃ </a:t>
            </a:r>
            <a:r>
              <a:rPr lang="en-GB" sz="4800" b="1"/>
              <a:t>নেটওয়ার্কের কোনো একটি নোড থেকে ডেটা প্রেরণ করলে তা শুধুমাত্র একটি নোডই গ্রহণ করে তাকে ইউনিকাস্ট মোড বলে।</a:t>
            </a:r>
            <a:endParaRPr lang="en-US" sz="4800" b="1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E2B35-93FA-994E-8C5A-6B821BE97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8813"/>
            <a:ext cx="11353800" cy="4224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/>
              <a:t>উদাহরণঃ ফ্যাক্স, মোবাইল ফোন,টেলিফোন, ওয়াকিটকি,একক এসএমএস।</a:t>
            </a:r>
            <a:endParaRPr lang="en-US" sz="4800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EB7B0B7-C68C-A447-8819-48F805DA78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759" y="3317478"/>
            <a:ext cx="3627836" cy="362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62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E4863-1481-4043-9EFD-843E1D3BD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578"/>
            <a:ext cx="10341769" cy="2224484"/>
          </a:xfrm>
        </p:spPr>
        <p:txBody>
          <a:bodyPr>
            <a:normAutofit fontScale="90000"/>
          </a:bodyPr>
          <a:lstStyle/>
          <a:p>
            <a:r>
              <a:rPr lang="en-GB" sz="4800" b="1">
                <a:solidFill>
                  <a:schemeClr val="accent2"/>
                </a:solidFill>
              </a:rPr>
              <a:t>মাল্টিকাস্টঃ</a:t>
            </a:r>
            <a:r>
              <a:rPr lang="en-GB" sz="4800" b="1"/>
              <a:t> নেটওয়ার্ক এর একটি নোড থেকে ডেটা প্রেরণ করলে তা যদি নির্দিষ্ট একটি গ্রুপের সকল সদস্য গ্রহণ করতে পারে কিন্তু সকল নোড গ্রহণ করতে পারে না তাকে মাল্টিকাস্ট মোড বলে।</a:t>
            </a:r>
            <a:endParaRPr lang="en-US" sz="4800" b="1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553A4-78F1-044E-85EE-553057649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341770" cy="3214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b="1"/>
              <a:t>উদাহরণঃওয়াকিটকি,</a:t>
            </a:r>
          </a:p>
          <a:p>
            <a:pPr marL="0" indent="0">
              <a:buNone/>
            </a:pPr>
            <a:r>
              <a:rPr lang="en-GB" sz="4400" b="1"/>
              <a:t>গ্রুপ এসএমএস,টেক্সট বা</a:t>
            </a:r>
          </a:p>
          <a:p>
            <a:pPr marL="0" indent="0">
              <a:buNone/>
            </a:pPr>
            <a:r>
              <a:rPr lang="en-GB" sz="4400" b="1"/>
              <a:t>ভিডিও চ্যাটিং।</a:t>
            </a:r>
            <a:endParaRPr lang="en-US" sz="4400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16B6C94-0602-034C-B32A-6F0A8734B7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292" y="2765551"/>
            <a:ext cx="4043364" cy="40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38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B4EB4-B2F0-3444-8884-32765112D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>
                <a:solidFill>
                  <a:srgbClr val="00B050"/>
                </a:solidFill>
              </a:rPr>
              <a:t>ব্রডকাস্টঃ </a:t>
            </a:r>
            <a:r>
              <a:rPr lang="en-GB" b="1"/>
              <a:t>নেটওয়ার্ক এর কোনো একটি নোড থেকে ডেটা প্রেরণ করলে তা নেটওয়ার্ক এর সকল নোডই গ্রহণ করে তাকে ব্রডকাস্ট মোড বলে।</a:t>
            </a:r>
            <a:endParaRPr lang="en-US" b="1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6F8E5-DFC8-1849-B5D0-2ABD835F2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b="1"/>
              <a:t>উদাহরণঃ রেডিও, টেলিভিশন </a:t>
            </a:r>
            <a:endParaRPr lang="en-US" sz="4400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34DC88E-D1DA-094B-9A16-EE168D83E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065" y="2582825"/>
            <a:ext cx="4773217" cy="39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37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D7235-B287-C94B-8D2B-5088E8330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ACD07-BFE7-9241-8919-594E1D112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32421"/>
            <a:ext cx="10859691" cy="3944541"/>
          </a:xfrm>
        </p:spPr>
        <p:txBody>
          <a:bodyPr/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sz="5400" b="1"/>
              <a:t>★ হাফ-ডুপ্লেক্স ও ফুল ডুপ্লেক্স এর তুলনামূলক আলোচনা কর।</a:t>
            </a:r>
            <a:endParaRPr lang="en-US" sz="5400" b="1"/>
          </a:p>
        </p:txBody>
      </p:sp>
      <p:sp>
        <p:nvSpPr>
          <p:cNvPr id="5" name="Flowchart: Punched Tape 4">
            <a:extLst>
              <a:ext uri="{FF2B5EF4-FFF2-40B4-BE49-F238E27FC236}">
                <a16:creationId xmlns:a16="http://schemas.microsoft.com/office/drawing/2014/main" id="{971B4D26-B3D8-FD40-AEDD-2EAB17877FAE}"/>
              </a:ext>
            </a:extLst>
          </p:cNvPr>
          <p:cNvSpPr/>
          <p:nvPr/>
        </p:nvSpPr>
        <p:spPr>
          <a:xfrm>
            <a:off x="2874763" y="177592"/>
            <a:ext cx="6786562" cy="2054829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/>
              <a:t>বাড়ির কাজ</a:t>
            </a:r>
            <a:endParaRPr lang="en-US" sz="5400" b="1"/>
          </a:p>
        </p:txBody>
      </p:sp>
    </p:spTree>
    <p:extLst>
      <p:ext uri="{BB962C8B-B14F-4D97-AF65-F5344CB8AC3E}">
        <p14:creationId xmlns:p14="http://schemas.microsoft.com/office/powerpoint/2010/main" val="155266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D5DF9-938C-0C4F-860C-63E03B0B5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05699AC-CBBC-484D-A82E-2ECE1B673B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564" y="125748"/>
            <a:ext cx="8983264" cy="636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45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202D9-E4F7-FA40-856A-44BB19D60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CB3D6-4034-EA4F-9310-C484B3FAC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5297"/>
            <a:ext cx="11056144" cy="36968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sz="5400" b="1">
                <a:solidFill>
                  <a:srgbClr val="7030A0"/>
                </a:solidFill>
              </a:rPr>
              <a:t>নবেন্দু বিকাশ চক্রবর্তী</a:t>
            </a:r>
          </a:p>
          <a:p>
            <a:pPr marL="0" indent="0">
              <a:buNone/>
            </a:pPr>
            <a:r>
              <a:rPr lang="en-GB" sz="5400" b="1">
                <a:solidFill>
                  <a:srgbClr val="7030A0"/>
                </a:solidFill>
              </a:rPr>
              <a:t>প্রভাষক,আইসিটি</a:t>
            </a:r>
          </a:p>
          <a:p>
            <a:pPr marL="0" indent="0">
              <a:buNone/>
            </a:pPr>
            <a:r>
              <a:rPr lang="en-GB" sz="5400" b="1">
                <a:solidFill>
                  <a:srgbClr val="7030A0"/>
                </a:solidFill>
              </a:rPr>
              <a:t>তৈয়বুন্নেছা খানম সরকারি</a:t>
            </a:r>
          </a:p>
          <a:p>
            <a:pPr marL="0" indent="0">
              <a:buNone/>
            </a:pPr>
            <a:r>
              <a:rPr lang="en-GB" sz="5400" b="1">
                <a:solidFill>
                  <a:srgbClr val="7030A0"/>
                </a:solidFill>
              </a:rPr>
              <a:t>কলেজ,জুড়ী</a:t>
            </a:r>
          </a:p>
          <a:p>
            <a:pPr marL="0" indent="0">
              <a:buNone/>
            </a:pPr>
            <a:r>
              <a:rPr lang="en-GB" sz="5400" b="1">
                <a:solidFill>
                  <a:srgbClr val="7030A0"/>
                </a:solidFill>
              </a:rPr>
              <a:t>মোবাঃ০১৭১৬৩৮৭০৭৯</a:t>
            </a:r>
          </a:p>
          <a:p>
            <a:pPr marL="0" indent="0">
              <a:buNone/>
            </a:pPr>
            <a:r>
              <a:rPr lang="en-GB" sz="5400" b="1">
                <a:solidFill>
                  <a:srgbClr val="7030A0"/>
                </a:solidFill>
              </a:rPr>
              <a:t>ইমেলঃmintu.barlekha@yhaoo.com</a:t>
            </a:r>
            <a:endParaRPr lang="en-US" sz="5400" b="1">
              <a:solidFill>
                <a:srgbClr val="7030A0"/>
              </a:solidFill>
            </a:endParaRPr>
          </a:p>
        </p:txBody>
      </p:sp>
      <p:sp>
        <p:nvSpPr>
          <p:cNvPr id="4" name="Rectangle: Bevelled 3">
            <a:extLst>
              <a:ext uri="{FF2B5EF4-FFF2-40B4-BE49-F238E27FC236}">
                <a16:creationId xmlns:a16="http://schemas.microsoft.com/office/drawing/2014/main" id="{08BB3F5E-7049-F844-A856-1544362EA18B}"/>
              </a:ext>
            </a:extLst>
          </p:cNvPr>
          <p:cNvSpPr/>
          <p:nvPr/>
        </p:nvSpPr>
        <p:spPr>
          <a:xfrm>
            <a:off x="3357562" y="365125"/>
            <a:ext cx="6447234" cy="173893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/>
              <a:t>পরিচিতি </a:t>
            </a:r>
            <a:endParaRPr lang="en-US" sz="5400" b="1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8AB409D-4235-044F-BAF0-361C046868BE}"/>
              </a:ext>
            </a:extLst>
          </p:cNvPr>
          <p:cNvCxnSpPr>
            <a:cxnSpLocks/>
          </p:cNvCxnSpPr>
          <p:nvPr/>
        </p:nvCxnSpPr>
        <p:spPr>
          <a:xfrm>
            <a:off x="8572500" y="2375297"/>
            <a:ext cx="0" cy="4268391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4">
            <a:extLst>
              <a:ext uri="{FF2B5EF4-FFF2-40B4-BE49-F238E27FC236}">
                <a16:creationId xmlns:a16="http://schemas.microsoft.com/office/drawing/2014/main" id="{C21702AB-22AC-7D4F-8366-D27A848D35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506" y="2089546"/>
            <a:ext cx="3318652" cy="426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24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C91B7-5382-2C47-8215-1BFB1B534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64CE6-D9EC-8141-BBE7-E947AE701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E7F051FE-2733-5041-904A-65E317BE9052}"/>
              </a:ext>
            </a:extLst>
          </p:cNvPr>
          <p:cNvSpPr/>
          <p:nvPr/>
        </p:nvSpPr>
        <p:spPr>
          <a:xfrm>
            <a:off x="3053953" y="365125"/>
            <a:ext cx="7179469" cy="176979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>
                <a:solidFill>
                  <a:srgbClr val="FF0000"/>
                </a:solidFill>
              </a:rPr>
              <a:t>পাঠ পরিচিতি</a:t>
            </a:r>
            <a:endParaRPr lang="en-US" sz="5400" b="1">
              <a:solidFill>
                <a:srgbClr val="FF0000"/>
              </a:solidFill>
            </a:endParaRPr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B5DB9BD1-10DC-1F41-9E37-1ACF13735884}"/>
              </a:ext>
            </a:extLst>
          </p:cNvPr>
          <p:cNvSpPr/>
          <p:nvPr/>
        </p:nvSpPr>
        <p:spPr>
          <a:xfrm>
            <a:off x="2393157" y="2514599"/>
            <a:ext cx="8215312" cy="346829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/>
              <a:t>বিষয়ঃআইসিটি</a:t>
            </a:r>
          </a:p>
          <a:p>
            <a:pPr algn="ctr"/>
            <a:r>
              <a:rPr lang="en-GB" sz="5400" b="1"/>
              <a:t>শ্রেণিঃএকাদশ/দ্বাদশ</a:t>
            </a:r>
          </a:p>
          <a:p>
            <a:pPr algn="ctr"/>
            <a:r>
              <a:rPr lang="en-GB" sz="5400" b="1"/>
              <a:t>অধ্যায়ঃদ্বিতীয়</a:t>
            </a:r>
          </a:p>
        </p:txBody>
      </p:sp>
    </p:spTree>
    <p:extLst>
      <p:ext uri="{BB962C8B-B14F-4D97-AF65-F5344CB8AC3E}">
        <p14:creationId xmlns:p14="http://schemas.microsoft.com/office/powerpoint/2010/main" val="129464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199E7-E099-8F46-A91D-AC8F9CFDA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66A879C2-E815-B144-AF40-B58783C9C6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593" y="2586712"/>
            <a:ext cx="10277324" cy="4271288"/>
          </a:xfrm>
          <a:prstGeom prst="rect">
            <a:avLst/>
          </a:prstGeom>
        </p:spPr>
      </p:pic>
      <p:sp>
        <p:nvSpPr>
          <p:cNvPr id="4" name="Double Wave 3">
            <a:extLst>
              <a:ext uri="{FF2B5EF4-FFF2-40B4-BE49-F238E27FC236}">
                <a16:creationId xmlns:a16="http://schemas.microsoft.com/office/drawing/2014/main" id="{560816C9-4DEB-AE46-B6FC-579C1C865366}"/>
              </a:ext>
            </a:extLst>
          </p:cNvPr>
          <p:cNvSpPr/>
          <p:nvPr/>
        </p:nvSpPr>
        <p:spPr>
          <a:xfrm>
            <a:off x="3518296" y="0"/>
            <a:ext cx="6482953" cy="2468167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>
                <a:solidFill>
                  <a:schemeClr val="accent4"/>
                </a:solidFill>
              </a:rPr>
              <a:t>ছবিগুলো লক্ষ্য কর</a:t>
            </a:r>
            <a:endParaRPr lang="en-US" sz="54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93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E7480-22D4-1945-B87F-7D216819A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3F15A6C-C03E-374F-B168-2E7AC3F412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469" y="1821656"/>
            <a:ext cx="10126265" cy="4671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37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39D10-BC6E-454D-B8A0-E6F0CACB5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CA721-D02F-D947-9BFA-63C99545A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798" y="2839641"/>
            <a:ext cx="10965656" cy="40183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sz="6000" b="1">
                <a:solidFill>
                  <a:srgbClr val="7030A0"/>
                </a:solidFill>
              </a:rPr>
              <a:t>ডেটা ট্রান্সমিশন মোডঃ </a:t>
            </a:r>
            <a:r>
              <a:rPr lang="en-GB" sz="6000" b="1"/>
              <a:t>এক কম্পিউটার থেকে দূরবর্তী কোন কম্পিউটারে ডেটা ট্রান্সমিট করতে যে পদ্ধতি ব্যবহার করা হয় তাকে ডেটা ট্রান্সমিশন মোড বলে।অর্থাৎ  ডেটা কমিউনিকেশনের ক্ষেত্রে ডেটা প্রবাহের দিককে ডেটা ট্রান্সমিশন মোড বলে।</a:t>
            </a:r>
            <a:endParaRPr lang="en-US" sz="6000" b="1">
              <a:solidFill>
                <a:srgbClr val="7030A0"/>
              </a:solidFill>
            </a:endParaRPr>
          </a:p>
        </p:txBody>
      </p:sp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5B2DF3E5-1482-B243-A8FB-D59E3ADD3F82}"/>
              </a:ext>
            </a:extLst>
          </p:cNvPr>
          <p:cNvSpPr/>
          <p:nvPr/>
        </p:nvSpPr>
        <p:spPr>
          <a:xfrm>
            <a:off x="1982390" y="-40386"/>
            <a:ext cx="9108282" cy="2880027"/>
          </a:xfrm>
          <a:prstGeom prst="horizontalScroll">
            <a:avLst>
              <a:gd name="adj" fmla="val 203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/>
              <a:t>আজকের আলোচ্যঃ ডেটা</a:t>
            </a:r>
          </a:p>
          <a:p>
            <a:pPr algn="ctr"/>
            <a:r>
              <a:rPr lang="en-GB" sz="5400" b="1"/>
              <a:t>ট্রান্সমিশন মোড</a:t>
            </a:r>
            <a:endParaRPr lang="en-US" sz="5400" b="1"/>
          </a:p>
        </p:txBody>
      </p:sp>
    </p:spTree>
    <p:extLst>
      <p:ext uri="{BB962C8B-B14F-4D97-AF65-F5344CB8AC3E}">
        <p14:creationId xmlns:p14="http://schemas.microsoft.com/office/powerpoint/2010/main" val="166839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2EC8E-9734-B04F-BD02-B6BE7C71A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/>
              <a:t>প্রবাহের দিকের ভিত্তিতে প্রকারভেদঃ</a:t>
            </a:r>
            <a:endParaRPr lang="en-US" sz="54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7A080-695C-BA49-BD91-F284C2771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5400" b="1"/>
              <a:t>সিমপ্লেক্স মোড</a:t>
            </a:r>
          </a:p>
          <a:p>
            <a:pPr marL="0" indent="0">
              <a:buNone/>
            </a:pPr>
            <a:endParaRPr lang="en-GB" sz="5400" b="1"/>
          </a:p>
          <a:p>
            <a:r>
              <a:rPr lang="en-GB" sz="5400" b="1"/>
              <a:t>হাফ- ডুপ্লেক্স মোড</a:t>
            </a:r>
          </a:p>
          <a:p>
            <a:pPr marL="514350" indent="-514350">
              <a:buFont typeface="+mj-lt"/>
              <a:buAutoNum type="arabicPeriod"/>
            </a:pPr>
            <a:endParaRPr lang="en-GB" sz="5400" b="1"/>
          </a:p>
          <a:p>
            <a:r>
              <a:rPr lang="en-GB" sz="5400" b="1"/>
              <a:t>ফুল-ডুপ্লেক্স মোড</a:t>
            </a:r>
            <a:endParaRPr lang="en-US" sz="5400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CC061BB-6F86-6A46-95DE-00ED45CF0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400" y="1690688"/>
            <a:ext cx="5136894" cy="48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37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9EB52-722E-0346-96F1-9C4F48AD5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E9E2D-4381-794F-8D7F-8F23532D2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86" y="365125"/>
            <a:ext cx="11656814" cy="38040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5400" b="1">
                <a:solidFill>
                  <a:srgbClr val="00B050"/>
                </a:solidFill>
              </a:rPr>
              <a:t>সিমপ্লেক্স মোডঃ </a:t>
            </a:r>
            <a:r>
              <a:rPr lang="en-GB" sz="5400" b="1"/>
              <a:t>যে পদ্ধতিতে ডেটা শুধু একদিকে প্রেরণ করা যায় তাকে একমূখী বা সিমপ্লেক্স মোড বলে।</a:t>
            </a:r>
            <a:endParaRPr lang="en-GB" sz="5400" b="1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sz="5400" b="1"/>
              <a:t>উদাহরণঃ রেডিও, টেলিভিশন, কীবোর্ড থেকে কম্পিউটারে ডেটা প্রেরণ,মাল্টিমিডিয়া প্রজেক্টরে ক্লাস।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8A3D862F-3557-4847-858D-BC4B9685C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766" y="4169172"/>
            <a:ext cx="8215312" cy="255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78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08830-FE66-8445-A709-F7342192B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16816" cy="2528094"/>
          </a:xfrm>
        </p:spPr>
        <p:txBody>
          <a:bodyPr>
            <a:normAutofit fontScale="90000"/>
          </a:bodyPr>
          <a:lstStyle/>
          <a:p>
            <a:r>
              <a:rPr lang="en-GB" sz="5400" b="1">
                <a:solidFill>
                  <a:srgbClr val="00B050"/>
                </a:solidFill>
              </a:rPr>
              <a:t>হাফ-ডুপ্লেক্সঃ </a:t>
            </a:r>
            <a:r>
              <a:rPr lang="en-GB" sz="5400" b="1"/>
              <a:t>যে পদ্ধতিতে উভয় দিক থেকে ডেটা আদান- প্রদান করা যায় কিন্তু একসাথে সম্ভব নয় তাকে অর্ধ-দ্বিমূখী বা হাফ-ডুপ্লেক্স মোড বলে।</a:t>
            </a:r>
            <a:endParaRPr lang="en-US" sz="5400" b="1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82ED0-3966-F946-8613-8043EA367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3218"/>
            <a:ext cx="10716816" cy="3750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b="1"/>
              <a:t>উদাহরণঃওয়াকিটকি,ফ্যাক্স,এসএমএস,</a:t>
            </a:r>
          </a:p>
          <a:p>
            <a:pPr marL="0" indent="0">
              <a:buNone/>
            </a:pPr>
            <a:r>
              <a:rPr lang="en-GB" sz="4800" b="1"/>
              <a:t>মডেম, ক্লাসে পাঠদান,ইন্টারনেট ব্রাউজিং। </a:t>
            </a:r>
            <a:endParaRPr lang="en-US" sz="4800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0C2A45F-2398-7F48-A456-E24E2F2326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476" y="4293486"/>
            <a:ext cx="8992195" cy="256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69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প্রবাহের দিকের ভিত্তিতে প্রকারভেদঃ</vt:lpstr>
      <vt:lpstr>PowerPoint Presentation</vt:lpstr>
      <vt:lpstr>হাফ-ডুপ্লেক্সঃ যে পদ্ধতিতে উভয় দিক থেকে ডেটা আদান- প্রদান করা যায় কিন্তু একসাথে সম্ভব নয় তাকে অর্ধ-দ্বিমূখী বা হাফ-ডুপ্লেক্স মোড বলে।</vt:lpstr>
      <vt:lpstr>ফুল-ডুপ্লেক্সঃযে পদ্ধতিতে একই সাথে উভয় দিকে ডেটা আদান-প্রদান করা যায় তাকে উভমূখী বা ফুল-ডুপ্লেক্স মোড বলে।</vt:lpstr>
      <vt:lpstr>PowerPoint Presentation</vt:lpstr>
      <vt:lpstr>প্রাপকের সংখ্যার ভিত্তিতে ট্রান্সমিশন মোডের প্রকারভেদঃ</vt:lpstr>
      <vt:lpstr>ইউনিকাস্টঃ নেটওয়ার্কের কোনো একটি নোড থেকে ডেটা প্রেরণ করলে তা শুধুমাত্র একটি নোডই গ্রহণ করে তাকে ইউনিকাস্ট মোড বলে।</vt:lpstr>
      <vt:lpstr>মাল্টিকাস্টঃ নেটওয়ার্ক এর একটি নোড থেকে ডেটা প্রেরণ করলে তা যদি নির্দিষ্ট একটি গ্রুপের সকল সদস্য গ্রহণ করতে পারে কিন্তু সকল নোড গ্রহণ করতে পারে না তাকে মাল্টিকাস্ট মোড বলে।</vt:lpstr>
      <vt:lpstr>ব্রডকাস্টঃ নেটওয়ার্ক এর কোনো একটি নোড থেকে ডেটা প্রেরণ করলে তা নেটওয়ার্ক এর সকল নোডই গ্রহণ করে তাকে ব্রডকাস্ট মোড বলে।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5</cp:revision>
  <dcterms:modified xsi:type="dcterms:W3CDTF">2021-05-01T17:45:57Z</dcterms:modified>
</cp:coreProperties>
</file>