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E5asNXnMF6Qen4fl3PoN/Q==" hashData="vNSJ9Y3d5kze8q3gB/roGPYQWgdtqOQ5VFGccTqfuF/MsOHuBUZmCbpNRNVaZBIE+Lt76z+bmhSyTeeLz13u+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4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FB7F1-176F-4C21-87E2-B7AFDFD26D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9DBE63-E035-413D-A757-6A68EFEDFE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20DAD-2A9F-48C3-A4F2-174D19BF4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779FB-D230-4DCB-A3DE-E5F6F4B78B2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A90E3-61F4-4A92-B208-10806A5EB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98164-8003-422C-AA0D-38252BB5D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3A28C-B44C-4A2F-993B-0CB8E0A30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98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BAD1B-2B30-4F7A-B3A3-C6AD7534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9AAC2-3FD7-4AB8-95AA-E864983260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F3574-E5C7-499D-9537-5FACDB536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779FB-D230-4DCB-A3DE-E5F6F4B78B2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3571B5-8CAA-43C6-A6F8-50A0481E0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2F43A-F946-4BD9-891B-B36F9684A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3A28C-B44C-4A2F-993B-0CB8E0A30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6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953E96-4F2E-4AF0-9DBA-79A92A9F8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735D85-A042-43CA-B581-DFA8301E82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80AFD-82A5-4BE0-8D03-B201CD916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779FB-D230-4DCB-A3DE-E5F6F4B78B2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A7B15-4E81-452E-8AF2-107107C9B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6607F-F8C9-47B4-A00E-175BFFE80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3A28C-B44C-4A2F-993B-0CB8E0A30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47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17F47-9499-4842-A10A-E3B4CCC08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DE51A0-118C-441B-8065-27172B1AF8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EF2EDE-274A-458E-9C7F-B0B6937C79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779FB-D230-4DCB-A3DE-E5F6F4B78B2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CC95D-77D5-47FB-9CCB-DEABB09DA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F04BE3-48BE-495E-A17E-0B5C9360A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3A28C-B44C-4A2F-993B-0CB8E0A30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509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37CBE-ABE8-45D0-9134-50BF0773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1D9EC-2CB9-4FA1-9D2D-2AFE1188CC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AA33B8-C1BA-4A20-ABBA-7EFF2D4E8C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779FB-D230-4DCB-A3DE-E5F6F4B78B2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40CE4-C059-45B3-8FDC-3819E2C2F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22F86A-1327-4C73-80D7-2CC8BDF5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3A28C-B44C-4A2F-993B-0CB8E0A30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097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2272-D36C-492E-B1C3-E676FE283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6DD23-AA53-46F9-AC82-9B74219BA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502C1E-4521-4921-AC46-0999CA60F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D8B2B7-317A-49C5-8E26-C9AE03700A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779FB-D230-4DCB-A3DE-E5F6F4B78B2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58D5C1-5A64-4028-A549-520282F95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46A6FE-8B1E-4F01-B80C-0615B7DE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3A28C-B44C-4A2F-993B-0CB8E0A30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841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208B9-ED5E-448A-9E8B-0E435AE84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BE65A-87D3-436F-B974-B1A7708C7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AEB507-A0EB-4123-8B32-A02CE1C292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DD6389-E28A-42E9-BA90-5B5FBA56D5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AC64BB-1F66-4CF1-B470-04A2D9B865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1ED56D-6FC4-4A38-B19E-5DBFEE3B0C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779FB-D230-4DCB-A3DE-E5F6F4B78B2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D0E9B7-CF80-40E7-9BF0-516E7347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601AF1-63AC-4A08-8905-821F41AB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3A28C-B44C-4A2F-993B-0CB8E0A30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57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815BC-EDA0-4BF1-B654-D3CF1E763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E8E8EC-BD48-44BE-A90F-141AB0E9F0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779FB-D230-4DCB-A3DE-E5F6F4B78B2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A54844-F3CC-449B-93E4-19C398C5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0D697-E92A-493B-803D-33AA9AFF1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3A28C-B44C-4A2F-993B-0CB8E0A30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539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6B9B8-29DE-41E0-9AA6-F0702D112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779FB-D230-4DCB-A3DE-E5F6F4B78B2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3E96A5-E1D2-4DA0-A48D-2D3880D1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43957-8448-4AAB-BE84-2A35C21A9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3A28C-B44C-4A2F-993B-0CB8E0A30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86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39836-3948-4CED-A123-7BFF9FF70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7BEFB-24D4-4330-AB21-19E586425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72453-76EE-4F39-94AE-2EDE284E2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9AE74-6967-472A-B2DE-96F4DA4A26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779FB-D230-4DCB-A3DE-E5F6F4B78B2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BF0E9-506A-4C96-BE16-0AF2ED7AD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D2E679-2340-4FCD-B111-7E150FDCF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3A28C-B44C-4A2F-993B-0CB8E0A30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80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42C9-0F46-4F27-AE9E-A65BAEB27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E36829-BEAE-4487-8119-6E81225150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78155A-919C-45D7-A882-2A18030AE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24B59C-F533-4FAA-82D7-A3FF202D9A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33779FB-D230-4DCB-A3DE-E5F6F4B78B24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A30188-82A8-4E14-B5E8-D2D45F002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709E6-FC45-49E0-BA3E-E9C49B877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AF3A28C-B44C-4A2F-993B-0CB8E0A303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031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3AB71B2D-ED68-42CA-990E-742FCD5245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a16="http://schemas.microsoft.com/office/drawing/2014/main" id="{D3F60E87-DF70-4184-82E3-FC90DA0A4C35}"/>
              </a:ext>
            </a:extLst>
          </p:cNvPr>
          <p:cNvSpPr/>
          <p:nvPr userDrawn="1"/>
        </p:nvSpPr>
        <p:spPr>
          <a:xfrm>
            <a:off x="100013" y="112542"/>
            <a:ext cx="11984135" cy="6631158"/>
          </a:xfrm>
          <a:prstGeom prst="frame">
            <a:avLst>
              <a:gd name="adj1" fmla="val 121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BCF586D2-6270-4472-83DC-7A11C4B7C935}"/>
              </a:ext>
            </a:extLst>
          </p:cNvPr>
          <p:cNvSpPr/>
          <p:nvPr userDrawn="1"/>
        </p:nvSpPr>
        <p:spPr>
          <a:xfrm>
            <a:off x="214313" y="228600"/>
            <a:ext cx="11758612" cy="6400800"/>
          </a:xfrm>
          <a:prstGeom prst="frame">
            <a:avLst>
              <a:gd name="adj1" fmla="val 1218"/>
            </a:avLst>
          </a:prstGeom>
          <a:solidFill>
            <a:schemeClr val="accent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31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0.png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8FE3BEA7-9758-46B2-86A5-3492B5664D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21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5976BE94-2B5C-473B-92DA-12ADAE28FD69}"/>
              </a:ext>
            </a:extLst>
          </p:cNvPr>
          <p:cNvSpPr/>
          <p:nvPr/>
        </p:nvSpPr>
        <p:spPr>
          <a:xfrm>
            <a:off x="100013" y="112542"/>
            <a:ext cx="11984135" cy="6631158"/>
          </a:xfrm>
          <a:prstGeom prst="frame">
            <a:avLst>
              <a:gd name="adj1" fmla="val 121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CFEB98A0-FA32-43CC-9D91-B6F59FC78704}"/>
              </a:ext>
            </a:extLst>
          </p:cNvPr>
          <p:cNvSpPr/>
          <p:nvPr/>
        </p:nvSpPr>
        <p:spPr>
          <a:xfrm>
            <a:off x="214313" y="228600"/>
            <a:ext cx="11758612" cy="6400800"/>
          </a:xfrm>
          <a:prstGeom prst="frame">
            <a:avLst>
              <a:gd name="adj1" fmla="val 1218"/>
            </a:avLst>
          </a:prstGeom>
          <a:solidFill>
            <a:schemeClr val="accent2">
              <a:lumMod val="75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09E639-40EC-4F05-A458-9AED04801016}"/>
              </a:ext>
            </a:extLst>
          </p:cNvPr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F00BB1-1FC1-4882-AC8E-1A4218EB2933}"/>
              </a:ext>
            </a:extLst>
          </p:cNvPr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000400-C5E1-409E-8A87-041BA5F70FC0}"/>
              </a:ext>
            </a:extLst>
          </p:cNvPr>
          <p:cNvSpPr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394882-2C81-4AEF-A5F4-C4AD4BAB6B7B}"/>
              </a:ext>
            </a:extLst>
          </p:cNvPr>
          <p:cNvSpPr/>
          <p:nvPr/>
        </p:nvSpPr>
        <p:spPr>
          <a:xfrm>
            <a:off x="5319185" y="2967335"/>
            <a:ext cx="15536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লুৎফর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F957B1E-AAB1-4CA8-98B6-DFEEA495D15E}"/>
              </a:ext>
            </a:extLst>
          </p:cNvPr>
          <p:cNvGrpSpPr/>
          <p:nvPr/>
        </p:nvGrpSpPr>
        <p:grpSpPr>
          <a:xfrm>
            <a:off x="4904509" y="2514600"/>
            <a:ext cx="2382982" cy="1004455"/>
            <a:chOff x="4904509" y="2514600"/>
            <a:chExt cx="2382982" cy="10044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45BBDCF-E744-4168-ABB8-DB4CE241B4F7}"/>
                </a:ext>
              </a:extLst>
            </p:cNvPr>
            <p:cNvSpPr/>
            <p:nvPr/>
          </p:nvSpPr>
          <p:spPr>
            <a:xfrm>
              <a:off x="5181600" y="2514600"/>
              <a:ext cx="1828800" cy="914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34">
              <a:extLst>
                <a:ext uri="{FF2B5EF4-FFF2-40B4-BE49-F238E27FC236}">
                  <a16:creationId xmlns:a16="http://schemas.microsoft.com/office/drawing/2014/main" id="{20770F84-D301-4B74-A61D-235B74257F9B}"/>
                </a:ext>
              </a:extLst>
            </p:cNvPr>
            <p:cNvSpPr/>
            <p:nvPr/>
          </p:nvSpPr>
          <p:spPr>
            <a:xfrm>
              <a:off x="4904509" y="3338945"/>
              <a:ext cx="2382982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98EBEF8-B893-4BDA-874F-EE510CE66CF6}"/>
              </a:ext>
            </a:extLst>
          </p:cNvPr>
          <p:cNvGrpSpPr/>
          <p:nvPr/>
        </p:nvGrpSpPr>
        <p:grpSpPr>
          <a:xfrm>
            <a:off x="4904509" y="3338945"/>
            <a:ext cx="2382982" cy="1004455"/>
            <a:chOff x="4904509" y="3338945"/>
            <a:chExt cx="2382982" cy="100445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CA78D0-48E6-411B-941E-B3F7AC8C9681}"/>
                </a:ext>
              </a:extLst>
            </p:cNvPr>
            <p:cNvSpPr/>
            <p:nvPr/>
          </p:nvSpPr>
          <p:spPr>
            <a:xfrm>
              <a:off x="5181600" y="3429000"/>
              <a:ext cx="1828800" cy="9144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38">
              <a:extLst>
                <a:ext uri="{FF2B5EF4-FFF2-40B4-BE49-F238E27FC236}">
                  <a16:creationId xmlns:a16="http://schemas.microsoft.com/office/drawing/2014/main" id="{CCBC40BB-08B0-45E0-AE4F-C93600A8991B}"/>
                </a:ext>
              </a:extLst>
            </p:cNvPr>
            <p:cNvSpPr/>
            <p:nvPr/>
          </p:nvSpPr>
          <p:spPr>
            <a:xfrm>
              <a:off x="4904509" y="3338945"/>
              <a:ext cx="2382982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ounded Rectangle 39">
            <a:extLst>
              <a:ext uri="{FF2B5EF4-FFF2-40B4-BE49-F238E27FC236}">
                <a16:creationId xmlns:a16="http://schemas.microsoft.com/office/drawing/2014/main" id="{AF6431F5-60A1-416A-A9E8-C283E8AD3FC0}"/>
              </a:ext>
            </a:extLst>
          </p:cNvPr>
          <p:cNvSpPr/>
          <p:nvPr/>
        </p:nvSpPr>
        <p:spPr>
          <a:xfrm>
            <a:off x="4904509" y="3338945"/>
            <a:ext cx="2382982" cy="180110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14A4798-D47B-4A35-8A37-7761FE30EF07}"/>
              </a:ext>
            </a:extLst>
          </p:cNvPr>
          <p:cNvSpPr/>
          <p:nvPr/>
        </p:nvSpPr>
        <p:spPr>
          <a:xfrm>
            <a:off x="3078480" y="2514600"/>
            <a:ext cx="6035040" cy="1828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26B9A3-5B53-4311-904E-AA14999DF7B5}"/>
              </a:ext>
            </a:extLst>
          </p:cNvPr>
          <p:cNvSpPr/>
          <p:nvPr/>
        </p:nvSpPr>
        <p:spPr>
          <a:xfrm>
            <a:off x="3319444" y="2967335"/>
            <a:ext cx="55531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BC6B19-A1ED-42F2-8A24-1FB5DB7934D5}"/>
              </a:ext>
            </a:extLst>
          </p:cNvPr>
          <p:cNvGrpSpPr/>
          <p:nvPr/>
        </p:nvGrpSpPr>
        <p:grpSpPr>
          <a:xfrm rot="5400000">
            <a:off x="6368242" y="1875215"/>
            <a:ext cx="2382982" cy="3107573"/>
            <a:chOff x="4904509" y="411482"/>
            <a:chExt cx="2382982" cy="310757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3430BED-70BA-4B4A-8DF3-E23D70EBC140}"/>
                </a:ext>
              </a:extLst>
            </p:cNvPr>
            <p:cNvSpPr/>
            <p:nvPr/>
          </p:nvSpPr>
          <p:spPr>
            <a:xfrm>
              <a:off x="5181601" y="411482"/>
              <a:ext cx="1828800" cy="301751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46">
              <a:extLst>
                <a:ext uri="{FF2B5EF4-FFF2-40B4-BE49-F238E27FC236}">
                  <a16:creationId xmlns:a16="http://schemas.microsoft.com/office/drawing/2014/main" id="{7F2C9A02-248B-4797-A127-294119AA26DF}"/>
                </a:ext>
              </a:extLst>
            </p:cNvPr>
            <p:cNvSpPr/>
            <p:nvPr/>
          </p:nvSpPr>
          <p:spPr>
            <a:xfrm>
              <a:off x="4904509" y="3338945"/>
              <a:ext cx="2382982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1108712-2597-4CFE-A717-E6C2D793A07C}"/>
              </a:ext>
            </a:extLst>
          </p:cNvPr>
          <p:cNvGrpSpPr/>
          <p:nvPr/>
        </p:nvGrpSpPr>
        <p:grpSpPr>
          <a:xfrm rot="5400000">
            <a:off x="3440777" y="1875213"/>
            <a:ext cx="2382982" cy="3107575"/>
            <a:chOff x="4904509" y="3338945"/>
            <a:chExt cx="2382982" cy="3107575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F56EE42-6B8C-4A95-AE9B-45A4672D47DC}"/>
                </a:ext>
              </a:extLst>
            </p:cNvPr>
            <p:cNvSpPr/>
            <p:nvPr/>
          </p:nvSpPr>
          <p:spPr>
            <a:xfrm>
              <a:off x="5181601" y="3428999"/>
              <a:ext cx="1828800" cy="3017521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49">
              <a:extLst>
                <a:ext uri="{FF2B5EF4-FFF2-40B4-BE49-F238E27FC236}">
                  <a16:creationId xmlns:a16="http://schemas.microsoft.com/office/drawing/2014/main" id="{6ED2D2F5-8B91-4768-923F-8CA7152B70DD}"/>
                </a:ext>
              </a:extLst>
            </p:cNvPr>
            <p:cNvSpPr/>
            <p:nvPr/>
          </p:nvSpPr>
          <p:spPr>
            <a:xfrm>
              <a:off x="4904509" y="3338945"/>
              <a:ext cx="2382982" cy="180110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643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0 -0.14537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69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 0.14607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9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14537 L 0 4.07407E-6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199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14607 L 0 -1.11111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8" presetClass="emph" presetSubtype="0" de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0 L 0.25 0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0 L -0.25 0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9" grpId="0"/>
      <p:bldP spid="9" grpId="1"/>
      <p:bldP spid="16" grpId="0" animBg="1"/>
      <p:bldP spid="16" grpId="1" animBg="1"/>
      <p:bldP spid="16" grpId="2" animBg="1"/>
      <p:bldP spid="16" grpId="3" animBg="1"/>
      <p:bldP spid="17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4AA946-55B0-45CC-B194-2DAC5D0E1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13" y="343778"/>
            <a:ext cx="5349974" cy="1048923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ss reading 2.jpg">
            <a:extLst>
              <a:ext uri="{FF2B5EF4-FFF2-40B4-BE49-F238E27FC236}">
                <a16:creationId xmlns:a16="http://schemas.microsoft.com/office/drawing/2014/main" id="{8F3E4965-5F9B-49FE-A6DF-8B6D4EC1897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60503" y="1806219"/>
            <a:ext cx="7070993" cy="4449951"/>
          </a:xfrm>
          <a:prstGeom prst="roundRect">
            <a:avLst/>
          </a:prstGeom>
          <a:ln w="38100">
            <a:solidFill>
              <a:srgbClr val="FF00FF"/>
            </a:solidFill>
          </a:ln>
        </p:spPr>
      </p:pic>
    </p:spTree>
    <p:extLst>
      <p:ext uri="{BB962C8B-B14F-4D97-AF65-F5344CB8AC3E}">
        <p14:creationId xmlns:p14="http://schemas.microsoft.com/office/powerpoint/2010/main" val="243834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32AC2E6-1C45-477A-AFF8-2DC5CD14C188}"/>
              </a:ext>
            </a:extLst>
          </p:cNvPr>
          <p:cNvSpPr/>
          <p:nvPr/>
        </p:nvSpPr>
        <p:spPr>
          <a:xfrm>
            <a:off x="2699878" y="404698"/>
            <a:ext cx="6792244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খুজে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36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ECBBB7-1A74-4D57-B9A1-1D969DA68124}"/>
              </a:ext>
            </a:extLst>
          </p:cNvPr>
          <p:cNvSpPr txBox="1"/>
          <p:nvPr/>
        </p:nvSpPr>
        <p:spPr>
          <a:xfrm>
            <a:off x="616687" y="1782525"/>
            <a:ext cx="2236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চঞ্চল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1103A8-D7AE-4684-BC9C-5FE0DA8078DA}"/>
              </a:ext>
            </a:extLst>
          </p:cNvPr>
          <p:cNvSpPr txBox="1"/>
          <p:nvPr/>
        </p:nvSpPr>
        <p:spPr>
          <a:xfrm>
            <a:off x="616688" y="3098797"/>
            <a:ext cx="874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সুগন্ধ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97CCEC-44B1-45F8-B68A-36FEDF236E5C}"/>
              </a:ext>
            </a:extLst>
          </p:cNvPr>
          <p:cNvSpPr txBox="1"/>
          <p:nvPr/>
        </p:nvSpPr>
        <p:spPr>
          <a:xfrm>
            <a:off x="616688" y="5552739"/>
            <a:ext cx="19858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AA9D11-E231-43DD-AF3F-7D2ACFD1FB0B}"/>
              </a:ext>
            </a:extLst>
          </p:cNvPr>
          <p:cNvSpPr txBox="1"/>
          <p:nvPr/>
        </p:nvSpPr>
        <p:spPr>
          <a:xfrm>
            <a:off x="616688" y="4174057"/>
            <a:ext cx="1352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বিরিয়ানি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A4EF35-0FC8-494C-9293-1C4943831817}"/>
              </a:ext>
            </a:extLst>
          </p:cNvPr>
          <p:cNvSpPr txBox="1"/>
          <p:nvPr/>
        </p:nvSpPr>
        <p:spPr>
          <a:xfrm>
            <a:off x="7029209" y="1771526"/>
            <a:ext cx="33246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অস্থির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অশান্ত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ছটফটে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1903BE-53D8-462C-831C-F4491E412117}"/>
              </a:ext>
            </a:extLst>
          </p:cNvPr>
          <p:cNvSpPr txBox="1"/>
          <p:nvPr/>
        </p:nvSpPr>
        <p:spPr>
          <a:xfrm>
            <a:off x="7029209" y="3136612"/>
            <a:ext cx="1033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ACBACB-7E25-4913-AC17-76EB3E322A51}"/>
              </a:ext>
            </a:extLst>
          </p:cNvPr>
          <p:cNvSpPr txBox="1"/>
          <p:nvPr/>
        </p:nvSpPr>
        <p:spPr>
          <a:xfrm>
            <a:off x="7029208" y="4174056"/>
            <a:ext cx="3634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মজাদার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76FB03-71F2-4156-92A3-EA2C935BA57C}"/>
              </a:ext>
            </a:extLst>
          </p:cNvPr>
          <p:cNvSpPr txBox="1"/>
          <p:nvPr/>
        </p:nvSpPr>
        <p:spPr>
          <a:xfrm>
            <a:off x="7111270" y="5550349"/>
            <a:ext cx="1807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90DC78-7F76-47FC-B44B-5D79BEEE6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099" y="1322363"/>
            <a:ext cx="2560268" cy="118454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506516B-D785-4122-8C34-A4EBF19C72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686" y="3897518"/>
            <a:ext cx="2534568" cy="118454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7FD72C4-424B-4BC0-A9D4-9EEB2DA78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686" y="2617340"/>
            <a:ext cx="2560268" cy="1169749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221ED3-687C-415C-A16A-4C2D848F03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36" y="5268754"/>
            <a:ext cx="2560268" cy="118454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4396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7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75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07D18D5-623A-4ECD-ADD7-3D1BF77D925E}"/>
              </a:ext>
            </a:extLst>
          </p:cNvPr>
          <p:cNvSpPr/>
          <p:nvPr/>
        </p:nvSpPr>
        <p:spPr>
          <a:xfrm>
            <a:off x="1508896" y="328265"/>
            <a:ext cx="9942031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যুক্তবর্ণগুলো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যুক্তবর্ণ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4000" dirty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29926A-8CB9-447B-A4F5-81F88B50873E}"/>
              </a:ext>
            </a:extLst>
          </p:cNvPr>
          <p:cNvSpPr/>
          <p:nvPr/>
        </p:nvSpPr>
        <p:spPr>
          <a:xfrm>
            <a:off x="861775" y="1682521"/>
            <a:ext cx="22384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চ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ঞ্চ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ল</a:t>
            </a:r>
            <a:endParaRPr lang="en-US" sz="5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7B01A1-EC3F-45ED-AA08-CF60EE631D3E}"/>
              </a:ext>
            </a:extLst>
          </p:cNvPr>
          <p:cNvSpPr/>
          <p:nvPr/>
        </p:nvSpPr>
        <p:spPr>
          <a:xfrm>
            <a:off x="834816" y="2729580"/>
            <a:ext cx="12105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atin typeface="NikoshBAN" pitchFamily="2" charset="0"/>
                <a:cs typeface="NikoshBAN" pitchFamily="2" charset="0"/>
              </a:rPr>
              <a:t>সুগ</a:t>
            </a:r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ন্ধ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C6A909-A032-445C-8BA4-0780213A5EC6}"/>
              </a:ext>
            </a:extLst>
          </p:cNvPr>
          <p:cNvSpPr/>
          <p:nvPr/>
        </p:nvSpPr>
        <p:spPr>
          <a:xfrm>
            <a:off x="-759395" y="1691898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EAB14F-5C0D-4AD6-9DBA-3E87821FE527}"/>
              </a:ext>
            </a:extLst>
          </p:cNvPr>
          <p:cNvSpPr/>
          <p:nvPr/>
        </p:nvSpPr>
        <p:spPr>
          <a:xfrm>
            <a:off x="-759395" y="2765231"/>
            <a:ext cx="5485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ন্ধ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23863A-7B82-43ED-B5A2-709BD8AA0FEB}"/>
              </a:ext>
            </a:extLst>
          </p:cNvPr>
          <p:cNvSpPr/>
          <p:nvPr/>
        </p:nvSpPr>
        <p:spPr>
          <a:xfrm>
            <a:off x="-2016318" y="1792181"/>
            <a:ext cx="68366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</a:t>
            </a:r>
            <a:endParaRPr lang="en-US" sz="5400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952A72A-A563-4CED-8F1C-7D934760E1C2}"/>
              </a:ext>
            </a:extLst>
          </p:cNvPr>
          <p:cNvCxnSpPr/>
          <p:nvPr/>
        </p:nvCxnSpPr>
        <p:spPr>
          <a:xfrm>
            <a:off x="3357545" y="2144186"/>
            <a:ext cx="1702666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C101E0E-0865-4C6D-ADE1-7FA164404F5F}"/>
              </a:ext>
            </a:extLst>
          </p:cNvPr>
          <p:cNvCxnSpPr>
            <a:cxnSpLocks/>
          </p:cNvCxnSpPr>
          <p:nvPr/>
        </p:nvCxnSpPr>
        <p:spPr>
          <a:xfrm>
            <a:off x="3357545" y="3226448"/>
            <a:ext cx="1702666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86EEE8E2-E720-4815-96D1-23F58D1A0000}"/>
              </a:ext>
            </a:extLst>
          </p:cNvPr>
          <p:cNvSpPr/>
          <p:nvPr/>
        </p:nvSpPr>
        <p:spPr>
          <a:xfrm>
            <a:off x="7258142" y="1540498"/>
            <a:ext cx="620683" cy="9233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0B7547-CA67-4882-9C2A-83336DFD18FA}"/>
              </a:ext>
            </a:extLst>
          </p:cNvPr>
          <p:cNvSpPr/>
          <p:nvPr/>
        </p:nvSpPr>
        <p:spPr>
          <a:xfrm>
            <a:off x="7226651" y="2673980"/>
            <a:ext cx="620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+</a:t>
            </a:r>
            <a:endParaRPr lang="en-US" sz="5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5F1AF9B-FC46-4507-9806-5AE5BDFE0CEB}"/>
              </a:ext>
            </a:extLst>
          </p:cNvPr>
          <p:cNvSpPr/>
          <p:nvPr/>
        </p:nvSpPr>
        <p:spPr>
          <a:xfrm>
            <a:off x="-1487944" y="2887932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89877B-4AAC-4FFA-B0DC-501DEBA89F07}"/>
              </a:ext>
            </a:extLst>
          </p:cNvPr>
          <p:cNvSpPr/>
          <p:nvPr/>
        </p:nvSpPr>
        <p:spPr>
          <a:xfrm>
            <a:off x="-1777051" y="2901652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507849-C834-4006-9EFE-FA9BD677DF08}"/>
              </a:ext>
            </a:extLst>
          </p:cNvPr>
          <p:cNvSpPr/>
          <p:nvPr/>
        </p:nvSpPr>
        <p:spPr>
          <a:xfrm>
            <a:off x="8683237" y="1583937"/>
            <a:ext cx="68366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60539A-3BE7-4D18-8768-11D9DAE8BF2F}"/>
              </a:ext>
            </a:extLst>
          </p:cNvPr>
          <p:cNvSpPr/>
          <p:nvPr/>
        </p:nvSpPr>
        <p:spPr>
          <a:xfrm>
            <a:off x="8683237" y="2659951"/>
            <a:ext cx="683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2FC9699-A090-4CB8-B563-C7E068FFC3EE}"/>
              </a:ext>
            </a:extLst>
          </p:cNvPr>
          <p:cNvSpPr/>
          <p:nvPr/>
        </p:nvSpPr>
        <p:spPr>
          <a:xfrm>
            <a:off x="9290692" y="2703415"/>
            <a:ext cx="2137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সি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ন্ধু,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ন্ধ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C61CFED-1732-4051-B4E0-E4959AF02645}"/>
              </a:ext>
            </a:extLst>
          </p:cNvPr>
          <p:cNvSpPr/>
          <p:nvPr/>
        </p:nvSpPr>
        <p:spPr>
          <a:xfrm>
            <a:off x="5942535" y="1606074"/>
            <a:ext cx="68366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07E54FA-833F-4A6C-ABF5-F4384FAF3609}"/>
              </a:ext>
            </a:extLst>
          </p:cNvPr>
          <p:cNvSpPr/>
          <p:nvPr/>
        </p:nvSpPr>
        <p:spPr>
          <a:xfrm>
            <a:off x="6041507" y="2751611"/>
            <a:ext cx="8020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=</a:t>
            </a:r>
            <a:endParaRPr lang="en-US" sz="540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0D51114-F839-436F-86C5-29408575DA57}"/>
              </a:ext>
            </a:extLst>
          </p:cNvPr>
          <p:cNvSpPr/>
          <p:nvPr/>
        </p:nvSpPr>
        <p:spPr>
          <a:xfrm>
            <a:off x="-1674486" y="1806250"/>
            <a:ext cx="68366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43A62F-B639-46F7-878C-731014E95EA9}"/>
              </a:ext>
            </a:extLst>
          </p:cNvPr>
          <p:cNvSpPr/>
          <p:nvPr/>
        </p:nvSpPr>
        <p:spPr>
          <a:xfrm>
            <a:off x="9311729" y="1649843"/>
            <a:ext cx="2495718" cy="7694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অ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ঞ্চ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ল,স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ঞ্চ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য়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5570BCF-7ADE-4843-A641-6D1C5187927A}"/>
              </a:ext>
            </a:extLst>
          </p:cNvPr>
          <p:cNvSpPr txBox="1"/>
          <p:nvPr/>
        </p:nvSpPr>
        <p:spPr>
          <a:xfrm>
            <a:off x="376242" y="3597310"/>
            <a:ext cx="1669162" cy="895826"/>
          </a:xfrm>
          <a:prstGeom prst="downArrowCallou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CB74268-5366-4355-A6A2-C5A0D8519606}"/>
              </a:ext>
            </a:extLst>
          </p:cNvPr>
          <p:cNvSpPr txBox="1"/>
          <p:nvPr/>
        </p:nvSpPr>
        <p:spPr>
          <a:xfrm>
            <a:off x="376241" y="4658623"/>
            <a:ext cx="3132523" cy="777061"/>
          </a:xfrm>
          <a:prstGeom prst="bevel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চঞ্চল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4C42769-4BC2-4283-9F4D-AE0985490058}"/>
              </a:ext>
            </a:extLst>
          </p:cNvPr>
          <p:cNvSpPr txBox="1"/>
          <p:nvPr/>
        </p:nvSpPr>
        <p:spPr>
          <a:xfrm>
            <a:off x="376241" y="5601172"/>
            <a:ext cx="5255302" cy="777061"/>
          </a:xfrm>
          <a:prstGeom prst="bevel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ঘরে</a:t>
            </a:r>
            <a:r>
              <a:rPr lang="en-US" dirty="0"/>
              <a:t> </a:t>
            </a:r>
            <a:r>
              <a:rPr lang="en-US" dirty="0" err="1"/>
              <a:t>ঢুকেই</a:t>
            </a:r>
            <a:r>
              <a:rPr lang="en-US" dirty="0"/>
              <a:t> </a:t>
            </a:r>
            <a:r>
              <a:rPr lang="en-US" dirty="0" err="1"/>
              <a:t>অন্তু</a:t>
            </a:r>
            <a:r>
              <a:rPr lang="en-US" dirty="0"/>
              <a:t> </a:t>
            </a:r>
            <a:r>
              <a:rPr lang="en-US" dirty="0" err="1"/>
              <a:t>বিরিয়ানির</a:t>
            </a:r>
            <a:r>
              <a:rPr lang="en-US" dirty="0"/>
              <a:t> </a:t>
            </a:r>
            <a:r>
              <a:rPr lang="en-US" dirty="0" err="1"/>
              <a:t>সুগন্ধ</a:t>
            </a:r>
            <a:r>
              <a:rPr lang="en-US" dirty="0"/>
              <a:t> </a:t>
            </a:r>
            <a:r>
              <a:rPr lang="en-US" dirty="0" err="1"/>
              <a:t>পায়</a:t>
            </a:r>
            <a:r>
              <a:rPr lang="en-US" dirty="0"/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9697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291 -0.00116 L 0.47473 -0.0055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9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7396 -0.02222 L 0.69805 -0.0312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98" y="-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544 -0.02709 L 0.77851 -0.027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448 -0.00092 L 0.47422 0.0020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7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222 -0.01759 L 0.6819 -0.0199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852 -0.01574 L 0.76549 -0.02917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49" y="-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400"/>
                            </p:stCondLst>
                            <p:childTnLst>
                              <p:par>
                                <p:cTn id="1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 tmFilter="0,0; .5, 1; 1, 1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/>
      <p:bldP spid="8" grpId="0"/>
      <p:bldP spid="11" grpId="0"/>
      <p:bldP spid="16" grpId="0"/>
      <p:bldP spid="17" grpId="0"/>
      <p:bldP spid="20" grpId="0"/>
      <p:bldP spid="21" grpId="0"/>
      <p:bldP spid="25" grpId="0"/>
      <p:bldP spid="26" grpId="0"/>
      <p:bldP spid="27" grpId="0"/>
      <p:bldP spid="30" grpId="0"/>
      <p:bldP spid="31" grpId="0"/>
      <p:bldP spid="35" grpId="0"/>
      <p:bldP spid="37" grpId="0"/>
      <p:bldP spid="39" grpId="0" animBg="1"/>
      <p:bldP spid="40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747CC4A1-98A2-48E2-B88A-CC4216F5385C}"/>
              </a:ext>
            </a:extLst>
          </p:cNvPr>
          <p:cNvSpPr/>
          <p:nvPr/>
        </p:nvSpPr>
        <p:spPr>
          <a:xfrm>
            <a:off x="2000681" y="258058"/>
            <a:ext cx="8198602" cy="1033272"/>
          </a:xfrm>
          <a:prstGeom prst="horizontalScroll">
            <a:avLst/>
          </a:prstGeom>
          <a:noFill/>
          <a:ln w="38100">
            <a:solidFill>
              <a:srgbClr val="00206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8BB5F8-389D-4F7D-A11E-DDDEB56C8FE4}"/>
              </a:ext>
            </a:extLst>
          </p:cNvPr>
          <p:cNvSpPr txBox="1"/>
          <p:nvPr/>
        </p:nvSpPr>
        <p:spPr>
          <a:xfrm>
            <a:off x="325490" y="1682411"/>
            <a:ext cx="127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হাসিখুশি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C63F5A-1161-461F-9045-C13E4851C2FC}"/>
              </a:ext>
            </a:extLst>
          </p:cNvPr>
          <p:cNvSpPr txBox="1"/>
          <p:nvPr/>
        </p:nvSpPr>
        <p:spPr>
          <a:xfrm>
            <a:off x="3873847" y="1711774"/>
            <a:ext cx="1272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20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সু</a:t>
            </a:r>
            <a:r>
              <a:rPr lang="bn-IN" dirty="0"/>
              <a:t>গ</a:t>
            </a:r>
            <a:r>
              <a:rPr lang="en-US" dirty="0"/>
              <a:t>ন</a:t>
            </a:r>
            <a:r>
              <a:rPr lang="bn-IN" dirty="0"/>
              <a:t>্</a:t>
            </a:r>
            <a:r>
              <a:rPr lang="en-US" dirty="0"/>
              <a:t>ধ</a:t>
            </a:r>
            <a:r>
              <a:rPr lang="bn-IN" dirty="0"/>
              <a:t>ট</a:t>
            </a:r>
            <a:r>
              <a:rPr lang="en-US" dirty="0"/>
              <a:t>া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284F57-189F-4A0C-90D7-4CD1A60D46FD}"/>
              </a:ext>
            </a:extLst>
          </p:cNvPr>
          <p:cNvSpPr/>
          <p:nvPr/>
        </p:nvSpPr>
        <p:spPr>
          <a:xfrm>
            <a:off x="7531654" y="1697837"/>
            <a:ext cx="128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</a:t>
            </a: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2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7995F0-D0D3-40AC-BE46-9FA5CC3CF756}"/>
              </a:ext>
            </a:extLst>
          </p:cNvPr>
          <p:cNvSpPr/>
          <p:nvPr/>
        </p:nvSpPr>
        <p:spPr>
          <a:xfrm>
            <a:off x="10790093" y="1672563"/>
            <a:ext cx="1288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খেলা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2B1D1F-BFAA-493C-8DD2-5690DB62085C}"/>
              </a:ext>
            </a:extLst>
          </p:cNvPr>
          <p:cNvSpPr txBox="1"/>
          <p:nvPr/>
        </p:nvSpPr>
        <p:spPr>
          <a:xfrm>
            <a:off x="961881" y="2830776"/>
            <a:ext cx="108488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--------------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-------------- ছ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প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ট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-------------- খ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ঘ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ঢ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--------------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ে।</a:t>
            </a:r>
          </a:p>
        </p:txBody>
      </p:sp>
    </p:spTree>
    <p:extLst>
      <p:ext uri="{BB962C8B-B14F-4D97-AF65-F5344CB8AC3E}">
        <p14:creationId xmlns:p14="http://schemas.microsoft.com/office/powerpoint/2010/main" val="224586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-0.62422 0.15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11" y="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17 0.00347 L 0.19505 0.2125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38" y="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1539 0.278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95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-0.05625 0.3539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17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616337-6E19-4880-9F83-F6FBC21BD772}"/>
              </a:ext>
            </a:extLst>
          </p:cNvPr>
          <p:cNvSpPr txBox="1"/>
          <p:nvPr/>
        </p:nvSpPr>
        <p:spPr>
          <a:xfrm>
            <a:off x="1774628" y="1864792"/>
            <a:ext cx="6834931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অন্তু কেমন ছেলে?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C62C9FA-B321-45BA-8F0A-BB73B38773D5}"/>
              </a:ext>
            </a:extLst>
          </p:cNvPr>
          <p:cNvGrpSpPr/>
          <p:nvPr/>
        </p:nvGrpSpPr>
        <p:grpSpPr>
          <a:xfrm>
            <a:off x="1774628" y="3949615"/>
            <a:ext cx="7242763" cy="584775"/>
            <a:chOff x="887104" y="4129215"/>
            <a:chExt cx="6793987" cy="1105056"/>
          </a:xfrm>
          <a:noFill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94E0141-CEDD-4B6C-B6F6-09298C6843A7}"/>
                </a:ext>
              </a:extLst>
            </p:cNvPr>
            <p:cNvSpPr/>
            <p:nvPr/>
          </p:nvSpPr>
          <p:spPr>
            <a:xfrm>
              <a:off x="887104" y="4129215"/>
              <a:ext cx="6793987" cy="514528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CDC72A-9792-42A7-A4D2-44F13F629AB0}"/>
                </a:ext>
              </a:extLst>
            </p:cNvPr>
            <p:cNvSpPr txBox="1"/>
            <p:nvPr/>
          </p:nvSpPr>
          <p:spPr>
            <a:xfrm>
              <a:off x="940235" y="4157053"/>
              <a:ext cx="6740856" cy="1077218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r>
                <a:rPr lang="bn-BD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২। অন্তুকে দেখার জন্য কে এসেছিল? কি নিয়ে এসেছিল?  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57670C8-2208-4ACC-A880-A60E7A8A70CD}"/>
              </a:ext>
            </a:extLst>
          </p:cNvPr>
          <p:cNvSpPr txBox="1"/>
          <p:nvPr/>
        </p:nvSpPr>
        <p:spPr>
          <a:xfrm>
            <a:off x="1827759" y="2926093"/>
            <a:ext cx="6781800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অন্তু খুব চঞ্চল ছেলে কিন্তু পড়াশোনায় ভাল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D983BE-D572-4E01-8C5F-81242DE1F955}"/>
              </a:ext>
            </a:extLst>
          </p:cNvPr>
          <p:cNvSpPr txBox="1"/>
          <p:nvPr/>
        </p:nvSpPr>
        <p:spPr>
          <a:xfrm>
            <a:off x="1774628" y="4911320"/>
            <a:ext cx="6705600" cy="10772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অন্তুকে দেখতে তার মামা এসেছিল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তার মামা বিরিয়ানী এনেছিল।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E077A4-3B0C-4E01-A60E-2F790CBF04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246" y="364744"/>
            <a:ext cx="5233313" cy="102352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47548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EA30FE9-DCF0-4289-8D44-ED1B31BAF8DC}"/>
              </a:ext>
            </a:extLst>
          </p:cNvPr>
          <p:cNvSpPr txBox="1"/>
          <p:nvPr/>
        </p:nvSpPr>
        <p:spPr>
          <a:xfrm>
            <a:off x="3058419" y="1691640"/>
            <a:ext cx="558311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সবুজ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বেড়াতে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এসেছিল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BD" sz="32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নীল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সুগন্ধ,অঞ্চল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lvl="2" algn="just"/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চঞ্চল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সুগন্ধ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বিরিয়ানি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খাওয়া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B4A5C6-706E-4E05-B63F-789C0D4DB3A5}"/>
              </a:ext>
            </a:extLst>
          </p:cNvPr>
          <p:cNvSpPr txBox="1"/>
          <p:nvPr/>
        </p:nvSpPr>
        <p:spPr>
          <a:xfrm>
            <a:off x="4792263" y="322587"/>
            <a:ext cx="2115428" cy="1178719"/>
          </a:xfrm>
          <a:prstGeom prst="downArrowCallout">
            <a:avLst/>
          </a:prstGeom>
          <a:solidFill>
            <a:srgbClr val="00B050"/>
          </a:solidFill>
          <a:ln w="38100"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82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1FB3CF-76B2-4C7A-9403-9D88E9B1C3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46" b="30923"/>
          <a:stretch/>
        </p:blipFill>
        <p:spPr>
          <a:xfrm>
            <a:off x="3375624" y="420314"/>
            <a:ext cx="4981208" cy="84406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D526D2-5754-4ED8-A2EE-9C8E875DFAE9}"/>
              </a:ext>
            </a:extLst>
          </p:cNvPr>
          <p:cNvSpPr txBox="1"/>
          <p:nvPr/>
        </p:nvSpPr>
        <p:spPr>
          <a:xfrm>
            <a:off x="379827" y="1434904"/>
            <a:ext cx="3671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66187E-1A77-4EC3-9A51-D3A081F9BA49}"/>
              </a:ext>
            </a:extLst>
          </p:cNvPr>
          <p:cNvSpPr txBox="1"/>
          <p:nvPr/>
        </p:nvSpPr>
        <p:spPr>
          <a:xfrm>
            <a:off x="461887" y="2037472"/>
            <a:ext cx="5404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শরীরটা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34C5F-EA04-4C6D-95C2-0A49733AC549}"/>
              </a:ext>
            </a:extLst>
          </p:cNvPr>
          <p:cNvSpPr txBox="1"/>
          <p:nvPr/>
        </p:nvSpPr>
        <p:spPr>
          <a:xfrm>
            <a:off x="431407" y="2696309"/>
            <a:ext cx="5404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ছুটি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8826A-F107-4A79-8E6A-76716CD2BD04}"/>
              </a:ext>
            </a:extLst>
          </p:cNvPr>
          <p:cNvSpPr txBox="1"/>
          <p:nvPr/>
        </p:nvSpPr>
        <p:spPr>
          <a:xfrm>
            <a:off x="400927" y="3355146"/>
            <a:ext cx="5404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04221D-AA82-47AB-A3C7-7FBC3C316145}"/>
              </a:ext>
            </a:extLst>
          </p:cNvPr>
          <p:cNvSpPr txBox="1"/>
          <p:nvPr/>
        </p:nvSpPr>
        <p:spPr>
          <a:xfrm>
            <a:off x="370447" y="4013983"/>
            <a:ext cx="5404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বিরিয়ানি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234C0A-4752-4C89-9912-A49CD5EAE675}"/>
              </a:ext>
            </a:extLst>
          </p:cNvPr>
          <p:cNvSpPr txBox="1"/>
          <p:nvPr/>
        </p:nvSpPr>
        <p:spPr>
          <a:xfrm>
            <a:off x="339967" y="4672820"/>
            <a:ext cx="5756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বিরিয়ানির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প্যাকেট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অন্তু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A7277E-4C48-4746-A3F2-AF81B139BF44}"/>
              </a:ext>
            </a:extLst>
          </p:cNvPr>
          <p:cNvSpPr txBox="1"/>
          <p:nvPr/>
        </p:nvSpPr>
        <p:spPr>
          <a:xfrm>
            <a:off x="6830966" y="1461944"/>
            <a:ext cx="4981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dirty="0" err="1"/>
              <a:t>নিচের</a:t>
            </a:r>
            <a:r>
              <a:rPr lang="en-US" dirty="0"/>
              <a:t> </a:t>
            </a:r>
            <a:r>
              <a:rPr lang="en-US" dirty="0" err="1"/>
              <a:t>শব্দ</a:t>
            </a:r>
            <a:r>
              <a:rPr lang="en-US" dirty="0"/>
              <a:t> </a:t>
            </a:r>
            <a:r>
              <a:rPr lang="en-US" dirty="0" err="1"/>
              <a:t>দিয়ে</a:t>
            </a:r>
            <a:r>
              <a:rPr lang="en-US" dirty="0"/>
              <a:t> </a:t>
            </a:r>
            <a:r>
              <a:rPr lang="en-US" dirty="0" err="1"/>
              <a:t>বাক্য</a:t>
            </a:r>
            <a:r>
              <a:rPr lang="en-US" dirty="0"/>
              <a:t> </a:t>
            </a:r>
            <a:r>
              <a:rPr lang="en-US" dirty="0" err="1"/>
              <a:t>তৈরি</a:t>
            </a:r>
            <a:r>
              <a:rPr lang="en-US" dirty="0"/>
              <a:t> </a:t>
            </a:r>
            <a:r>
              <a:rPr lang="en-US" dirty="0" err="1"/>
              <a:t>কর</a:t>
            </a:r>
            <a:r>
              <a:rPr lang="en-US" dirty="0"/>
              <a:t>?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D258A5-7CDF-4003-BCBE-4AD6B92D7F29}"/>
              </a:ext>
            </a:extLst>
          </p:cNvPr>
          <p:cNvSpPr txBox="1"/>
          <p:nvPr/>
        </p:nvSpPr>
        <p:spPr>
          <a:xfrm>
            <a:off x="7345682" y="2013062"/>
            <a:ext cx="43844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বিরিয়ানি</a:t>
            </a:r>
            <a:r>
              <a:rPr lang="en-US" dirty="0"/>
              <a:t>, </a:t>
            </a:r>
            <a:r>
              <a:rPr lang="en-US" dirty="0" err="1"/>
              <a:t>খাবলে</a:t>
            </a:r>
            <a:r>
              <a:rPr lang="en-US" dirty="0"/>
              <a:t> </a:t>
            </a:r>
            <a:r>
              <a:rPr lang="en-US" dirty="0" err="1"/>
              <a:t>খাওয়া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725CB8-23AF-43A3-8C7F-5752C1AF729C}"/>
              </a:ext>
            </a:extLst>
          </p:cNvPr>
          <p:cNvSpPr txBox="1"/>
          <p:nvPr/>
        </p:nvSpPr>
        <p:spPr>
          <a:xfrm>
            <a:off x="6861448" y="2568866"/>
            <a:ext cx="4950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457200" indent="-457200">
              <a:buFont typeface="Wingdings" panose="05000000000000000000" pitchFamily="2" charset="2"/>
              <a:buChar char="q"/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নিচের</a:t>
            </a:r>
            <a:r>
              <a:rPr lang="en-US" dirty="0"/>
              <a:t> </a:t>
            </a:r>
            <a:r>
              <a:rPr lang="en-US" dirty="0" err="1"/>
              <a:t>যুক্তবর্ণগুলি</a:t>
            </a:r>
            <a:r>
              <a:rPr lang="en-US" dirty="0"/>
              <a:t> </a:t>
            </a:r>
            <a:r>
              <a:rPr lang="en-US" dirty="0" err="1"/>
              <a:t>ভেঙ্গে</a:t>
            </a:r>
            <a:r>
              <a:rPr lang="en-US" dirty="0"/>
              <a:t> </a:t>
            </a:r>
            <a:r>
              <a:rPr lang="en-US" dirty="0" err="1"/>
              <a:t>দেখাও</a:t>
            </a:r>
            <a:r>
              <a:rPr lang="en-US" dirty="0"/>
              <a:t>, ১টি </a:t>
            </a:r>
            <a:r>
              <a:rPr lang="en-US" dirty="0" err="1"/>
              <a:t>করে</a:t>
            </a:r>
            <a:r>
              <a:rPr lang="en-US" dirty="0"/>
              <a:t> </a:t>
            </a:r>
            <a:r>
              <a:rPr lang="en-US" dirty="0" err="1"/>
              <a:t>শব্দ</a:t>
            </a:r>
            <a:r>
              <a:rPr lang="en-US" dirty="0"/>
              <a:t> ও </a:t>
            </a:r>
            <a:r>
              <a:rPr lang="en-US" dirty="0" err="1"/>
              <a:t>বাক্য</a:t>
            </a:r>
            <a:r>
              <a:rPr lang="en-US" dirty="0"/>
              <a:t> </a:t>
            </a:r>
            <a:r>
              <a:rPr lang="en-US" dirty="0" err="1"/>
              <a:t>তৈরি</a:t>
            </a:r>
            <a:r>
              <a:rPr lang="en-US" dirty="0"/>
              <a:t> </a:t>
            </a:r>
            <a:r>
              <a:rPr lang="en-US" dirty="0" err="1"/>
              <a:t>কর</a:t>
            </a:r>
            <a:r>
              <a:rPr lang="en-US" dirty="0"/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F5AB743-0C47-460C-8DE9-7EE7EE47ADA5}"/>
              </a:ext>
            </a:extLst>
          </p:cNvPr>
          <p:cNvSpPr txBox="1"/>
          <p:nvPr/>
        </p:nvSpPr>
        <p:spPr>
          <a:xfrm>
            <a:off x="7427741" y="3646084"/>
            <a:ext cx="3404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sz="3600" dirty="0" err="1"/>
              <a:t>অন্তু,গন্ধ</a:t>
            </a:r>
            <a:r>
              <a:rPr lang="en-US" sz="36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1432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8B8F6E-8808-4430-B74A-71935AEB11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9" b="14184"/>
          <a:stretch/>
        </p:blipFill>
        <p:spPr>
          <a:xfrm>
            <a:off x="3235570" y="337624"/>
            <a:ext cx="6203852" cy="101287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4E2752-6F8C-4692-81A4-87D9BC0679BA}"/>
              </a:ext>
            </a:extLst>
          </p:cNvPr>
          <p:cNvSpPr txBox="1"/>
          <p:nvPr/>
        </p:nvSpPr>
        <p:spPr>
          <a:xfrm>
            <a:off x="2574388" y="2700998"/>
            <a:ext cx="7526215" cy="1328023"/>
          </a:xfrm>
          <a:prstGeom prst="wedgeRoundRectCallou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দরকার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৫টি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8163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8D9B4B-ABDC-4EF9-83C4-6A84710582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54" y="1444136"/>
            <a:ext cx="7057292" cy="3969727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41045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4A630F6-A96D-483E-B17F-E8C39DB119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5" b="36310"/>
          <a:stretch/>
        </p:blipFill>
        <p:spPr>
          <a:xfrm>
            <a:off x="590847" y="493824"/>
            <a:ext cx="5109079" cy="85667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52300A5-299E-4072-840C-CB69C4E09D05}"/>
              </a:ext>
            </a:extLst>
          </p:cNvPr>
          <p:cNvGrpSpPr/>
          <p:nvPr/>
        </p:nvGrpSpPr>
        <p:grpSpPr>
          <a:xfrm>
            <a:off x="5899117" y="1879367"/>
            <a:ext cx="393767" cy="3343782"/>
            <a:chOff x="6078603" y="1879367"/>
            <a:chExt cx="393767" cy="334378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363B491C-C2D5-4620-83C6-E4A78F2AC94D}"/>
                </a:ext>
              </a:extLst>
            </p:cNvPr>
            <p:cNvCxnSpPr>
              <a:cxnSpLocks/>
            </p:cNvCxnSpPr>
            <p:nvPr/>
          </p:nvCxnSpPr>
          <p:spPr>
            <a:xfrm>
              <a:off x="6078603" y="2351430"/>
              <a:ext cx="0" cy="2456329"/>
            </a:xfrm>
            <a:prstGeom prst="line">
              <a:avLst/>
            </a:prstGeom>
            <a:ln w="57150">
              <a:solidFill>
                <a:srgbClr val="E440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9380212-927A-4730-AD67-5E30C72BAB47}"/>
                </a:ext>
              </a:extLst>
            </p:cNvPr>
            <p:cNvCxnSpPr>
              <a:cxnSpLocks/>
            </p:cNvCxnSpPr>
            <p:nvPr/>
          </p:nvCxnSpPr>
          <p:spPr>
            <a:xfrm>
              <a:off x="6472370" y="2351430"/>
              <a:ext cx="0" cy="2456329"/>
            </a:xfrm>
            <a:prstGeom prst="line">
              <a:avLst/>
            </a:prstGeom>
            <a:ln w="57150">
              <a:solidFill>
                <a:srgbClr val="E440D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AD64A21-BEE1-4BC5-BDEA-1FCBD6E2DEBE}"/>
                </a:ext>
              </a:extLst>
            </p:cNvPr>
            <p:cNvCxnSpPr>
              <a:cxnSpLocks/>
            </p:cNvCxnSpPr>
            <p:nvPr/>
          </p:nvCxnSpPr>
          <p:spPr>
            <a:xfrm>
              <a:off x="6273180" y="1879367"/>
              <a:ext cx="0" cy="3343782"/>
            </a:xfrm>
            <a:prstGeom prst="line">
              <a:avLst/>
            </a:prstGeom>
            <a:ln>
              <a:headEnd type="arrow" w="med" len="med"/>
              <a:tailEnd type="arrow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38D466D-ED7B-43D0-97F4-93D953CC59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195" y="493824"/>
            <a:ext cx="4986070" cy="856674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C7B7993-AA54-446C-A38C-5B5CCCCCBF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47" y="1677603"/>
            <a:ext cx="5109079" cy="430116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Oval Callout 6">
            <a:extLst>
              <a:ext uri="{FF2B5EF4-FFF2-40B4-BE49-F238E27FC236}">
                <a16:creationId xmlns:a16="http://schemas.microsoft.com/office/drawing/2014/main" id="{574821A7-CC21-4D48-844A-83C9F4ED009D}"/>
              </a:ext>
            </a:extLst>
          </p:cNvPr>
          <p:cNvSpPr/>
          <p:nvPr/>
        </p:nvSpPr>
        <p:spPr>
          <a:xfrm>
            <a:off x="6585102" y="1849308"/>
            <a:ext cx="4725311" cy="3765292"/>
          </a:xfrm>
          <a:prstGeom prst="wedgeEllipseCallou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ধুয়ে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নাও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 </a:t>
            </a:r>
            <a:endPara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পৃষ্টাঃ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৪৮ </a:t>
            </a:r>
            <a:endPara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অন্তু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হাসিখুসি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…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খাবলে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খেতে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923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4DA110-7B31-4A49-B51F-0D64A5E1A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390" y="1403063"/>
            <a:ext cx="6653469" cy="49042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A7A10B-501B-4949-B0F9-06E9F1DBE41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8" b="25938"/>
          <a:stretch/>
        </p:blipFill>
        <p:spPr>
          <a:xfrm>
            <a:off x="2672861" y="404256"/>
            <a:ext cx="6414867" cy="9284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hat dhue nei video">
            <a:hlinkClick r:id="" action="ppaction://media"/>
            <a:extLst>
              <a:ext uri="{FF2B5EF4-FFF2-40B4-BE49-F238E27FC236}">
                <a16:creationId xmlns:a16="http://schemas.microsoft.com/office/drawing/2014/main" id="{ECF83294-1445-4ABC-8E3D-B2C35DBC50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67141" y="1759709"/>
            <a:ext cx="5877798" cy="431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95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0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F6B472-A408-4DD5-A577-B9BC5D3CC5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05" b="24457"/>
          <a:stretch/>
        </p:blipFill>
        <p:spPr>
          <a:xfrm>
            <a:off x="3275428" y="337624"/>
            <a:ext cx="5641144" cy="773724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599D31-7031-41EE-B64A-6320483D5C26}"/>
              </a:ext>
            </a:extLst>
          </p:cNvPr>
          <p:cNvSpPr txBox="1"/>
          <p:nvPr/>
        </p:nvSpPr>
        <p:spPr>
          <a:xfrm>
            <a:off x="3561107" y="1215888"/>
            <a:ext cx="5064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AE1D5D-930B-4E89-AC22-4C1F7EE769DD}"/>
              </a:ext>
            </a:extLst>
          </p:cNvPr>
          <p:cNvSpPr txBox="1"/>
          <p:nvPr/>
        </p:nvSpPr>
        <p:spPr>
          <a:xfrm>
            <a:off x="2028068" y="1234347"/>
            <a:ext cx="9101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EE7251-7A9A-4C19-AE9A-D97B8E0478C4}"/>
              </a:ext>
            </a:extLst>
          </p:cNvPr>
          <p:cNvSpPr txBox="1"/>
          <p:nvPr/>
        </p:nvSpPr>
        <p:spPr>
          <a:xfrm>
            <a:off x="4955119" y="1197429"/>
            <a:ext cx="2141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এটি</a:t>
            </a:r>
            <a:r>
              <a:rPr lang="en-US" dirty="0"/>
              <a:t> </a:t>
            </a:r>
            <a:r>
              <a:rPr lang="en-US" dirty="0" err="1"/>
              <a:t>একটি</a:t>
            </a:r>
            <a:r>
              <a:rPr lang="en-US" dirty="0"/>
              <a:t> </a:t>
            </a:r>
            <a:r>
              <a:rPr lang="en-US" dirty="0" err="1"/>
              <a:t>গল্প</a:t>
            </a:r>
            <a:r>
              <a:rPr lang="en-US" dirty="0"/>
              <a:t>।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D323AF-3C7F-4E20-AA30-DF95787324A3}"/>
              </a:ext>
            </a:extLst>
          </p:cNvPr>
          <p:cNvSpPr txBox="1"/>
          <p:nvPr/>
        </p:nvSpPr>
        <p:spPr>
          <a:xfrm>
            <a:off x="1251494" y="1215888"/>
            <a:ext cx="9683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>
                <a:latin typeface="NikoshBAN" panose="02000000000000000000" pitchFamily="2" charset="0"/>
                <a:cs typeface="NikoshBAN" panose="02000000000000000000" pitchFamily="2" charset="0"/>
              </a:defRPr>
            </a:lvl1pPr>
          </a:lstStyle>
          <a:p>
            <a:r>
              <a:rPr lang="en-US" dirty="0" err="1"/>
              <a:t>আজ</a:t>
            </a:r>
            <a:r>
              <a:rPr lang="en-US" dirty="0"/>
              <a:t> </a:t>
            </a:r>
            <a:r>
              <a:rPr lang="en-US" dirty="0" err="1"/>
              <a:t>আমরা</a:t>
            </a:r>
            <a:r>
              <a:rPr lang="en-US" dirty="0"/>
              <a:t> </a:t>
            </a:r>
            <a:r>
              <a:rPr lang="en-US" dirty="0" err="1"/>
              <a:t>গল্পটির</a:t>
            </a:r>
            <a:r>
              <a:rPr lang="en-US" dirty="0"/>
              <a:t> </a:t>
            </a:r>
            <a:r>
              <a:rPr lang="en-US" dirty="0" err="1"/>
              <a:t>অন্তু</a:t>
            </a:r>
            <a:r>
              <a:rPr lang="en-US" dirty="0"/>
              <a:t> </a:t>
            </a:r>
            <a:r>
              <a:rPr lang="en-US" dirty="0" err="1"/>
              <a:t>খুব</a:t>
            </a:r>
            <a:r>
              <a:rPr lang="en-US" dirty="0"/>
              <a:t> </a:t>
            </a:r>
            <a:r>
              <a:rPr lang="en-US" dirty="0" err="1"/>
              <a:t>হাসিখুসি</a:t>
            </a:r>
            <a:r>
              <a:rPr lang="en-US" dirty="0"/>
              <a:t>…</a:t>
            </a:r>
            <a:r>
              <a:rPr lang="en-US" dirty="0" err="1"/>
              <a:t>খাবলে</a:t>
            </a:r>
            <a:r>
              <a:rPr lang="en-US" dirty="0"/>
              <a:t> </a:t>
            </a:r>
            <a:r>
              <a:rPr lang="en-US" dirty="0" err="1"/>
              <a:t>খেতেশুরু</a:t>
            </a:r>
            <a:r>
              <a:rPr lang="en-US" dirty="0"/>
              <a:t> </a:t>
            </a:r>
            <a:r>
              <a:rPr lang="en-US" dirty="0" err="1"/>
              <a:t>করে</a:t>
            </a:r>
            <a:r>
              <a:rPr lang="en-US" dirty="0"/>
              <a:t>। </a:t>
            </a:r>
            <a:r>
              <a:rPr lang="en-US" dirty="0" err="1"/>
              <a:t>অংশটি</a:t>
            </a:r>
            <a:r>
              <a:rPr lang="en-US" dirty="0"/>
              <a:t> </a:t>
            </a:r>
            <a:r>
              <a:rPr lang="en-US" dirty="0" err="1"/>
              <a:t>পড়ব</a:t>
            </a:r>
            <a:r>
              <a:rPr lang="en-US" dirty="0"/>
              <a:t>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9968355-0256-41A3-A8F5-0814F6F05F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476" y="1905203"/>
            <a:ext cx="4169904" cy="3718450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0F7C0B5-76A4-4ECA-B72B-2EB94F361A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713" y="1964983"/>
            <a:ext cx="4170238" cy="3658670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87030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12B6F45-30DB-4856-97F7-38D88D504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499" y="296704"/>
            <a:ext cx="6443002" cy="898109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EEDBD52-02A5-45BD-AD2F-A2C57F40AD34}"/>
              </a:ext>
            </a:extLst>
          </p:cNvPr>
          <p:cNvSpPr/>
          <p:nvPr/>
        </p:nvSpPr>
        <p:spPr>
          <a:xfrm>
            <a:off x="762210" y="1403260"/>
            <a:ext cx="10407537" cy="4093428"/>
          </a:xfrm>
          <a:prstGeom prst="rect">
            <a:avLst/>
          </a:prstGeom>
          <a:solidFill>
            <a:schemeClr val="tx1"/>
          </a:solidFill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2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শোনাঃ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1.1.1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NikoshBAN" pitchFamily="2" charset="0"/>
                <a:cs typeface="NikoshBAN" pitchFamily="2" charset="0"/>
              </a:rPr>
              <a:t> ৩.১.১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নির্ধারিত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bn-IN" sz="2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বলাঃ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 ১.১.১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যুক্তব্যঞ্জন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সহযোগে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শুদ্ধভাবে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৩.২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r>
              <a:rPr lang="bn-IN" sz="2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পড়াঃ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৩.১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ব্যঞ্জন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সম্বলিত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১.৪.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পাঠে ব্যবহ্যত বাক্য শ্রবণযোগ্য স্পষ্ট স্বরে ও প্রমিত উচ্চারণে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সাবলীলভাবে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পড়তে পারবে।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.5.২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লেখাঃ </a:t>
            </a:r>
            <a:r>
              <a:rPr lang="en-US" sz="2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১.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৫.১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শদ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bn-IN" sz="2000" dirty="0">
                <a:latin typeface="NikoshBAN" pitchFamily="2" charset="0"/>
                <a:cs typeface="NikoshBAN" pitchFamily="2" charset="0"/>
              </a:rPr>
              <a:t>২.৩.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বর্ণিত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বিষয়ের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। </a:t>
            </a:r>
            <a:endParaRPr lang="bn-IN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1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78D49C-6B74-4599-8530-3D23E41B49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4" b="31988"/>
          <a:stretch/>
        </p:blipFill>
        <p:spPr>
          <a:xfrm>
            <a:off x="2649415" y="225084"/>
            <a:ext cx="6893170" cy="956604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59D38E-BB5F-4F36-AFD4-F9B5EB34B3FF}"/>
              </a:ext>
            </a:extLst>
          </p:cNvPr>
          <p:cNvSpPr txBox="1"/>
          <p:nvPr/>
        </p:nvSpPr>
        <p:spPr>
          <a:xfrm>
            <a:off x="512299" y="5322800"/>
            <a:ext cx="105578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অন্তু খুব হাসিখুশি ছেলে</a:t>
            </a:r>
            <a:r>
              <a:rPr lang="bn-BD" sz="3200" dirty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পড়াশুনায় ভালো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ধুলায়ও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চঞ্চল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মামাকে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জানিয়েছিল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আজকাল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শরীরটা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210146-E935-40F1-A62A-A7DD630AE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90" y="1457781"/>
            <a:ext cx="5159910" cy="3588926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4EB6A0-0F56-4C0F-972D-7FE495CE74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08" y="1457782"/>
            <a:ext cx="4974102" cy="358892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F4E6022-73C1-4332-B395-51299602B0E9}"/>
              </a:ext>
            </a:extLst>
          </p:cNvPr>
          <p:cNvSpPr txBox="1"/>
          <p:nvPr/>
        </p:nvSpPr>
        <p:spPr>
          <a:xfrm>
            <a:off x="681112" y="5296044"/>
            <a:ext cx="94710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ভাগিনাকে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অনেকদিন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দেখেননি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ছুটি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এসেছেন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অন্তু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করছিল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আসার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ছুটে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B5FE59D-2641-47E2-8296-95BAE285CD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88" y="1461135"/>
            <a:ext cx="5159910" cy="3525468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D108B34-4F30-4095-A597-80C9887BAA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809" y="1424810"/>
            <a:ext cx="4974101" cy="3561793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3511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19C6D0B-F58B-48D2-96DA-866413A7C881}"/>
              </a:ext>
            </a:extLst>
          </p:cNvPr>
          <p:cNvSpPr txBox="1"/>
          <p:nvPr/>
        </p:nvSpPr>
        <p:spPr>
          <a:xfrm>
            <a:off x="440788" y="5419634"/>
            <a:ext cx="11310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ঢুকেই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সুগন্ধটা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বিরিয়ানি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বিরিয়ানি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719D9A-94A0-4B0F-9F79-B44988EA0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92" y="1086529"/>
            <a:ext cx="5067209" cy="391753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540BF5-DB47-4B63-86A2-E238A6687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9" y="1110627"/>
            <a:ext cx="5067209" cy="3869335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B80B51-DBBC-4483-9AE5-FE7CD99EB29F}"/>
              </a:ext>
            </a:extLst>
          </p:cNvPr>
          <p:cNvSpPr txBox="1"/>
          <p:nvPr/>
        </p:nvSpPr>
        <p:spPr>
          <a:xfrm>
            <a:off x="1922583" y="4994029"/>
            <a:ext cx="9518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প্যাকেট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C1E40E4-3919-4E9E-A15A-A97BF7410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98" y="1160989"/>
            <a:ext cx="5067209" cy="3786910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6568F71-61F1-4538-BE1F-809A71254D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691" y="1110627"/>
            <a:ext cx="4993090" cy="3837272"/>
          </a:xfrm>
          <a:prstGeom prst="rect">
            <a:avLst/>
          </a:prstGeom>
          <a:ln w="889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653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78F870-A790-497C-B63C-C5B190E46E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037" y="324288"/>
            <a:ext cx="5387926" cy="815194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1F4D04-F755-4EB0-81C3-6A952DC3501E}"/>
              </a:ext>
            </a:extLst>
          </p:cNvPr>
          <p:cNvSpPr txBox="1"/>
          <p:nvPr/>
        </p:nvSpPr>
        <p:spPr>
          <a:xfrm>
            <a:off x="817098" y="1753106"/>
            <a:ext cx="1055780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 dirty="0">
                <a:ln w="0"/>
                <a:latin typeface="NikoshBAN" pitchFamily="2" charset="0"/>
                <a:cs typeface="NikoshBAN" pitchFamily="2" charset="0"/>
              </a:rPr>
              <a:t>অন্তু খুব হাসিখুশি ছেলে</a:t>
            </a:r>
            <a:r>
              <a:rPr lang="bn-BD" sz="3200" dirty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পড়াশুনায় ভালো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ধুলায়ও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চঞ্চল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মামাকে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জানিয়েছিল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আজকাল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অন্তুর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শরীরটা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ভাগিনাকে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অনেকদিন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দেখেননি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মামা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ছুটি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এসেছেন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অন্তু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খেলা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করছিল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মামার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আসার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ছুটে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/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ঢুকেই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সুগন্ধটা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ওর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বিরিয়ানি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বিরিয়ানি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মামার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প্যাকেট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খেতে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200" dirty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chemeClr val="bg1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hat dhue nao">
            <a:hlinkClick r:id="" action="ppaction://media"/>
            <a:extLst>
              <a:ext uri="{FF2B5EF4-FFF2-40B4-BE49-F238E27FC236}">
                <a16:creationId xmlns:a16="http://schemas.microsoft.com/office/drawing/2014/main" id="{3D34FD10-2389-4D40-B413-70215CA5B3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12898" y="54137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85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24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6" presetClass="emph" presetSubtype="0" fill="hold" nodeType="withEffect">
                                  <p:stCondLst>
                                    <p:cond delay="6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E1DC03-7AFF-4C17-9C82-DA6DADD02D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5" b="24154"/>
          <a:stretch/>
        </p:blipFill>
        <p:spPr>
          <a:xfrm>
            <a:off x="3098409" y="226374"/>
            <a:ext cx="5995183" cy="872197"/>
          </a:xfrm>
          <a:prstGeom prst="rect">
            <a:avLst/>
          </a:prstGeom>
          <a:ln w="88900" cap="sq" cmpd="thickThin">
            <a:solidFill>
              <a:srgbClr val="FF00F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ideal reading for teacher.jpg">
            <a:extLst>
              <a:ext uri="{FF2B5EF4-FFF2-40B4-BE49-F238E27FC236}">
                <a16:creationId xmlns:a16="http://schemas.microsoft.com/office/drawing/2014/main" id="{0A08C35D-A11E-48B0-80AC-9B22F458433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25351" y="463322"/>
            <a:ext cx="2386686" cy="1618176"/>
          </a:xfrm>
          <a:prstGeom prst="ellipse">
            <a:avLst/>
          </a:prstGeom>
          <a:ln w="38100">
            <a:solidFill>
              <a:srgbClr val="FF00FF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77C3BD-C772-4BC3-8A4C-87F85498DD4C}"/>
              </a:ext>
            </a:extLst>
          </p:cNvPr>
          <p:cNvSpPr txBox="1"/>
          <p:nvPr/>
        </p:nvSpPr>
        <p:spPr>
          <a:xfrm>
            <a:off x="379963" y="1272410"/>
            <a:ext cx="3882550" cy="2826306"/>
          </a:xfrm>
          <a:prstGeom prst="wedgeRoundRectCallout">
            <a:avLst/>
          </a:prstGeom>
          <a:noFill/>
          <a:ln w="381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শুনাব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লাইনের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আঙ্গুল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পড়াটি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অনুসরন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B0830D-F2AD-4491-BABC-68BBF8904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490" y="1272410"/>
            <a:ext cx="3969400" cy="5219189"/>
          </a:xfrm>
          <a:prstGeom prst="rect">
            <a:avLst/>
          </a:prstGeom>
          <a:noFill/>
          <a:ln w="38100">
            <a:solidFill>
              <a:srgbClr val="FF00FF"/>
            </a:solidFill>
          </a:ln>
        </p:spPr>
      </p:pic>
    </p:spTree>
    <p:extLst>
      <p:ext uri="{BB962C8B-B14F-4D97-AF65-F5344CB8AC3E}">
        <p14:creationId xmlns:p14="http://schemas.microsoft.com/office/powerpoint/2010/main" val="160618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727</Words>
  <Application>Microsoft Office PowerPoint</Application>
  <PresentationFormat>Widescreen</PresentationFormat>
  <Paragraphs>92</Paragraphs>
  <Slides>18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Lutfor Rahman</dc:creator>
  <cp:lastModifiedBy>Lutfor Rahman</cp:lastModifiedBy>
  <cp:revision>98</cp:revision>
  <dcterms:created xsi:type="dcterms:W3CDTF">2021-04-07T14:05:34Z</dcterms:created>
  <dcterms:modified xsi:type="dcterms:W3CDTF">2021-04-28T08:15:57Z</dcterms:modified>
</cp:coreProperties>
</file>