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78" r:id="rId4"/>
    <p:sldId id="263" r:id="rId5"/>
    <p:sldId id="275" r:id="rId6"/>
    <p:sldId id="261" r:id="rId7"/>
    <p:sldId id="271" r:id="rId8"/>
    <p:sldId id="273" r:id="rId9"/>
    <p:sldId id="279" r:id="rId10"/>
    <p:sldId id="265" r:id="rId11"/>
    <p:sldId id="280" r:id="rId12"/>
    <p:sldId id="266" r:id="rId13"/>
    <p:sldId id="259" r:id="rId14"/>
    <p:sldId id="277" r:id="rId15"/>
    <p:sldId id="274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>
      <p:cViewPr>
        <p:scale>
          <a:sx n="80" d="100"/>
          <a:sy n="80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06672-017C-4A64-8FCB-2A2FCA212F6D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F3655-4511-4941-94A0-B67A3730E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F3655-4511-4941-94A0-B67A3730E9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1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8.png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14600"/>
            <a:ext cx="8305800" cy="1524000"/>
          </a:xfrm>
        </p:spPr>
        <p:txBody>
          <a:bodyPr>
            <a:noAutofit/>
          </a:bodyPr>
          <a:lstStyle/>
          <a:p>
            <a:r>
              <a:rPr lang="bn-BD" sz="1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r>
              <a:rPr lang="en-US" sz="1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1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endParaRPr lang="en-US" sz="13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55000" endA="300" endPos="45500" dir="5400000" sy="-100000" algn="bl" rotWithShape="0"/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49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2252008"/>
            <a:ext cx="83058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সমস্যাঃ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SutonnyOMJ" panose="01010600010101010101" pitchFamily="2" charset="0"/>
              </a:rPr>
              <a:t>6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সে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0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বাহুবিশিষ্ট সুষম ষড়ভুজের উপর অবস্থিত একটি পিরামিডের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উ</a:t>
            </a:r>
            <a:r>
              <a:rPr lang="bn-IN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চ্চ</a:t>
            </a:r>
            <a:r>
              <a:rPr lang="en-US" sz="40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তা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+mj-lt"/>
                <a:cs typeface="SutonnyOMJ" panose="01010600010101010101" pitchFamily="2" charset="0"/>
              </a:rPr>
              <a:t>10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সে.মি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bn-IN" sz="40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সমগ্রতলের ক্ষেত্রফল ও আয়তন নির্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 কর।</a:t>
            </a:r>
            <a:r>
              <a:rPr lang="bn-IN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endParaRPr lang="en-US" sz="4000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5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sosceles Triangle 96"/>
          <p:cNvSpPr/>
          <p:nvPr/>
        </p:nvSpPr>
        <p:spPr>
          <a:xfrm rot="10800000">
            <a:off x="4514407" y="3530517"/>
            <a:ext cx="1060704" cy="914400"/>
          </a:xfrm>
          <a:prstGeom prst="triangl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 rot="10800000">
            <a:off x="3984056" y="2616117"/>
            <a:ext cx="1060704" cy="914400"/>
          </a:xfrm>
          <a:prstGeom prst="triangl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3984055" y="3530517"/>
            <a:ext cx="1060704" cy="914400"/>
          </a:xfrm>
          <a:prstGeom prst="triangle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 rot="3665883">
            <a:off x="3576884" y="3296560"/>
            <a:ext cx="1060704" cy="914400"/>
          </a:xfrm>
          <a:prstGeom prst="triangle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/>
          <p:cNvSpPr/>
          <p:nvPr/>
        </p:nvSpPr>
        <p:spPr>
          <a:xfrm>
            <a:off x="3450655" y="2616117"/>
            <a:ext cx="1060704" cy="914400"/>
          </a:xfrm>
          <a:prstGeom prst="triangl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/>
          <p:cNvSpPr/>
          <p:nvPr/>
        </p:nvSpPr>
        <p:spPr>
          <a:xfrm>
            <a:off x="4517455" y="2616117"/>
            <a:ext cx="1060704" cy="914400"/>
          </a:xfrm>
          <a:prstGeom prst="triangle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3069655" y="319564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890326" y="21962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4924520" y="4431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890326" y="442738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326955" y="324752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511359" y="334585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254379" y="3362828"/>
            <a:ext cx="36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347713" y="348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511359" y="32547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37094" y="32547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30359" y="33628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52889" y="21541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42" name="Straight Connector 41"/>
          <p:cNvCxnSpPr>
            <a:stCxn id="97" idx="2"/>
            <a:endCxn id="102" idx="2"/>
          </p:cNvCxnSpPr>
          <p:nvPr/>
        </p:nvCxnSpPr>
        <p:spPr>
          <a:xfrm flipH="1">
            <a:off x="3450655" y="3530517"/>
            <a:ext cx="212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102" idx="0"/>
          </p:cNvCxnSpPr>
          <p:nvPr/>
        </p:nvCxnSpPr>
        <p:spPr>
          <a:xfrm flipH="1" flipV="1">
            <a:off x="3981007" y="2616117"/>
            <a:ext cx="1100779" cy="1867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3" idx="0"/>
          </p:cNvCxnSpPr>
          <p:nvPr/>
        </p:nvCxnSpPr>
        <p:spPr>
          <a:xfrm flipH="1">
            <a:off x="3984055" y="2616117"/>
            <a:ext cx="1063752" cy="1867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9" idx="2"/>
            <a:endCxn id="103" idx="4"/>
          </p:cNvCxnSpPr>
          <p:nvPr/>
        </p:nvCxnSpPr>
        <p:spPr>
          <a:xfrm>
            <a:off x="5044760" y="2616117"/>
            <a:ext cx="533399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02" idx="0"/>
          </p:cNvCxnSpPr>
          <p:nvPr/>
        </p:nvCxnSpPr>
        <p:spPr>
          <a:xfrm>
            <a:off x="3981007" y="2616117"/>
            <a:ext cx="1063752" cy="22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9" idx="4"/>
            <a:endCxn id="102" idx="2"/>
          </p:cNvCxnSpPr>
          <p:nvPr/>
        </p:nvCxnSpPr>
        <p:spPr>
          <a:xfrm flipH="1">
            <a:off x="3450655" y="2616117"/>
            <a:ext cx="533401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981007" y="4483666"/>
            <a:ext cx="1100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97" idx="2"/>
          </p:cNvCxnSpPr>
          <p:nvPr/>
        </p:nvCxnSpPr>
        <p:spPr>
          <a:xfrm flipV="1">
            <a:off x="5081786" y="3530517"/>
            <a:ext cx="493325" cy="953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endCxn id="102" idx="2"/>
          </p:cNvCxnSpPr>
          <p:nvPr/>
        </p:nvCxnSpPr>
        <p:spPr>
          <a:xfrm flipH="1">
            <a:off x="3450655" y="429190"/>
            <a:ext cx="1087558" cy="3101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97" idx="2"/>
          </p:cNvCxnSpPr>
          <p:nvPr/>
        </p:nvCxnSpPr>
        <p:spPr>
          <a:xfrm flipH="1" flipV="1">
            <a:off x="4538213" y="429190"/>
            <a:ext cx="1036898" cy="3101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03" idx="0"/>
          </p:cNvCxnSpPr>
          <p:nvPr/>
        </p:nvCxnSpPr>
        <p:spPr>
          <a:xfrm flipH="1" flipV="1">
            <a:off x="4538213" y="429190"/>
            <a:ext cx="509594" cy="218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02" idx="0"/>
          </p:cNvCxnSpPr>
          <p:nvPr/>
        </p:nvCxnSpPr>
        <p:spPr>
          <a:xfrm flipH="1">
            <a:off x="3981007" y="429190"/>
            <a:ext cx="557206" cy="2186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3981007" y="429190"/>
            <a:ext cx="557206" cy="4080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H="1" flipV="1">
            <a:off x="4538213" y="429190"/>
            <a:ext cx="543573" cy="4054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4344912" y="152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84" name="Straight Connector 183"/>
          <p:cNvCxnSpPr>
            <a:stCxn id="102" idx="2"/>
          </p:cNvCxnSpPr>
          <p:nvPr/>
        </p:nvCxnSpPr>
        <p:spPr>
          <a:xfrm>
            <a:off x="3450655" y="3530517"/>
            <a:ext cx="530352" cy="953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96557" y="429190"/>
            <a:ext cx="41656" cy="4080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4419600"/>
            <a:ext cx="50556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1565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4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08" grpId="0"/>
      <p:bldP spid="109" grpId="0"/>
      <p:bldP spid="110" grpId="0"/>
      <p:bldP spid="113" grpId="0"/>
      <p:bldP spid="115" grpId="0"/>
      <p:bldP spid="119" grpId="0"/>
      <p:bldP spid="121" grpId="0"/>
      <p:bldP spid="28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/>
            </a:gs>
            <a:gs pos="73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45558" y="381000"/>
                <a:ext cx="6222242" cy="610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BD" sz="24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সমাধানঃ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মনে করি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ABCDEF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হল সুষম ষড়ভুজাকার পিরামিডটির ভূমি।যেখানে,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AB=BC=CD=DE=EF=AF=a=6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।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O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হচ্ছে ভূমির বিপরীত কৌণিক বিন্দুগুলোর সংযোজক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রেখাংশের ছেদবিন্দু।</a:t>
                </a:r>
              </a:p>
              <a:p>
                <a:pPr algn="just"/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উচ্চতা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OP=h=10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</a:p>
              <a:p>
                <a:pPr algn="just"/>
                <a:r>
                  <a:rPr lang="en-US" sz="2400" b="1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অতএব</a:t>
                </a:r>
                <a:r>
                  <a:rPr lang="bn-BD" sz="24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ভুমির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পরিধি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=6a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.=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36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endParaRPr lang="bn-BD" sz="2400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/>
                <a:endParaRPr lang="en-US" sz="2400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/>
                <a:r>
                  <a:rPr lang="bn-BD" sz="2400" b="1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আমরা জানি,</a:t>
                </a:r>
                <a:endParaRPr lang="en-US" sz="2400" b="1" i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/>
                <a:r>
                  <a:rPr lang="bn-BD" sz="2400" b="1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	সুষম ষড়ভুজের বিপরীত কৌণিক বিন্দুগুলোর স</a:t>
                </a:r>
                <a:r>
                  <a:rPr lang="en-US" sz="2400" b="1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ং</a:t>
                </a:r>
                <a:r>
                  <a:rPr lang="bn-BD" sz="2400" b="1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যোজক রেখাংশগুলো পরস্পর সম</a:t>
                </a:r>
                <a:r>
                  <a:rPr lang="en-US" sz="2400" b="1" i="1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দ্বি</a:t>
                </a:r>
                <a:r>
                  <a:rPr lang="bn-BD" sz="2400" b="1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খণ্ডিত করে এবং ভূমিকে সমান ক্ষেত্রফল বিশিষ্ট ছয়টি সমবাহু ত্রিভুজে বিভক্ত করে।</a:t>
                </a:r>
              </a:p>
              <a:p>
                <a:pPr algn="just"/>
                <a:endParaRPr lang="bn-BD" sz="2400" b="1" i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/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সমবাহু ত্রিভুজ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b="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OAB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এর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ক্ষেত্রফল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</a:t>
                </a:r>
                <a:r>
                  <a:rPr lang="bn-BD" sz="2400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বর্গ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endParaRPr lang="bn-BD" sz="24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/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				</a:t>
                </a:r>
                <a:r>
                  <a:rPr lang="bn-BD" sz="2400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বর্গ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</a:p>
              <a:p>
                <a:pPr algn="just"/>
                <a:r>
                  <a:rPr lang="bn-BD" sz="2400" b="0" dirty="0" smtClean="0">
                    <a:ea typeface="Cambria Math"/>
                  </a:rPr>
                  <a:t>				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9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2400" b="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বর্গ</m:t>
                    </m:r>
                  </m:oMath>
                </a14:m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558" y="381000"/>
                <a:ext cx="6222242" cy="6103530"/>
              </a:xfrm>
              <a:prstGeom prst="rect">
                <a:avLst/>
              </a:prstGeom>
              <a:blipFill rotWithShape="0">
                <a:blip r:embed="rId3"/>
                <a:stretch>
                  <a:fillRect l="-1567" t="-1099" r="-2742" b="-1399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09600"/>
            <a:ext cx="2819399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27392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6064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7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553833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8" name="Equation" r:id="rId8" imgW="88560" imgH="190440" progId="Equation.3">
                  <p:embed/>
                </p:oleObj>
              </mc:Choice>
              <mc:Fallback>
                <p:oleObj name="Equation" r:id="rId8" imgW="88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27550" y="3333750"/>
                        <a:ext cx="889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69100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9" name="Equation" r:id="rId10" imgW="114120" imgH="215640" progId="Equation.3">
                  <p:embed/>
                </p:oleObj>
              </mc:Choice>
              <mc:Fallback>
                <p:oleObj name="Equation" r:id="rId10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71437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0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95713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1" name="Equation" r:id="rId12" imgW="88560" imgH="190440" progId="Equation.3">
                  <p:embed/>
                </p:oleObj>
              </mc:Choice>
              <mc:Fallback>
                <p:oleObj name="Equation" r:id="rId12" imgW="88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27550" y="3333750"/>
                        <a:ext cx="889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68140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2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21853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3" name="Equation" r:id="rId14" imgW="88560" imgH="190440" progId="Equation.3">
                  <p:embed/>
                </p:oleObj>
              </mc:Choice>
              <mc:Fallback>
                <p:oleObj name="Equation" r:id="rId14" imgW="88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27550" y="3333750"/>
                        <a:ext cx="889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343065"/>
              </p:ext>
            </p:extLst>
          </p:nvPr>
        </p:nvGraphicFramePr>
        <p:xfrm>
          <a:off x="4502150" y="3314700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4" name="Equation" r:id="rId15" imgW="139680" imgH="228600" progId="Equation.3">
                  <p:embed/>
                </p:oleObj>
              </mc:Choice>
              <mc:Fallback>
                <p:oleObj name="Equation" r:id="rId15" imgW="139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02150" y="3314700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532579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" name="Equation" r:id="rId17" imgW="88560" imgH="190440" progId="Equation.3">
                  <p:embed/>
                </p:oleObj>
              </mc:Choice>
              <mc:Fallback>
                <p:oleObj name="Equation" r:id="rId17" imgW="88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27550" y="3333750"/>
                        <a:ext cx="889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8860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6" name="Equation" r:id="rId18" imgW="114120" imgH="215640" progId="Equation.3">
                  <p:embed/>
                </p:oleObj>
              </mc:Choice>
              <mc:Fallback>
                <p:oleObj name="Equation" r:id="rId18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838200" y="5181600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" y="5181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582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7" name="Equation" r:id="rId19" imgW="114120" imgH="215640" progId="Equation.3">
                  <p:embed/>
                </p:oleObj>
              </mc:Choice>
              <mc:Fallback>
                <p:oleObj name="Equation" r:id="rId1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 flipV="1">
            <a:off x="838200" y="2819400"/>
            <a:ext cx="1143000" cy="2362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>
            <a:off x="228600" y="4000500"/>
            <a:ext cx="23622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Straight Connector 2055"/>
          <p:cNvCxnSpPr/>
          <p:nvPr/>
        </p:nvCxnSpPr>
        <p:spPr>
          <a:xfrm>
            <a:off x="228600" y="4000500"/>
            <a:ext cx="609600" cy="1181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 flipH="1">
            <a:off x="228600" y="2819400"/>
            <a:ext cx="685800" cy="1181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>
            <a:off x="914400" y="2819400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Connector 2061"/>
          <p:cNvCxnSpPr/>
          <p:nvPr/>
        </p:nvCxnSpPr>
        <p:spPr>
          <a:xfrm>
            <a:off x="1981200" y="2819400"/>
            <a:ext cx="609600" cy="1181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Connector 2063"/>
          <p:cNvCxnSpPr/>
          <p:nvPr/>
        </p:nvCxnSpPr>
        <p:spPr>
          <a:xfrm flipH="1">
            <a:off x="1981200" y="4000500"/>
            <a:ext cx="609600" cy="1181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/>
          <p:nvPr/>
        </p:nvCxnSpPr>
        <p:spPr>
          <a:xfrm flipH="1">
            <a:off x="1440180" y="838200"/>
            <a:ext cx="152400" cy="31623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TextBox 2070"/>
          <p:cNvSpPr txBox="1"/>
          <p:nvPr/>
        </p:nvSpPr>
        <p:spPr>
          <a:xfrm>
            <a:off x="571500" y="2419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72" name="TextBox 2071"/>
          <p:cNvSpPr txBox="1"/>
          <p:nvPr/>
        </p:nvSpPr>
        <p:spPr>
          <a:xfrm>
            <a:off x="533399" y="2883932"/>
            <a:ext cx="297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1430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14400" y="2819400"/>
            <a:ext cx="1066800" cy="2362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49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70432" y="439424"/>
                <a:ext cx="5486400" cy="5220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আবার,</a:t>
                </a:r>
              </a:p>
              <a:p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𝑂𝐴𝐵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এর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ক্ষেত্রফল</m:t>
                    </m:r>
                  </m:oMath>
                </a14:m>
                <a:endParaRPr lang="en-US" sz="2800" b="0" i="1" dirty="0" smtClean="0">
                  <a:latin typeface="SutonnyOMJ" panose="01010600010101010101" pitchFamily="2" charset="0"/>
                  <a:ea typeface="Cambria Math"/>
                  <a:cs typeface="SutonnyOMJ" panose="01010600010101010101" pitchFamily="2" charset="0"/>
                </a:endParaRPr>
              </a:p>
              <a:p>
                <a:r>
                  <a:rPr lang="en-US" sz="2800" b="0" dirty="0" smtClean="0">
                    <a:latin typeface="SutonnyOMJ" panose="01010600010101010101" pitchFamily="2" charset="0"/>
                    <a:ea typeface="Cambria Math"/>
                    <a:cs typeface="SutonnyOMJ" panose="01010600010101010101" pitchFamily="2" charset="0"/>
                  </a:rPr>
                  <a:t>	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𝑂𝐺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en-US" sz="28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  <a:r>
                  <a:rPr lang="en-US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×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+mj-lt"/>
                    <a:cs typeface="SutonnyOMJ" panose="01010600010101010101" pitchFamily="2" charset="0"/>
                  </a:rPr>
                  <a:t>r   [OG=r</a:t>
                </a:r>
                <a:r>
                  <a:rPr lang="bn-BD" sz="2800" dirty="0" smtClean="0">
                    <a:latin typeface="+mj-lt"/>
                    <a:cs typeface="SutonnyOMJ" panose="01010600010101010101" pitchFamily="2" charset="0"/>
                  </a:rPr>
                  <a:t> 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ধরে]</a:t>
                </a:r>
              </a:p>
              <a:p>
                <a:r>
                  <a:rPr lang="en-US" sz="28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:r>
                  <a:rPr lang="en-US" sz="2800" dirty="0" smtClean="0">
                    <a:latin typeface="+mj-lt"/>
                    <a:cs typeface="SutonnyOMJ" panose="01010600010101010101" pitchFamily="2" charset="0"/>
                  </a:rPr>
                  <a:t>3r</a:t>
                </a:r>
                <a:endParaRPr lang="bn-BD" sz="2800" dirty="0" smtClean="0">
                  <a:latin typeface="+mj-lt"/>
                  <a:cs typeface="SutonnyOMJ" panose="01010600010101010101" pitchFamily="2" charset="0"/>
                </a:endParaRPr>
              </a:p>
              <a:p>
                <a:endParaRPr lang="bn-BD" sz="2800" dirty="0" smtClean="0">
                  <a:latin typeface="+mj-lt"/>
                  <a:cs typeface="SutonnyOMJ" panose="01010600010101010101" pitchFamily="2" charset="0"/>
                </a:endParaRPr>
              </a:p>
              <a:p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সুতরাং,</a:t>
                </a:r>
              </a:p>
              <a:p>
                <a:r>
                  <a:rPr lang="bn-BD" sz="28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  <a:r>
                  <a:rPr lang="en-US" sz="2800" dirty="0" smtClean="0">
                    <a:latin typeface="+mj-lt"/>
                    <a:cs typeface="SutonnyOMJ" panose="01010600010101010101" pitchFamily="2" charset="0"/>
                  </a:rPr>
                  <a:t>3r=9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bn-BD" sz="2800" b="0" dirty="0" smtClean="0">
                  <a:latin typeface="+mj-lt"/>
                  <a:ea typeface="Cambria Math"/>
                </a:endParaRPr>
              </a:p>
              <a:p>
                <a:r>
                  <a:rPr lang="bn-BD" sz="2800" dirty="0" smtClean="0">
                    <a:latin typeface="+mj-lt"/>
                    <a:ea typeface="Cambria Math"/>
                    <a:cs typeface="SutonnyOMJ" panose="01010600010101010101" pitchFamily="2" charset="0"/>
                  </a:rPr>
                  <a:t>বা,	</a:t>
                </a:r>
                <a:r>
                  <a:rPr lang="en-US" sz="2800" dirty="0" smtClean="0">
                    <a:latin typeface="+mj-lt"/>
                    <a:ea typeface="Cambria Math"/>
                    <a:cs typeface="SutonnyOMJ" panose="01010600010101010101" pitchFamily="2" charset="0"/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  <m:t>9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b="0" dirty="0" smtClean="0">
                  <a:latin typeface="+mj-lt"/>
                  <a:ea typeface="Cambria Math"/>
                  <a:cs typeface="SutonnyOMJ" panose="01010600010101010101" pitchFamily="2" charset="0"/>
                </a:endParaRPr>
              </a:p>
              <a:p>
                <a:r>
                  <a:rPr lang="bn-BD" sz="2800" dirty="0">
                    <a:ea typeface="Cambria Math"/>
                    <a:cs typeface="SutonnyOMJ" panose="01010600010101010101" pitchFamily="2" charset="0"/>
                  </a:rPr>
                  <a:t>বা, </a:t>
                </a:r>
                <a:r>
                  <a:rPr lang="bn-BD" sz="2800" dirty="0" smtClean="0">
                    <a:latin typeface="+mj-lt"/>
                    <a:cs typeface="SutonnyOMJ" panose="01010600010101010101" pitchFamily="2" charset="0"/>
                  </a:rPr>
                  <a:t>	</a:t>
                </a:r>
                <a:r>
                  <a:rPr lang="en-US" sz="2800" dirty="0" smtClean="0">
                    <a:latin typeface="+mj-lt"/>
                    <a:cs typeface="SutonnyOMJ" panose="01010600010101010101" pitchFamily="2" charset="0"/>
                  </a:rPr>
                  <a:t>r =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800" b="0" dirty="0" smtClean="0">
                    <a:latin typeface="+mj-lt"/>
                    <a:ea typeface="Cambria Math"/>
                    <a:cs typeface="SutonnyOMJ" panose="01010600010101010101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432" y="439424"/>
                <a:ext cx="5486400" cy="5220596"/>
              </a:xfrm>
              <a:prstGeom prst="rect">
                <a:avLst/>
              </a:prstGeom>
              <a:blipFill rotWithShape="1">
                <a:blip r:embed="rId3"/>
                <a:stretch>
                  <a:fillRect l="-2222" t="-1168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7932"/>
            <a:ext cx="2737032" cy="48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228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424123"/>
              </p:ext>
            </p:extLst>
          </p:nvPr>
        </p:nvGraphicFramePr>
        <p:xfrm>
          <a:off x="4502150" y="3365500"/>
          <a:ext cx="1397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5" imgW="139680" imgH="126720" progId="Equation.3">
                  <p:embed/>
                </p:oleObj>
              </mc:Choice>
              <mc:Fallback>
                <p:oleObj name="Equation" r:id="rId5" imgW="1396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2150" y="3365500"/>
                        <a:ext cx="1397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937587"/>
              </p:ext>
            </p:extLst>
          </p:nvPr>
        </p:nvGraphicFramePr>
        <p:xfrm>
          <a:off x="4502150" y="3365500"/>
          <a:ext cx="1397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7" imgW="139680" imgH="126720" progId="Equation.3">
                  <p:embed/>
                </p:oleObj>
              </mc:Choice>
              <mc:Fallback>
                <p:oleObj name="Equation" r:id="rId7" imgW="139680" imgH="126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2150" y="3365500"/>
                        <a:ext cx="139700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1882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000">
              <a:schemeClr val="accent1">
                <a:lumMod val="97000"/>
                <a:lumOff val="3000"/>
              </a:schemeClr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19400" y="4704399"/>
                <a:ext cx="6706738" cy="177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=6×9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36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11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269</m:t>
                        </m:r>
                      </m:e>
                    </m:d>
                  </m:oMath>
                </a14:m>
                <a:endParaRPr lang="en-US" sz="3200" b="0" dirty="0" smtClean="0">
                  <a:ea typeface="Cambria Math"/>
                </a:endParaRPr>
              </a:p>
              <a:p>
                <a:r>
                  <a:rPr lang="en-US" sz="3200" dirty="0" smtClean="0"/>
                  <a:t>=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3200" dirty="0" smtClean="0"/>
                  <a:t>93.531+202.842)</a:t>
                </a:r>
                <a:r>
                  <a:rPr lang="en-US" sz="3200" dirty="0" err="1" smtClean="0"/>
                  <a:t>বর্গ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সে.মি</a:t>
                </a:r>
                <a:r>
                  <a:rPr lang="en-US" sz="3200" dirty="0" smtClean="0"/>
                  <a:t>.</a:t>
                </a:r>
              </a:p>
              <a:p>
                <a:r>
                  <a:rPr lang="en-US" sz="3200" dirty="0" smtClean="0"/>
                  <a:t>=296.373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বর্গ</a:t>
                </a:r>
                <a:r>
                  <a:rPr lang="en-US" sz="32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2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sz="32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endParaRPr lang="en-US" sz="32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04399"/>
                <a:ext cx="6706738" cy="1772601"/>
              </a:xfrm>
              <a:prstGeom prst="rect">
                <a:avLst/>
              </a:prstGeom>
              <a:blipFill rotWithShape="0">
                <a:blip r:embed="rId3"/>
                <a:stretch>
                  <a:fillRect l="-2364" b="-9622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881906"/>
              </p:ext>
            </p:extLst>
          </p:nvPr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89662" y="3581400"/>
                <a:ext cx="6706738" cy="168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</a:t>
                </a:r>
                <a:r>
                  <a:rPr lang="bn-BD" sz="32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পিরামিডের সমগ্রতলের </a:t>
                </a:r>
                <a:r>
                  <a:rPr lang="bn-BD" sz="3200" b="1" dirty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ক্ষেত্রফল</a:t>
                </a:r>
                <a:endParaRPr lang="en-US" sz="3200" b="1" dirty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en-US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= </a:t>
                </a:r>
                <a:r>
                  <a:rPr lang="bn-BD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ভূমির </a:t>
                </a:r>
                <a:r>
                  <a:rPr lang="bn-BD" sz="2800" b="1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ক্ষেত্রফল+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bn-BD" sz="2800" b="1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(ভূমির </a:t>
                </a:r>
                <a:r>
                  <a:rPr lang="bn-BD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পরিধি</a:t>
                </a:r>
                <a:r>
                  <a:rPr lang="en-US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হেলানো </a:t>
                </a:r>
                <a:r>
                  <a:rPr lang="bn-BD" sz="2800" b="1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উচ্চতা</a:t>
                </a:r>
                <a:r>
                  <a:rPr lang="bn-BD" sz="28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)</a:t>
                </a:r>
                <a:endParaRPr lang="en-US" sz="2800" b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en-US" sz="32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662" y="3581400"/>
                <a:ext cx="6706738" cy="1685590"/>
              </a:xfrm>
              <a:prstGeom prst="rect">
                <a:avLst/>
              </a:prstGeom>
              <a:blipFill rotWithShape="1">
                <a:blip r:embed="rId6"/>
                <a:stretch>
                  <a:fillRect t="-4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09600"/>
            <a:ext cx="2819399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95600" y="533400"/>
                <a:ext cx="5943600" cy="2891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হেলানো উচ্চতা 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bn-BD" sz="2800" b="0" i="1" smtClean="0">
                        <a:latin typeface="Cambria Math"/>
                        <a:cs typeface="Nikosh" panose="02000000000000000000" pitchFamily="2" charset="0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cs typeface="Nikosh" panose="02000000000000000000" pitchFamily="2" charset="0"/>
                      </a:rPr>
                      <m:t>সে</m:t>
                    </m:r>
                    <m:r>
                      <a:rPr lang="en-US" sz="2800" b="0" i="1" smtClean="0">
                        <a:latin typeface="Cambria Math"/>
                        <a:cs typeface="Nikosh" panose="02000000000000000000" pitchFamily="2" charset="0"/>
                      </a:rPr>
                      <m:t>.</m:t>
                    </m:r>
                    <m:r>
                      <a:rPr lang="bn-BD" sz="2800" b="0" i="1" smtClean="0">
                        <a:latin typeface="Cambria Math"/>
                        <a:cs typeface="Nikosh" panose="02000000000000000000" pitchFamily="2" charset="0"/>
                      </a:rPr>
                      <m:t>মি।</m:t>
                    </m:r>
                  </m:oMath>
                </a14:m>
                <a:endParaRPr lang="bn-BD" sz="2800" b="0" i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bn-BD" sz="2800" i="1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800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        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BD" sz="2800" b="0" i="1" smtClean="0">
                            <a:latin typeface="Cambria Math"/>
                            <a:cs typeface="Nikosh" panose="02000000000000000000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10</m:t>
                            </m:r>
                            <m:r>
                              <a:rPr lang="en-US" sz="2800" b="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cs typeface="Nikosh" panose="02000000000000000000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b="0" i="1" smtClean="0">
                                    <a:latin typeface="Cambria Math"/>
                                    <a:cs typeface="Nikosh" panose="02000000000000000000" pitchFamily="2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Nikosh" panose="02000000000000000000" pitchFamily="2" charset="0"/>
                                  </a:rPr>
                                  <m:t>3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Nikosh" panose="02000000000000000000" pitchFamily="2" charset="0"/>
                                  </a:rPr>
                                  <m:t>)</m:t>
                                </m:r>
                              </m:e>
                            </m:rad>
                          </m:e>
                          <m:sup>
                            <m:r>
                              <a:rPr lang="en-US" sz="2800" i="1" smtClean="0">
                                <a:latin typeface="Cambria Math"/>
                                <a:cs typeface="Nikosh" panose="02000000000000000000" pitchFamily="2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b="0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</a:t>
                </a:r>
                <a:r>
                  <a:rPr lang="bn-BD" sz="2800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</a:t>
                </a:r>
                <a:r>
                  <a:rPr lang="en-US" sz="2800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bn-BD" sz="2800" i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মি।</a:t>
                </a:r>
                <a:endParaRPr lang="bn-BD" sz="2800" b="0" i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             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cs typeface="Nikosh" panose="02000000000000000000" pitchFamily="2" charset="0"/>
                          </a:rPr>
                          <m:t>100</m:t>
                        </m:r>
                        <m:r>
                          <a:rPr lang="en-US" sz="2800" i="1" smtClean="0">
                            <a:latin typeface="Cambria Math"/>
                            <a:cs typeface="Nikosh" panose="02000000000000000000" pitchFamily="2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cs typeface="Nikosh" panose="02000000000000000000" pitchFamily="2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</a:t>
                </a:r>
                <a:r>
                  <a:rPr lang="en-US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মি।</a:t>
                </a:r>
              </a:p>
              <a:p>
                <a:r>
                  <a:rPr lang="bn-BD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             </a:t>
                </a:r>
                <a:r>
                  <a:rPr lang="en-US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       </a:t>
                </a:r>
                <a:r>
                  <a:rPr lang="bn-BD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BD" sz="2800" i="1" smtClean="0">
                            <a:latin typeface="Cambria Math"/>
                            <a:cs typeface="Nikosh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cs typeface="Nikosh" panose="02000000000000000000" pitchFamily="2" charset="0"/>
                          </a:rPr>
                          <m:t>127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8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সে.মি</a:t>
                </a:r>
                <a:r>
                  <a:rPr lang="en-US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</a:p>
              <a:p>
                <a:r>
                  <a:rPr lang="en-US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                           </a:t>
                </a:r>
                <a:r>
                  <a:rPr lang="en-US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:r>
                  <a:rPr lang="en-US" sz="2800" dirty="0" smtClean="0">
                    <a:latin typeface="+mj-lt"/>
                    <a:cs typeface="SutonnyOMJ" panose="01010600010101010101" pitchFamily="2" charset="0"/>
                  </a:rPr>
                  <a:t>11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/>
                        <a:cs typeface="Nikosh" panose="02000000000000000000" pitchFamily="2" charset="0"/>
                      </a:rPr>
                      <m:t>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  <a:cs typeface="Nikosh" panose="02000000000000000000" pitchFamily="2" charset="0"/>
                      </a:rPr>
                      <m:t>269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" panose="02000000000000000000" pitchFamily="2" charset="0"/>
                      </a:rPr>
                      <m:t>.</m:t>
                    </m:r>
                  </m:oMath>
                </a14:m>
                <a:r>
                  <a:rPr lang="bn-BD" sz="28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সে.মি.</a:t>
                </a:r>
                <a:endParaRPr lang="en-US" sz="28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33400"/>
                <a:ext cx="5943600" cy="2891048"/>
              </a:xfrm>
              <a:prstGeom prst="rect">
                <a:avLst/>
              </a:prstGeom>
              <a:blipFill rotWithShape="0">
                <a:blip r:embed="rId8"/>
                <a:stretch>
                  <a:fillRect l="-2051" b="-5063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781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1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702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478988"/>
            <a:ext cx="8686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পিরামিডটির</a:t>
            </a:r>
            <a:r>
              <a:rPr lang="en-US" sz="6000" b="1" dirty="0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আয়তন</a:t>
            </a:r>
            <a:r>
              <a:rPr lang="en-US" sz="6000" b="1" dirty="0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6000" b="1" dirty="0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6000" b="1" dirty="0" smtClean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6000" b="1" dirty="0">
              <a:solidFill>
                <a:srgbClr val="FFFF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47800" y="533400"/>
            <a:ext cx="5943600" cy="2731008"/>
            <a:chOff x="1447800" y="533400"/>
            <a:chExt cx="5943600" cy="2731008"/>
          </a:xfrm>
        </p:grpSpPr>
        <p:sp>
          <p:nvSpPr>
            <p:cNvPr id="3" name="Oval 2"/>
            <p:cNvSpPr/>
            <p:nvPr/>
          </p:nvSpPr>
          <p:spPr>
            <a:xfrm>
              <a:off x="1447800" y="533400"/>
              <a:ext cx="5943600" cy="17526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28900" y="747981"/>
              <a:ext cx="3581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দলীয়</a:t>
              </a:r>
              <a:r>
                <a:rPr lang="en-US" sz="8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8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কাজ</a:t>
              </a:r>
              <a:endParaRPr lang="en-US" sz="8000" b="1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4177284" y="2286000"/>
              <a:ext cx="484632" cy="978408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9085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2057400"/>
                <a:ext cx="8763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পিরামিডের আয়তন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dirty="0">
                        <a:latin typeface="Cambria Math"/>
                      </a:rPr>
                      <m:t>×</m:t>
                    </m:r>
                  </m:oMath>
                </a14:m>
                <a:r>
                  <a:rPr lang="bn-BD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ভূমির ক্ষে</a:t>
                </a:r>
                <a:r>
                  <a:rPr lang="en-US" sz="3600" b="1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ত্রফ</a:t>
                </a:r>
                <a:r>
                  <a:rPr lang="bn-BD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ল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3600" b="1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উচচতা</a:t>
                </a:r>
                <a:r>
                  <a:rPr lang="bn-BD" sz="36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  <a:r>
                  <a:rPr lang="bn-BD" sz="36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	 </a:t>
                </a:r>
                <a:endPara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lvl="6"/>
                <a:r>
                  <a:rPr lang="en-US" sz="3600" b="1" dirty="0" smtClean="0">
                    <a:latin typeface="+mj-lt"/>
                    <a:cs typeface="SutonnyOMJ" panose="01010600010101010101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+mj-lt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panose="02040503050406030204" pitchFamily="18" charset="0"/>
                        <a:ea typeface="Cambria Math"/>
                      </a:rPr>
                      <m:t>×</m:t>
                    </m:r>
                  </m:oMath>
                </a14:m>
                <a:r>
                  <a:rPr lang="en-US" sz="3600" b="1" dirty="0" smtClean="0">
                    <a:latin typeface="+mj-lt"/>
                    <a:cs typeface="SutonnyOMJ" panose="01010600010101010101" pitchFamily="2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3600" b="1" dirty="0" smtClean="0">
                    <a:latin typeface="+mj-lt"/>
                    <a:cs typeface="SutonnyOMJ" panose="01010600010101010101" pitchFamily="2" charset="0"/>
                  </a:rPr>
                  <a:t> 9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3600" b="1" i="1" smtClean="0">
                        <a:latin typeface="Cambria Math"/>
                        <a:ea typeface="Cambria Math"/>
                      </a:rPr>
                      <m:t>ঘন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3600" b="1" i="1" smtClean="0">
                        <a:latin typeface="Cambria Math"/>
                        <a:ea typeface="Cambria Math"/>
                      </a:rPr>
                      <m:t>সেমি</m:t>
                    </m:r>
                    <m:r>
                      <a:rPr lang="bn-BD" sz="3600" b="1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3600" b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lvl="6"/>
                <a:r>
                  <a:rPr lang="en-US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:r>
                  <a:rPr lang="en-US" sz="3600" b="1" dirty="0" smtClean="0">
                    <a:latin typeface="+mj-lt"/>
                    <a:cs typeface="SutonnyOMJ" panose="01010600010101010101" pitchFamily="2" charset="0"/>
                  </a:rPr>
                  <a:t>311.78</a:t>
                </a:r>
                <a:r>
                  <a:rPr lang="en-US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ঘন</a:t>
                </a:r>
                <a:r>
                  <a:rPr lang="en-US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3600" b="1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সেমি(প্রায়) ।</a:t>
                </a:r>
                <a:endParaRPr lang="en-US" sz="3600" b="1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057400"/>
                <a:ext cx="87630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2086" b="-9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17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198674"/>
            <a:ext cx="891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১।পিরামিডের সমগ্রতলের ক্ষেত্রফলের সূত্রটি বল।</a:t>
            </a:r>
          </a:p>
          <a:p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২।পিরামিডের আয়তনের সূত্রটি বল।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86000" y="533400"/>
            <a:ext cx="4419600" cy="1600200"/>
            <a:chOff x="1828800" y="609600"/>
            <a:chExt cx="4419600" cy="1600200"/>
          </a:xfrm>
        </p:grpSpPr>
        <p:sp>
          <p:nvSpPr>
            <p:cNvPr id="3" name="Oval 2"/>
            <p:cNvSpPr/>
            <p:nvPr/>
          </p:nvSpPr>
          <p:spPr>
            <a:xfrm>
              <a:off x="1828800" y="609600"/>
              <a:ext cx="4419600" cy="1600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43200" y="747980"/>
              <a:ext cx="3276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err="1" smtClean="0">
                  <a:solidFill>
                    <a:srgbClr val="0070C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মূল্যায়ন</a:t>
              </a:r>
              <a:endParaRPr lang="en-US" sz="8000" b="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61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0"/>
            <a:ext cx="7467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cs typeface="SutonnyOMJ" panose="01010600010101010101" pitchFamily="2" charset="0"/>
              </a:rPr>
              <a:t>4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সে.মি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বাহুবিশিষ্ট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সুষম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ষড়ভুজাকার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প্রিজমের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উচ্চতা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cs typeface="SutonnyOMJ" panose="01010600010101010101" pitchFamily="2" charset="0"/>
              </a:rPr>
              <a:t>5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সে.মি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।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ইহার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সমগ্রতলের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ক্ষেত্রফল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আয়তন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52600" y="609600"/>
            <a:ext cx="5105400" cy="1981200"/>
            <a:chOff x="1752600" y="609600"/>
            <a:chExt cx="5105400" cy="1981200"/>
          </a:xfrm>
        </p:grpSpPr>
        <p:sp>
          <p:nvSpPr>
            <p:cNvPr id="3" name="Oval 2"/>
            <p:cNvSpPr/>
            <p:nvPr/>
          </p:nvSpPr>
          <p:spPr>
            <a:xfrm>
              <a:off x="1752600" y="609600"/>
              <a:ext cx="5105400" cy="19812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938480"/>
              <a:ext cx="4572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বাড়ির</a:t>
              </a:r>
              <a:r>
                <a:rPr lang="en-US" sz="8000" dirty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8000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কাজ</a:t>
              </a:r>
              <a:endParaRPr lang="en-US" sz="80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423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0"/>
            <a:ext cx="67056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সবাইকে ধন্যবাদ</a:t>
            </a:r>
            <a:endParaRPr lang="en-US" sz="9600" dirty="0">
              <a:solidFill>
                <a:schemeClr val="tx2">
                  <a:lumMod val="20000"/>
                  <a:lumOff val="8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9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685800" y="304800"/>
            <a:ext cx="7620000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671856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শিক্ষক পরিচিতি</a:t>
            </a:r>
            <a:endParaRPr lang="en-US" sz="8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1600200" y="2590800"/>
            <a:ext cx="6934200" cy="40386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5500" y="3455938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মোঃ ন</a:t>
            </a:r>
            <a:r>
              <a:rPr lang="bn-IN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ূ</a:t>
            </a:r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রুল ইসলাম </a:t>
            </a:r>
          </a:p>
          <a:p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bn-IN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প্রধান</a:t>
            </a:r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শিক্ষক </a:t>
            </a:r>
          </a:p>
          <a:p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ঝিনুক মাধ্যমিক বালিকা</a:t>
            </a:r>
            <a:r>
              <a:rPr lang="bn-IN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</a:p>
          <a:p>
            <a:r>
              <a:rPr lang="bn-BD" sz="36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চুয়াডাঙ্গা সদর, </a:t>
            </a:r>
            <a:r>
              <a:rPr lang="bn-BD" sz="3600" b="1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চুয়াডাঙ্গা ।      </a:t>
            </a:r>
            <a:endParaRPr lang="en-US" sz="3600" b="1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824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>
          <a:xfrm>
            <a:off x="723900" y="152400"/>
            <a:ext cx="7391400" cy="304800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sss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01468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পরিচিতি </a:t>
            </a:r>
            <a:endParaRPr lang="en-US" sz="8000" b="1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295400" y="3505200"/>
            <a:ext cx="5867400" cy="2590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852208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শ্রেণীঃ নবম-দশম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বিষয়ঃ উ</a:t>
            </a:r>
            <a:r>
              <a:rPr lang="bn-IN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চ্চ</a:t>
            </a:r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তর </a:t>
            </a:r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r>
              <a:rPr lang="bn-IN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bn-BD" sz="4000" b="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ঘন </a:t>
            </a:r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জ্যামিতি</a:t>
            </a:r>
            <a:r>
              <a:rPr lang="bn-IN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  <a:endParaRPr lang="bn-BD" sz="4000" b="1" dirty="0" smtClean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bn-IN" sz="4000" b="1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১৩ </a:t>
            </a:r>
            <a:endParaRPr lang="en-US" sz="4000" b="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18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0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2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9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990600" y="762000"/>
            <a:ext cx="6858000" cy="5334000"/>
          </a:xfrm>
          <a:prstGeom prst="hexagon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/>
          <p:cNvSpPr txBox="1"/>
          <p:nvPr/>
        </p:nvSpPr>
        <p:spPr>
          <a:xfrm>
            <a:off x="1981200" y="2921168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>
                    <a:lumMod val="8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একটি সুষম ষড়ভুজ</a:t>
            </a:r>
            <a:endParaRPr lang="x-none" sz="6000" dirty="0">
              <a:solidFill>
                <a:schemeClr val="bg1">
                  <a:lumMod val="8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6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71600" y="228600"/>
            <a:ext cx="6400800" cy="1905000"/>
            <a:chOff x="1371600" y="228600"/>
            <a:chExt cx="6400800" cy="1905000"/>
          </a:xfrm>
        </p:grpSpPr>
        <p:sp>
          <p:nvSpPr>
            <p:cNvPr id="6" name="Oval 5"/>
            <p:cNvSpPr/>
            <p:nvPr/>
          </p:nvSpPr>
          <p:spPr>
            <a:xfrm>
              <a:off x="1371600" y="228600"/>
              <a:ext cx="6400800" cy="1905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7564" y="519380"/>
              <a:ext cx="5181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b="1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পাঠ শিরোনাম</a:t>
              </a:r>
              <a:endParaRPr lang="en-US" sz="8000" b="1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2000" y="2362201"/>
            <a:ext cx="7315200" cy="4343400"/>
            <a:chOff x="762000" y="2362201"/>
            <a:chExt cx="7315200" cy="4343400"/>
          </a:xfrm>
        </p:grpSpPr>
        <p:sp>
          <p:nvSpPr>
            <p:cNvPr id="3" name="Flowchart: Magnetic Disk 2"/>
            <p:cNvSpPr/>
            <p:nvPr/>
          </p:nvSpPr>
          <p:spPr>
            <a:xfrm>
              <a:off x="762000" y="2362201"/>
              <a:ext cx="7315200" cy="4343400"/>
            </a:xfrm>
            <a:prstGeom prst="flowChartMagneticDisk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00200" y="4038600"/>
              <a:ext cx="59436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সুষম</a:t>
              </a:r>
              <a:r>
                <a:rPr lang="en-US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ষড়ভ</a:t>
              </a:r>
              <a:r>
                <a:rPr lang="bn-BD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ুজে</a:t>
              </a:r>
              <a:r>
                <a:rPr lang="en-US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র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উপর</a:t>
              </a:r>
              <a:r>
                <a:rPr lang="en-US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অবস্থিত</a:t>
              </a:r>
              <a:r>
                <a:rPr lang="en-US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একটি</a:t>
              </a:r>
              <a:r>
                <a:rPr lang="en-US" sz="6000" b="1" dirty="0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6000" b="1" dirty="0" err="1" smtClean="0">
                  <a:solidFill>
                    <a:srgbClr val="FF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পিরামিড</a:t>
              </a:r>
              <a:endParaRPr lang="en-US" sz="6000" b="1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26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71183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পিরামিডের ক্ষেত্রফল বের করতে পারবে</a:t>
            </a:r>
            <a:r>
              <a:rPr lang="bn-BD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bn-BD" sz="48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533400"/>
            <a:ext cx="7848600" cy="2883408"/>
            <a:chOff x="381000" y="533400"/>
            <a:chExt cx="7848600" cy="2883408"/>
          </a:xfrm>
        </p:grpSpPr>
        <p:sp>
          <p:nvSpPr>
            <p:cNvPr id="2" name="Oval 1"/>
            <p:cNvSpPr/>
            <p:nvPr/>
          </p:nvSpPr>
          <p:spPr>
            <a:xfrm>
              <a:off x="381000" y="533400"/>
              <a:ext cx="7848600" cy="1905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>
              <a:off x="3886200" y="2438400"/>
              <a:ext cx="484632" cy="97840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6800" y="978069"/>
            <a:ext cx="960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US" sz="60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60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শেষে</a:t>
            </a:r>
            <a:r>
              <a:rPr lang="en-US" sz="60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শিক্ষাথীরা</a:t>
            </a:r>
            <a:r>
              <a:rPr lang="en-US" sz="6000" b="1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...</a:t>
            </a:r>
            <a:endParaRPr lang="en-US" sz="6000" b="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924198"/>
            <a:ext cx="82974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bn-BD" sz="4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২।পিরামিডের আয়তন নির্ণয় করতে পারবে।</a:t>
            </a:r>
            <a:endParaRPr lang="en-US" sz="48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0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3493831"/>
                <a:ext cx="8458200" cy="1260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400" b="1" dirty="0" err="1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পিরামিডের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সমগ্রতলের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ক্ষেত্র</a:t>
                </a:r>
                <a:r>
                  <a:rPr lang="bn-BD" sz="2400" b="1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ফল </a:t>
                </a:r>
                <a:r>
                  <a:rPr lang="bn-BD" sz="2400" dirty="0" smtClean="0">
                    <a:solidFill>
                      <a:srgbClr val="FF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= </a:t>
                </a:r>
                <a:r>
                  <a:rPr lang="en-US" sz="2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ভুমির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 err="1">
                    <a:latin typeface="SutonnyOMJ" panose="01010600010101010101" pitchFamily="2" charset="0"/>
                    <a:cs typeface="SutonnyOMJ" panose="01010600010101010101" pitchFamily="2" charset="0"/>
                  </a:rPr>
                  <a:t>ক্ষেত্রফল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ভূমির পরিধি </a:t>
                </a:r>
                <a:r>
                  <a:rPr lang="en-US" sz="2400" dirty="0" smtClean="0">
                    <a:latin typeface="+mj-lt"/>
                    <a:cs typeface="SutonnyOMJ" panose="01010600010101010101" pitchFamily="2" charset="0"/>
                  </a:rPr>
                  <a:t>x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হেলানো উচ্চতা</a:t>
                </a:r>
                <a:endParaRPr lang="en-US" sz="2400" dirty="0" smtClean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93831"/>
                <a:ext cx="8458200" cy="1260217"/>
              </a:xfrm>
              <a:prstGeom prst="rect">
                <a:avLst/>
              </a:prstGeom>
              <a:blipFill rotWithShape="0">
                <a:blip r:embed="rId2"/>
                <a:stretch>
                  <a:fillRect l="-1081" b="-10145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123870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bn-BD" sz="32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ুভুজের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অবস্থিত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ঘনবস্তর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শীর্ষবিন্দু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থাকে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পার্শ্বতলগুলো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প্রত্যেকটি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ত্রিভুজাকার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তাকে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পিরামিড</a:t>
            </a:r>
            <a:r>
              <a:rPr lang="bn-BD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2819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সূত্র সমূহ</a:t>
            </a:r>
            <a:endParaRPr lang="x-none" sz="4400" b="1" u="sng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4754048"/>
                <a:ext cx="6096000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cs typeface="SutonnyOMJ" panose="01010600010101010101" pitchFamily="2" charset="0"/>
                  </a:rPr>
                  <a:t>2</a:t>
                </a:r>
                <a:r>
                  <a:rPr lang="en-US" sz="2400" b="1" dirty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.</a:t>
                </a:r>
                <a:r>
                  <a:rPr lang="en-US" b="1" dirty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 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আয়তন</a:t>
                </a:r>
                <a:r>
                  <a:rPr lang="en-US" sz="2400" b="1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2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ea typeface="Cambria Math"/>
                  </a:rPr>
                  <a:t> </a:t>
                </a:r>
                <a:r>
                  <a:rPr lang="en-US" sz="2400" dirty="0" smtClean="0">
                    <a:ea typeface="Cambria Math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ভূমির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ক্ষেত্রফল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bn-BD" sz="2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উচ্চতা</a:t>
                </a:r>
                <a:endParaRPr lang="x-none" sz="24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754048"/>
                <a:ext cx="6096000" cy="615746"/>
              </a:xfrm>
              <a:prstGeom prst="rect">
                <a:avLst/>
              </a:prstGeom>
              <a:blipFill rotWithShape="0">
                <a:blip r:embed="rId3"/>
                <a:stretch>
                  <a:fillRect l="-1500" b="-13861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5485723"/>
                <a:ext cx="4191000" cy="50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ea typeface="Cambria Math"/>
                    <a:cs typeface="SutonnyOMJ" panose="01010600010101010101" pitchFamily="2" charset="0"/>
                  </a:rPr>
                  <a:t>3.</a:t>
                </a:r>
                <a:r>
                  <a:rPr lang="en-US" sz="2400" dirty="0">
                    <a:solidFill>
                      <a:srgbClr val="C00000"/>
                    </a:solidFill>
                    <a:ea typeface="Cambria Math"/>
                    <a:cs typeface="SutonnyOMJ" panose="01010600010101010101" pitchFamily="2" charset="0"/>
                  </a:rPr>
                  <a:t> </a:t>
                </a:r>
                <a:r>
                  <a:rPr lang="bn-BD" sz="2400" b="1" dirty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হেলানো </a:t>
                </a:r>
                <a:r>
                  <a:rPr lang="bn-BD" sz="2400" b="1" dirty="0" smtClean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উচ্চতা</a:t>
                </a:r>
                <a:r>
                  <a:rPr lang="bn-BD" sz="2400" dirty="0" smtClean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x-none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85723"/>
                <a:ext cx="4191000" cy="506805"/>
              </a:xfrm>
              <a:prstGeom prst="rect">
                <a:avLst/>
              </a:prstGeom>
              <a:blipFill rotWithShape="0">
                <a:blip r:embed="rId4"/>
                <a:stretch>
                  <a:fillRect l="-2180" t="-3614" b="-28916"/>
                </a:stretch>
              </a:blipFill>
            </p:spPr>
            <p:txBody>
              <a:bodyPr/>
              <a:lstStyle/>
              <a:p>
                <a:r>
                  <a:rPr lang="en-G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43200" y="13188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পিরামিডের</a:t>
            </a:r>
            <a:r>
              <a:rPr lang="en-US" sz="4800" b="1" u="sng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1" u="sng" dirty="0" err="1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সংজ্ঞাঃ</a:t>
            </a:r>
            <a:endParaRPr lang="x-none" sz="4800" u="sng" dirty="0"/>
          </a:p>
        </p:txBody>
      </p:sp>
    </p:spTree>
    <p:extLst>
      <p:ext uri="{BB962C8B-B14F-4D97-AF65-F5344CB8AC3E}">
        <p14:creationId xmlns:p14="http://schemas.microsoft.com/office/powerpoint/2010/main" val="240417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395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স্বাগতম সবাইকে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HP</cp:lastModifiedBy>
  <cp:revision>257</cp:revision>
  <dcterms:created xsi:type="dcterms:W3CDTF">2006-08-16T00:00:00Z</dcterms:created>
  <dcterms:modified xsi:type="dcterms:W3CDTF">2021-05-21T11:41:53Z</dcterms:modified>
</cp:coreProperties>
</file>