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63" r:id="rId4"/>
    <p:sldId id="261" r:id="rId5"/>
    <p:sldId id="264" r:id="rId6"/>
    <p:sldId id="258" r:id="rId7"/>
    <p:sldId id="259" r:id="rId8"/>
    <p:sldId id="257" r:id="rId9"/>
    <p:sldId id="262" r:id="rId10"/>
    <p:sldId id="26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753-92F6-40FD-BCA2-059EBAAC522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BB71-3F72-4CC0-BAE4-185305B4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0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753-92F6-40FD-BCA2-059EBAAC522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BB71-3F72-4CC0-BAE4-185305B4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7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753-92F6-40FD-BCA2-059EBAAC522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BB71-3F72-4CC0-BAE4-185305B4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0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753-92F6-40FD-BCA2-059EBAAC522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BB71-3F72-4CC0-BAE4-185305B4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1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753-92F6-40FD-BCA2-059EBAAC522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BB71-3F72-4CC0-BAE4-185305B4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753-92F6-40FD-BCA2-059EBAAC522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BB71-3F72-4CC0-BAE4-185305B4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753-92F6-40FD-BCA2-059EBAAC522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BB71-3F72-4CC0-BAE4-185305B4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753-92F6-40FD-BCA2-059EBAAC522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BB71-3F72-4CC0-BAE4-185305B4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4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753-92F6-40FD-BCA2-059EBAAC522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BB71-3F72-4CC0-BAE4-185305B4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753-92F6-40FD-BCA2-059EBAAC522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BB71-3F72-4CC0-BAE4-185305B4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753-92F6-40FD-BCA2-059EBAAC522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FBB71-3F72-4CC0-BAE4-185305B4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2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F753-92F6-40FD-BCA2-059EBAAC522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FBB71-3F72-4CC0-BAE4-185305B43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2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3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87" y="96763"/>
            <a:ext cx="11970327" cy="65947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080206" y="973818"/>
            <a:ext cx="2410692" cy="1637422"/>
          </a:xfrm>
          <a:prstGeom prst="rightArrow">
            <a:avLst/>
          </a:prstGeom>
          <a:gradFill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ভোমর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2000" y="2971916"/>
            <a:ext cx="2715474" cy="1637422"/>
          </a:xfrm>
          <a:prstGeom prst="rightArrow">
            <a:avLst/>
          </a:prstGeom>
          <a:gradFill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গামছা বাঁধা দই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225679" y="4970014"/>
            <a:ext cx="2410692" cy="1637422"/>
          </a:xfrm>
          <a:prstGeom prst="rightArrow">
            <a:avLst/>
          </a:prstGeom>
          <a:gradFill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কাজলা দিঘি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189781" y="1308306"/>
            <a:ext cx="1561514" cy="773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314430" y="3355084"/>
            <a:ext cx="1561514" cy="773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295628" y="5401863"/>
            <a:ext cx="1561514" cy="773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046719" y="1315337"/>
            <a:ext cx="3896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মৌমাছি 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04516" y="3502861"/>
            <a:ext cx="36529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অধিক ঘনত্বের ফলে যে দই গামছায় রাখলেও পড়েনা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60784" y="5556746"/>
            <a:ext cx="3976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কাজলের মতো কালো জলের দিঘি  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904852" y="168806"/>
            <a:ext cx="6281352" cy="825370"/>
          </a:xfrm>
          <a:prstGeom prst="roundRect">
            <a:avLst/>
          </a:prstGeom>
          <a:gradFill>
            <a:gsLst>
              <a:gs pos="0">
                <a:srgbClr val="FFC000"/>
              </a:gs>
              <a:gs pos="4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 smtClean="0">
                <a:solidFill>
                  <a:schemeClr val="accent6">
                    <a:lumMod val="50000"/>
                  </a:schemeClr>
                </a:solidFill>
              </a:rPr>
              <a:t>শব্দের অর্থ</a:t>
            </a:r>
            <a:endParaRPr lang="en-US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50" y="1052364"/>
            <a:ext cx="2144253" cy="18728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54" y="3061995"/>
            <a:ext cx="2819286" cy="1790550"/>
          </a:xfrm>
          <a:prstGeom prst="rect">
            <a:avLst/>
          </a:prstGeom>
        </p:spPr>
      </p:pic>
      <p:pic>
        <p:nvPicPr>
          <p:cNvPr id="18" name="Picture 17" descr="Screenshot_20191220-212646_Video Play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8506" y="4970013"/>
            <a:ext cx="2543480" cy="16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1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405" y="42201"/>
            <a:ext cx="12037255" cy="673139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19004" y="42201"/>
            <a:ext cx="674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i="1" dirty="0" smtClean="0"/>
              <a:t>জোড়ায় কাজ </a:t>
            </a:r>
            <a:endParaRPr lang="en-US" sz="72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1188020"/>
            <a:ext cx="6896100" cy="3300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9306" y="5001491"/>
            <a:ext cx="10251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2060"/>
                </a:solidFill>
              </a:rPr>
              <a:t>ভোমর</a:t>
            </a:r>
            <a:r>
              <a:rPr lang="en-US" sz="3200" b="1" i="1" dirty="0" smtClean="0">
                <a:solidFill>
                  <a:srgbClr val="002060"/>
                </a:solidFill>
              </a:rPr>
              <a:t>,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শালি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ধান</a:t>
            </a:r>
            <a:r>
              <a:rPr lang="en-US" sz="3200" b="1" i="1" dirty="0" smtClean="0">
                <a:solidFill>
                  <a:srgbClr val="002060"/>
                </a:solidFill>
              </a:rPr>
              <a:t>,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কাজলা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দিঘি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এই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তিনটি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শব্দের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অর্থ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সহ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বাক্য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গঠন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কর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8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727" y="-130659"/>
            <a:ext cx="12037255" cy="673139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04032" y="1240482"/>
            <a:ext cx="87079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যাইও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ভোমর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i="1" dirty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বসতে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পিঁড়ে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জলপান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দেব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i="1" dirty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শালি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চিঁড়ে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18" y="829388"/>
            <a:ext cx="4397282" cy="4447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7" y="910626"/>
            <a:ext cx="2899834" cy="45342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89560" y="-11"/>
            <a:ext cx="540327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আমার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বাড়ি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জসীম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উদ্দীন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0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609"/>
            <a:ext cx="12037255" cy="673139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0" y="665018"/>
            <a:ext cx="47382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শালি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চিঁড়ে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i="1" dirty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বিন্নি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খই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কবরি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i="1" dirty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গামছা-বাঁধা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দই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458" y="687963"/>
            <a:ext cx="2980017" cy="2720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9" y="374070"/>
            <a:ext cx="2867581" cy="5902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7" y="3349338"/>
            <a:ext cx="320732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5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405" y="42201"/>
            <a:ext cx="12037255" cy="673139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00707" y="3754655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আম-কাঁঠালের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ধারে</a:t>
            </a:r>
            <a:endParaRPr lang="en-US" sz="4400" b="1" i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i="1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শুয়ো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আঁচল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পাতি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দুলিয়ে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বাতাস</a:t>
            </a:r>
            <a:endParaRPr lang="en-US" sz="4400" b="1" i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i="1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রাতি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1" y="188558"/>
            <a:ext cx="5937337" cy="3482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89" y="207817"/>
            <a:ext cx="4318437" cy="35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3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45" y="126609"/>
            <a:ext cx="12037255" cy="673139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4976" y="293079"/>
            <a:ext cx="6096001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চাঁদমুখে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তোর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চুমো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সুখে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গাঁথি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7" y="293079"/>
            <a:ext cx="5664279" cy="3073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3366655"/>
            <a:ext cx="11661486" cy="326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3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037255" cy="673139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9491" y="34887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দোহনের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জেগো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সারাটা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লয়ে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27" y="146245"/>
            <a:ext cx="5715000" cy="3219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4" y="3379550"/>
            <a:ext cx="11137989" cy="327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037255" cy="673139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0872" y="-2635948"/>
            <a:ext cx="80356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4800" b="1" dirty="0">
              <a:latin typeface="NikoshBAN" pitchFamily="2" charset="0"/>
              <a:cs typeface="NikoshBAN" pitchFamily="2" charset="0"/>
            </a:endParaRPr>
          </a:p>
          <a:p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গাছে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দিঘির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হাঁসগুলি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ভাসি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9" y="167119"/>
            <a:ext cx="4950762" cy="6564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81" y="3214256"/>
            <a:ext cx="6495437" cy="33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4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45" y="126609"/>
            <a:ext cx="12037255" cy="673139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33045" y="485868"/>
            <a:ext cx="6289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/>
              <a:t>আমার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বাড়ি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যাইও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ভোমর</a:t>
            </a:r>
            <a:r>
              <a:rPr lang="en-US" sz="3600" b="1" i="1" dirty="0" smtClean="0"/>
              <a:t> </a:t>
            </a:r>
          </a:p>
          <a:p>
            <a:r>
              <a:rPr lang="en-US" sz="3600" b="1" i="1" dirty="0" smtClean="0"/>
              <a:t>                   </a:t>
            </a:r>
            <a:r>
              <a:rPr lang="en-US" sz="3600" b="1" i="1" dirty="0"/>
              <a:t>	</a:t>
            </a:r>
            <a:r>
              <a:rPr lang="en-US" sz="3600" b="1" i="1" dirty="0" err="1" smtClean="0"/>
              <a:t>এই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বরাবর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পথ</a:t>
            </a:r>
            <a:r>
              <a:rPr lang="en-US" sz="3600" b="1" i="1" dirty="0" smtClean="0"/>
              <a:t>,</a:t>
            </a:r>
          </a:p>
          <a:p>
            <a:endParaRPr lang="en-US" sz="3600" b="1" i="1" dirty="0" smtClean="0"/>
          </a:p>
          <a:p>
            <a:r>
              <a:rPr lang="en-US" sz="3600" b="1" i="1" dirty="0" err="1" smtClean="0"/>
              <a:t>মৌরি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ফুলের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গন্ধ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শুঁকে</a:t>
            </a:r>
            <a:endParaRPr lang="en-US" sz="3600" b="1" i="1" dirty="0" smtClean="0"/>
          </a:p>
          <a:p>
            <a:r>
              <a:rPr lang="en-US" sz="3600" b="1" i="1" dirty="0"/>
              <a:t>	</a:t>
            </a:r>
            <a:r>
              <a:rPr lang="en-US" sz="3600" b="1" i="1" dirty="0" smtClean="0"/>
              <a:t>	</a:t>
            </a:r>
            <a:r>
              <a:rPr lang="en-US" sz="3600" b="1" i="1" dirty="0" err="1" smtClean="0"/>
              <a:t>থামিও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তব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রথ</a:t>
            </a:r>
            <a:r>
              <a:rPr lang="en-US" sz="3600" b="1" i="1" dirty="0" smtClean="0"/>
              <a:t>।</a:t>
            </a:r>
            <a:endParaRPr lang="en-US" sz="3600" b="1" i="1" dirty="0"/>
          </a:p>
        </p:txBody>
      </p:sp>
      <p:pic>
        <p:nvPicPr>
          <p:cNvPr id="4" name="Picture 3" descr="images (2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170" y="3657605"/>
            <a:ext cx="5638800" cy="2908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Screenshot_20191220-212429_Video Pla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2" y="347721"/>
            <a:ext cx="5458693" cy="3138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77" y="3610629"/>
            <a:ext cx="5184893" cy="29414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090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45" y="126609"/>
            <a:ext cx="12037255" cy="673139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72872" y="847046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i="1" dirty="0" smtClean="0"/>
              <a:t>দলীও কাজ </a:t>
            </a:r>
            <a:endParaRPr lang="en-US" sz="115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612802" y="3492304"/>
            <a:ext cx="9121140" cy="1783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 smtClean="0">
                <a:solidFill>
                  <a:srgbClr val="FF0000"/>
                </a:solidFill>
              </a:rPr>
              <a:t>আমার বাড়ি কবিতায় কবি বন্ধুকে আমন্ত্রন জানিয়েছেন কেন? 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9982" y="1730324"/>
            <a:ext cx="8314006" cy="19272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ln w="76200">
                  <a:solidFill>
                    <a:srgbClr val="0070C0"/>
                  </a:solidFill>
                  <a:prstDash val="solid"/>
                </a:ln>
                <a:gradFill>
                  <a:gsLst>
                    <a:gs pos="55756">
                      <a:schemeClr val="tx1"/>
                    </a:gs>
                    <a:gs pos="41595">
                      <a:srgbClr val="0070C0"/>
                    </a:gs>
                    <a:gs pos="20350">
                      <a:srgbClr val="FF0000"/>
                    </a:gs>
                    <a:gs pos="0">
                      <a:srgbClr val="FFFF00"/>
                    </a:gs>
                    <a:gs pos="74000">
                      <a:schemeClr val="accent6"/>
                    </a:gs>
                    <a:gs pos="83000">
                      <a:srgbClr val="FF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b="1" dirty="0">
              <a:ln w="76200">
                <a:solidFill>
                  <a:srgbClr val="0070C0"/>
                </a:solidFill>
                <a:prstDash val="solid"/>
              </a:ln>
              <a:gradFill>
                <a:gsLst>
                  <a:gs pos="55756">
                    <a:schemeClr val="tx1"/>
                  </a:gs>
                  <a:gs pos="41595">
                    <a:srgbClr val="0070C0"/>
                  </a:gs>
                  <a:gs pos="20350">
                    <a:srgbClr val="FF0000"/>
                  </a:gs>
                  <a:gs pos="0">
                    <a:srgbClr val="FFFF00"/>
                  </a:gs>
                  <a:gs pos="74000">
                    <a:schemeClr val="accent6"/>
                  </a:gs>
                  <a:gs pos="83000">
                    <a:srgbClr val="FF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44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553" y="161051"/>
            <a:ext cx="11901054" cy="66501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03200">
            <a:gradFill>
              <a:gsLst>
                <a:gs pos="58412">
                  <a:srgbClr val="002060"/>
                </a:gs>
                <a:gs pos="40692">
                  <a:schemeClr val="tx1"/>
                </a:gs>
                <a:gs pos="27415">
                  <a:schemeClr val="accent2">
                    <a:lumMod val="75000"/>
                  </a:schemeClr>
                </a:gs>
                <a:gs pos="11470">
                  <a:srgbClr val="00B0F0"/>
                </a:gs>
                <a:gs pos="0">
                  <a:srgbClr val="FFFF00"/>
                </a:gs>
                <a:gs pos="74000">
                  <a:srgbClr val="FFFF0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</a:rPr>
              <a:t>১। “আমার বাড়ি” কবিতায় কবি তার বন্ধকে কোন ধানের চিড়ে খেতে দিবেন</a:t>
            </a:r>
            <a:r>
              <a:rPr lang="bn-BD" sz="3200" b="1" dirty="0" smtClean="0">
                <a:solidFill>
                  <a:schemeClr val="tx1"/>
                </a:solidFill>
              </a:rPr>
              <a:t>?</a:t>
            </a:r>
            <a:endParaRPr lang="bn-BD" sz="3200" b="1" dirty="0">
              <a:solidFill>
                <a:schemeClr val="tx1"/>
              </a:solidFill>
            </a:endParaRPr>
          </a:p>
          <a:p>
            <a:r>
              <a:rPr lang="bn-BD" sz="3200" b="1" dirty="0">
                <a:solidFill>
                  <a:schemeClr val="tx1"/>
                </a:solidFill>
              </a:rPr>
              <a:t>২। কবি জসীম উদ্দীন কোন জেলায় জন্মগ্রহন করেন ?</a:t>
            </a:r>
          </a:p>
          <a:p>
            <a:r>
              <a:rPr lang="bn-BD" sz="3200" b="1" dirty="0">
                <a:solidFill>
                  <a:schemeClr val="tx1"/>
                </a:solidFill>
              </a:rPr>
              <a:t>৩। কবি এখানে কোন ফুলের মালা গাথার কথা </a:t>
            </a:r>
            <a:r>
              <a:rPr lang="bn-BD" sz="3200" b="1" dirty="0" smtClean="0">
                <a:solidFill>
                  <a:schemeClr val="tx1"/>
                </a:solidFill>
              </a:rPr>
              <a:t>বলেছেন?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bn-BD" sz="1600" b="1" dirty="0" smtClean="0">
                <a:solidFill>
                  <a:schemeClr val="tx1"/>
                </a:solidFill>
              </a:rPr>
              <a:t>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29125" y="285750"/>
            <a:ext cx="3971925" cy="971550"/>
          </a:xfrm>
          <a:prstGeom prst="downArrow">
            <a:avLst>
              <a:gd name="adj1" fmla="val 50000"/>
              <a:gd name="adj2" fmla="val 41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</a:rPr>
              <a:t>মূল্যায়ন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71887" y="2757495"/>
            <a:ext cx="1814513" cy="5286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শালি ধান 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258423" y="3128955"/>
            <a:ext cx="1600202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ফরিদপুর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472731" y="3857620"/>
            <a:ext cx="1414465" cy="5857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তারা ফুল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092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037255" cy="673139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0" cmpd="tri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3219" y="323555"/>
            <a:ext cx="4318781" cy="914401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320"/>
              </a:avLst>
            </a:prstTxWarp>
            <a:spAutoFit/>
          </a:bodyPr>
          <a:lstStyle/>
          <a:p>
            <a:r>
              <a:rPr lang="bn-BD" b="1" i="1" dirty="0" smtClean="0"/>
              <a:t>বাড়ির কাজ </a:t>
            </a:r>
            <a:endParaRPr lang="en-US" b="1" i="1" dirty="0"/>
          </a:p>
        </p:txBody>
      </p:sp>
      <p:sp>
        <p:nvSpPr>
          <p:cNvPr id="4" name="Rounded Rectangle 3"/>
          <p:cNvSpPr/>
          <p:nvPr/>
        </p:nvSpPr>
        <p:spPr>
          <a:xfrm>
            <a:off x="571500" y="5257800"/>
            <a:ext cx="10958513" cy="10858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 smtClean="0">
                <a:solidFill>
                  <a:schemeClr val="bg1"/>
                </a:solidFill>
              </a:rPr>
              <a:t>তোমার বাড়িতে অতিথি এলে কীভাবে যত্ন নেওয়া হয় তা বর্ণ্না কর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71" y="484909"/>
            <a:ext cx="6251338" cy="46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4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-54264"/>
            <a:ext cx="11526982" cy="6966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095500"/>
            <a:ext cx="4000500" cy="2667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037255" cy="6731391"/>
          </a:xfrm>
          <a:prstGeom prst="rect">
            <a:avLst/>
          </a:prstGeom>
          <a:noFill/>
          <a:ln w="2540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72529" y="1814732"/>
            <a:ext cx="9551963" cy="24618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b="1" dirty="0" smtClean="0">
                <a:ln w="92075">
                  <a:solidFill>
                    <a:srgbClr val="FF0000"/>
                  </a:solidFill>
                </a:ln>
                <a:solidFill>
                  <a:srgbClr val="00B0F0"/>
                </a:solidFill>
              </a:rPr>
              <a:t>ধন্যবাদ</a:t>
            </a:r>
            <a:r>
              <a:rPr lang="bn-BD" b="1" dirty="0" smtClean="0">
                <a:ln w="57150"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 </a:t>
            </a:r>
            <a:endParaRPr lang="en-US" b="1" dirty="0">
              <a:ln w="57150">
                <a:solidFill>
                  <a:schemeClr val="tx1"/>
                </a:solidFill>
              </a:ln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5"/>
            <a:ext cx="12192000" cy="679780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41371" y="443346"/>
            <a:ext cx="4742410" cy="1136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endParaRPr lang="en-US" sz="4800" b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 rot="158005">
            <a:off x="6310748" y="1995055"/>
            <a:ext cx="394852" cy="4343398"/>
            <a:chOff x="6310748" y="1995055"/>
            <a:chExt cx="394852" cy="4343398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456218" y="1995055"/>
              <a:ext cx="96982" cy="410094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608618" y="2147455"/>
              <a:ext cx="96982" cy="410094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310748" y="2237508"/>
              <a:ext cx="96982" cy="410094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533698" y="2881746"/>
            <a:ext cx="42967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তোফাজ্জল হোসেন</a:t>
            </a:r>
            <a:r>
              <a:rPr lang="bn-BD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,সিংরাইশ রাহমানিয়া বালিকা আলিম মাদরাসা</a:t>
            </a:r>
          </a:p>
          <a:p>
            <a:r>
              <a:rPr lang="bn-BD" sz="2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চৌদ্দগ্রাম , কুমিল্লা</a:t>
            </a:r>
          </a:p>
          <a:p>
            <a:r>
              <a:rPr lang="bn-BD" sz="2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মোবাইল--০১৭৩৮০২৯৯৭৬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0848" y="4568188"/>
            <a:ext cx="3924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 শ্রেণি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74" y="1840864"/>
            <a:ext cx="2135613" cy="2707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58" y="1000351"/>
            <a:ext cx="1818098" cy="1970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1268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0087" y="14282"/>
            <a:ext cx="6815137" cy="957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tx1"/>
                </a:solidFill>
              </a:rPr>
              <a:t>এসো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আমরা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কিছু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চিত্র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দেখি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pic>
        <p:nvPicPr>
          <p:cNvPr id="8" name="Picture 7" descr="images (1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4" y="1037492"/>
            <a:ext cx="5156599" cy="4631788"/>
          </a:xfrm>
          <a:prstGeom prst="rect">
            <a:avLst/>
          </a:prstGeom>
        </p:spPr>
      </p:pic>
      <p:pic>
        <p:nvPicPr>
          <p:cNvPr id="9" name="Picture 8" descr="08_1601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723" y="1097272"/>
            <a:ext cx="5886869" cy="45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2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35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8356" y="323997"/>
            <a:ext cx="54723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আজকের পাঠ </a:t>
            </a:r>
            <a:endParaRPr lang="en-US" sz="48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63" y="2694472"/>
            <a:ext cx="84867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/>
              <a:t>আমার বাড়ি</a:t>
            </a:r>
          </a:p>
          <a:p>
            <a:r>
              <a:rPr lang="bn-BD" sz="7200" b="1" dirty="0" smtClean="0"/>
              <a:t> </a:t>
            </a:r>
          </a:p>
          <a:p>
            <a:r>
              <a:rPr lang="bn-BD" sz="5400" b="1" i="1" dirty="0" smtClean="0"/>
              <a:t>জসীম উদ্দীন</a:t>
            </a:r>
          </a:p>
        </p:txBody>
      </p:sp>
    </p:spTree>
    <p:extLst>
      <p:ext uri="{BB962C8B-B14F-4D97-AF65-F5344CB8AC3E}">
        <p14:creationId xmlns:p14="http://schemas.microsoft.com/office/powerpoint/2010/main" val="348336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4982" y="207819"/>
            <a:ext cx="6109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 err="1" smtClean="0"/>
              <a:t>শিখন</a:t>
            </a:r>
            <a:r>
              <a:rPr lang="en-US" sz="8000" b="1" i="1" dirty="0" smtClean="0"/>
              <a:t> </a:t>
            </a:r>
            <a:r>
              <a:rPr lang="en-US" sz="8000" b="1" i="1" dirty="0" err="1" smtClean="0"/>
              <a:t>ফল</a:t>
            </a:r>
            <a:r>
              <a:rPr lang="en-US" sz="8000" b="1" i="1" dirty="0" smtClean="0"/>
              <a:t> </a:t>
            </a:r>
            <a:endParaRPr lang="en-US" sz="8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96836" y="1531258"/>
            <a:ext cx="8548254" cy="4988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 smtClean="0"/>
              <a:t>১। </a:t>
            </a:r>
            <a:r>
              <a:rPr lang="en-US" sz="3600" b="1" i="1" dirty="0" err="1" smtClean="0"/>
              <a:t>কবিতাটি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শুদ্ধ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রুপে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পাঠ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করতে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পারবে</a:t>
            </a:r>
            <a:r>
              <a:rPr lang="en-US" sz="3600" b="1" i="1" dirty="0" smtClean="0"/>
              <a:t>।</a:t>
            </a:r>
          </a:p>
          <a:p>
            <a:pPr>
              <a:lnSpc>
                <a:spcPct val="150000"/>
              </a:lnSpc>
            </a:pPr>
            <a:r>
              <a:rPr lang="en-US" sz="3600" b="1" i="1" dirty="0" smtClean="0"/>
              <a:t>২। </a:t>
            </a:r>
            <a:r>
              <a:rPr lang="en-US" sz="3600" b="1" i="1" dirty="0" err="1" smtClean="0"/>
              <a:t>কবি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সম্পর্কে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বলতে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পারবে</a:t>
            </a:r>
            <a:r>
              <a:rPr lang="en-US" sz="3600" b="1" i="1" dirty="0" smtClean="0"/>
              <a:t>।</a:t>
            </a:r>
          </a:p>
          <a:p>
            <a:pPr>
              <a:lnSpc>
                <a:spcPct val="150000"/>
              </a:lnSpc>
            </a:pPr>
            <a:r>
              <a:rPr lang="en-US" sz="3600" b="1" i="1" dirty="0" smtClean="0"/>
              <a:t>৩। </a:t>
            </a:r>
            <a:r>
              <a:rPr lang="en-US" sz="3600" b="1" i="1" dirty="0" err="1" smtClean="0"/>
              <a:t>নতুন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নতুন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শব্দের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অর্থ,সঠিক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উচ্চারণ</a:t>
            </a:r>
            <a:r>
              <a:rPr lang="en-US" sz="3600" b="1" i="1" dirty="0" smtClean="0"/>
              <a:t> ও </a:t>
            </a:r>
            <a:r>
              <a:rPr lang="en-US" sz="3600" b="1" i="1" dirty="0" err="1" smtClean="0"/>
              <a:t>বাক্য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গঠন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করতে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পারবে</a:t>
            </a:r>
            <a:r>
              <a:rPr lang="en-US" sz="3600" b="1" i="1" dirty="0" smtClean="0"/>
              <a:t> ।</a:t>
            </a:r>
          </a:p>
          <a:p>
            <a:pPr>
              <a:lnSpc>
                <a:spcPct val="150000"/>
              </a:lnSpc>
            </a:pPr>
            <a:r>
              <a:rPr lang="en-US" sz="3600" b="1" i="1" dirty="0" smtClean="0"/>
              <a:t>৪। </a:t>
            </a:r>
            <a:r>
              <a:rPr lang="en-US" sz="3600" b="1" i="1" dirty="0" err="1" smtClean="0"/>
              <a:t>বিভিন্ন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প্রশ্নের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উত্তর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দিতে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পারবে</a:t>
            </a:r>
            <a:r>
              <a:rPr lang="en-US" sz="3600" b="1" i="1" dirty="0" smtClean="0"/>
              <a:t>।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8424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24198" y="1219196"/>
            <a:ext cx="1786597" cy="914400"/>
          </a:xfrm>
          <a:prstGeom prst="roundRect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accent2">
                  <a:lumMod val="75000"/>
                </a:schemeClr>
              </a:gs>
              <a:gs pos="100000">
                <a:srgbClr val="EA3C44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জসীম উদ্দীন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30125" y="4223927"/>
            <a:ext cx="1786597" cy="914400"/>
          </a:xfrm>
          <a:prstGeom prst="roundRect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accent2">
                  <a:lumMod val="75000"/>
                </a:schemeClr>
              </a:gs>
              <a:gs pos="100000">
                <a:srgbClr val="EA3C44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</a:rPr>
              <a:t>নাটক</a:t>
            </a:r>
          </a:p>
          <a:p>
            <a:pPr algn="ctr"/>
            <a:r>
              <a:rPr lang="bn-BD" sz="2000" b="1" dirty="0" smtClean="0">
                <a:solidFill>
                  <a:schemeClr val="tx1"/>
                </a:solidFill>
              </a:rPr>
              <a:t>বেদের মেয়ে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6510" y="2351049"/>
            <a:ext cx="1786597" cy="914400"/>
          </a:xfrm>
          <a:prstGeom prst="roundRect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accent2">
                  <a:lumMod val="75000"/>
                </a:schemeClr>
              </a:gs>
              <a:gs pos="100000">
                <a:srgbClr val="EA3C44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মৃত্য-১৯৭৬খ্রিঃ</a:t>
            </a:r>
          </a:p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ঢাকায়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61355" y="3025320"/>
            <a:ext cx="1786597" cy="914400"/>
          </a:xfrm>
          <a:prstGeom prst="roundRect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accent2">
                  <a:lumMod val="75000"/>
                </a:schemeClr>
              </a:gs>
              <a:gs pos="100000">
                <a:srgbClr val="EA3C44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chemeClr val="tx1"/>
                </a:solidFill>
              </a:rPr>
              <a:t>ফরিদপুর জেলার তাম্বুলখানা গ্রামে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62639" y="1722991"/>
            <a:ext cx="1786597" cy="914400"/>
          </a:xfrm>
          <a:prstGeom prst="roundRect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accent2">
                  <a:lumMod val="75000"/>
                </a:schemeClr>
              </a:gs>
              <a:gs pos="100000">
                <a:srgbClr val="EA3C44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 জণ্ম-১৯০৩খ্রিঃ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83497" y="5505622"/>
            <a:ext cx="2205800" cy="914400"/>
          </a:xfrm>
          <a:prstGeom prst="roundRect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accent2">
                  <a:lumMod val="75000"/>
                </a:schemeClr>
              </a:gs>
              <a:gs pos="100000">
                <a:srgbClr val="EA3C44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কাব্য</a:t>
            </a:r>
          </a:p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রাকগালি,বালুচর,মাটির কান্না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93755" y="4411420"/>
            <a:ext cx="2829928" cy="1094202"/>
          </a:xfrm>
          <a:prstGeom prst="roundRect">
            <a:avLst/>
          </a:pr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accent2">
                  <a:lumMod val="75000"/>
                </a:schemeClr>
              </a:gs>
              <a:gs pos="100000">
                <a:srgbClr val="EA3C44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কাহিনিকাব্য</a:t>
            </a:r>
          </a:p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নক্সী কাঁথার মাঠ,সুজন বাদিয়ার ঘাট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39809" y="28135"/>
            <a:ext cx="6893176" cy="11910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i="1" dirty="0" smtClean="0">
                <a:solidFill>
                  <a:schemeClr val="tx1"/>
                </a:solidFill>
              </a:rPr>
              <a:t>কবি পরিচিতি</a:t>
            </a:r>
            <a:endParaRPr lang="en-US" sz="6600" b="1" i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40" y="2221752"/>
            <a:ext cx="4552515" cy="3195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835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7" y="1147762"/>
            <a:ext cx="6076950" cy="4562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67" y="1138237"/>
            <a:ext cx="6096000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2992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327</Words>
  <Application>Microsoft Office PowerPoint</Application>
  <PresentationFormat>Widescreen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 Com Computer</dc:creator>
  <cp:lastModifiedBy>Dot Com Computer</cp:lastModifiedBy>
  <cp:revision>90</cp:revision>
  <dcterms:created xsi:type="dcterms:W3CDTF">2020-11-19T06:01:04Z</dcterms:created>
  <dcterms:modified xsi:type="dcterms:W3CDTF">2021-05-21T15:46:50Z</dcterms:modified>
</cp:coreProperties>
</file>