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449" r:id="rId2"/>
    <p:sldId id="258" r:id="rId3"/>
    <p:sldId id="257" r:id="rId4"/>
    <p:sldId id="259" r:id="rId5"/>
    <p:sldId id="261" r:id="rId6"/>
    <p:sldId id="451" r:id="rId7"/>
    <p:sldId id="263" r:id="rId8"/>
    <p:sldId id="432" r:id="rId9"/>
    <p:sldId id="433" r:id="rId10"/>
    <p:sldId id="434" r:id="rId11"/>
    <p:sldId id="459" r:id="rId12"/>
    <p:sldId id="365" r:id="rId13"/>
    <p:sldId id="436" r:id="rId14"/>
    <p:sldId id="439" r:id="rId15"/>
    <p:sldId id="440" r:id="rId16"/>
    <p:sldId id="450" r:id="rId17"/>
    <p:sldId id="359" r:id="rId18"/>
    <p:sldId id="455" r:id="rId19"/>
    <p:sldId id="298" r:id="rId20"/>
    <p:sldId id="300" r:id="rId21"/>
  </p:sldIdLst>
  <p:sldSz cx="11430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1" clrIdx="0">
    <p:extLst>
      <p:ext uri="{19B8F6BF-5375-455C-9EA6-DF929625EA0E}">
        <p15:presenceInfo xmlns:p15="http://schemas.microsoft.com/office/powerpoint/2012/main" userId="Windows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60" autoAdjust="0"/>
    <p:restoredTop sz="94712" autoAdjust="0"/>
  </p:normalViewPr>
  <p:slideViewPr>
    <p:cSldViewPr snapToGrid="0">
      <p:cViewPr varScale="1">
        <p:scale>
          <a:sx n="81" d="100"/>
          <a:sy n="81" d="100"/>
        </p:scale>
        <p:origin x="1061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E9D778-2AD6-46BC-8700-48917D0E8D60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1143000"/>
            <a:ext cx="51435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5D0347-2BE8-4C0B-A00F-77263F129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764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ভিডিও দেখে বিভিন্ন উত্তর দিতে পারে। শিক্ষক বিভিন্ন প্রশ্নের মাধ্যমে  পাঠ শিরোনাম  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শোন একটি মুজিবরের থেকে </a:t>
            </a:r>
            <a:r>
              <a:rPr lang="bn-IN" sz="1200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NikoshBAN" pitchFamily="2" charset="0"/>
              </a:rPr>
              <a:t>” বের করবেন।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b="1" i="0" u="none" strike="noStrike" kern="1200" cap="none" spc="50" baseline="0" dirty="0" smtClean="0">
                <a:uFillTx/>
                <a:latin typeface="NikoshBAN" pitchFamily="2"/>
                <a:cs typeface="NikoshBAN" pitchFamily="2"/>
              </a:rPr>
              <a:t>” </a:t>
            </a:r>
          </a:p>
          <a:p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বের করবেন।(প্রয়োজনে শিক্ষক আরও ভিডিও দেখিয়ে পাঠ শিরোনাম বের করতে পারেন)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D0347-2BE8-4C0B-A00F-77263F129B5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8079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বিভিন্ন প্রশ্ন করে ছবির সাথে বিষয়বস্তুর সম্পর্ক ঘটাবেন।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D0347-2BE8-4C0B-A00F-77263F129B5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1652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বিভিন্ন প্রশ্ন করে ছবির সাথে বিষয়বস্তুর সম্পর্ক ঘটাবেন।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D0347-2BE8-4C0B-A00F-77263F129B5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9904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বিভিন্ন প্রশ্ন করে ছবির সাথে বিষয়বস্তুর সম্পর্ক ঘটাবেন।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D0347-2BE8-4C0B-A00F-77263F129B5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387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বিভিন্ন প্রশ্ন করে ছবির সাথে বিষয়বস্তুর সম্পর্ক ঘটাবেন।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D0347-2BE8-4C0B-A00F-77263F129B5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3778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 </a:t>
            </a:r>
            <a:r>
              <a:rPr lang="bn-IN" sz="12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1200" b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মুজিবের</a:t>
            </a:r>
            <a:r>
              <a:rPr lang="bn-IN" sz="1200" b="0" baseline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সাথে বাংলাদেশের সম্পর্ক</a:t>
            </a:r>
            <a:r>
              <a:rPr lang="bn-IN" b="0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ব্যাখ্যা করবে (সময়-১০</a:t>
            </a:r>
            <a:r>
              <a:rPr lang="en-US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মিনিট)</a:t>
            </a:r>
            <a:endParaRPr lang="en-US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D0347-2BE8-4C0B-A00F-77263F129B5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6366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D0347-2BE8-4C0B-A00F-77263F129B5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6938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বাড়ির</a:t>
            </a:r>
            <a:r>
              <a:rPr lang="bn-IN" baseline="0" dirty="0" smtClean="0"/>
              <a:t> কাজ শিক্ষার্থীরা খাতায় লিখছে কী-না শিক্ষক খেয়াল রাখবেন।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D0347-2BE8-4C0B-A00F-77263F129B5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9862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সময় থাকলে</a:t>
            </a:r>
            <a:r>
              <a:rPr lang="bn-IN" baseline="0" dirty="0" smtClean="0"/>
              <a:t> ১টী নীতিবাক্য বলে শিক্ষক ক্লাস শেষ করবেন।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D0347-2BE8-4C0B-A00F-77263F129B5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281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D0347-2BE8-4C0B-A00F-77263F129B5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2784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মাইন্ড</a:t>
            </a:r>
            <a:r>
              <a:rPr lang="bn-IN" sz="3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ম্যাপের মাধ্যমে শিক্ষক ও শিক্ষার্থীরা কবি পরিচিতি বের করবেন।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D0347-2BE8-4C0B-A00F-77263F129B5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97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 খাতায়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লিখবে ও শিক্ষক ঘুরে ঘুরে দেখবেন (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কাজ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মিনিট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D0347-2BE8-4C0B-A00F-77263F129B5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0502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শুদ্ধ উচ্চারণে কবিতা “শোন একটি মুজিবরের থেকে”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শিক্ষক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আবৃত্তি করবেন ও শিক্ষার্থীরা মনোযোগ দিয়ে শুনবে।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D0347-2BE8-4C0B-A00F-77263F129B5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8214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শিক্ষক</a:t>
            </a:r>
            <a:r>
              <a:rPr lang="bn-IN" baseline="0" dirty="0" smtClean="0"/>
              <a:t> ২ লাইন করে বিভিন্ন শিক্ষার্থীকে কবিতা আবৃত্তি করতে বলবেন ও প্রয়োজনে শুদ্ধ করে দিবেন।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D0347-2BE8-4C0B-A00F-77263F129B5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2350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বিভিন্ন প্রশ্ন করে ছবির সাথে বিষয়বস্তুর সম্পর্ক ঘটাবেন।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D0347-2BE8-4C0B-A00F-77263F129B5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1207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বিভিন্ন প্রশ্ন করে ছবির সাথে বিষয়বস্তুর সম্পর্ক ঘটাবেন।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D0347-2BE8-4C0B-A00F-77263F129B5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2977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কাজের অগ্রগতি দেখবেন ও প্রয়োজনীয় সহায়তা প্রদান করবেন।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D0347-2BE8-4C0B-A00F-77263F129B5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49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4929811" y="621526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434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8865ABD-2BBC-4D14-9CD4-33A33DDDC382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D3D3B91D-BB6C-49E8-900D-0A7077F9D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655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4" y="365125"/>
            <a:ext cx="2464594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365125"/>
            <a:ext cx="7250906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8865ABD-2BBC-4D14-9CD4-33A33DDDC382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D3D3B91D-BB6C-49E8-900D-0A7077F9D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945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8865ABD-2BBC-4D14-9CD4-33A33DDDC382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D3D3B91D-BB6C-49E8-900D-0A7077F9D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560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859" y="1709739"/>
            <a:ext cx="9858375" cy="2852737"/>
          </a:xfrm>
          <a:prstGeom prst="rect">
            <a:avLst/>
          </a:prstGeom>
        </p:spPr>
        <p:txBody>
          <a:bodyPr anchor="b"/>
          <a:lstStyle>
            <a:lvl1pPr>
              <a:defRPr sz="562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859" y="4589464"/>
            <a:ext cx="985837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8865ABD-2BBC-4D14-9CD4-33A33DDDC382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D3D3B91D-BB6C-49E8-900D-0A7077F9D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308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3" y="1825625"/>
            <a:ext cx="48577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6438" y="1825625"/>
            <a:ext cx="48577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8865ABD-2BBC-4D14-9CD4-33A33DDDC382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D3D3B91D-BB6C-49E8-900D-0A7077F9D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706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302" y="1681163"/>
            <a:ext cx="4835425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302" y="2505075"/>
            <a:ext cx="4835425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86437" y="1681163"/>
            <a:ext cx="4859239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86437" y="2505075"/>
            <a:ext cx="4859239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8865ABD-2BBC-4D14-9CD4-33A33DDDC382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D3D3B91D-BB6C-49E8-900D-0A7077F9D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639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8865ABD-2BBC-4D14-9CD4-33A33DDDC382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D3D3B91D-BB6C-49E8-900D-0A7077F9D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671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8865ABD-2BBC-4D14-9CD4-33A33DDDC382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isratmimmu1974@gmail.com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086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  <a:prstGeom prst="rect">
            <a:avLst/>
          </a:prstGeom>
        </p:spPr>
        <p:txBody>
          <a:bodyPr anchor="b"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238" y="987426"/>
            <a:ext cx="5786438" cy="4873625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8865ABD-2BBC-4D14-9CD4-33A33DDDC382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D3D3B91D-BB6C-49E8-900D-0A7077F9D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86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  <a:prstGeom prst="rect">
            <a:avLst/>
          </a:prstGeom>
        </p:spPr>
        <p:txBody>
          <a:bodyPr anchor="b"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59238" y="987426"/>
            <a:ext cx="5786438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8865ABD-2BBC-4D14-9CD4-33A33DDDC382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D3D3B91D-BB6C-49E8-900D-0A7077F9D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004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-1"/>
            <a:ext cx="11430000" cy="6858001"/>
            <a:chOff x="1" y="0"/>
            <a:chExt cx="11430000" cy="6400801"/>
          </a:xfrm>
        </p:grpSpPr>
        <p:sp>
          <p:nvSpPr>
            <p:cNvPr id="8" name="Frame 7"/>
            <p:cNvSpPr/>
            <p:nvPr userDrawn="1"/>
          </p:nvSpPr>
          <p:spPr>
            <a:xfrm>
              <a:off x="1" y="0"/>
              <a:ext cx="11430000" cy="6400800"/>
            </a:xfrm>
            <a:prstGeom prst="frame">
              <a:avLst>
                <a:gd name="adj1" fmla="val 3674"/>
              </a:avLst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2062" tIns="41031" rIns="82062" bIns="410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54">
                <a:solidFill>
                  <a:schemeClr val="tx1"/>
                </a:solidFill>
              </a:endParaRPr>
            </a:p>
          </p:txBody>
        </p:sp>
        <p:sp>
          <p:nvSpPr>
            <p:cNvPr id="9" name="Half Frame 8"/>
            <p:cNvSpPr/>
            <p:nvPr userDrawn="1"/>
          </p:nvSpPr>
          <p:spPr>
            <a:xfrm>
              <a:off x="1" y="1"/>
              <a:ext cx="990063" cy="709196"/>
            </a:xfrm>
            <a:prstGeom prst="halfFram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2062" tIns="41031" rIns="82062" bIns="410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54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 userDrawn="1"/>
          </p:nvSpPr>
          <p:spPr>
            <a:xfrm rot="16200000">
              <a:off x="-58517" y="5629919"/>
              <a:ext cx="829400" cy="712363"/>
            </a:xfrm>
            <a:prstGeom prst="halfFram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2062" tIns="41031" rIns="82062" bIns="410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54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 userDrawn="1"/>
          </p:nvSpPr>
          <p:spPr>
            <a:xfrm rot="10800000">
              <a:off x="10439938" y="5691604"/>
              <a:ext cx="990063" cy="709196"/>
            </a:xfrm>
            <a:prstGeom prst="halfFram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2062" tIns="41031" rIns="82062" bIns="410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54">
                <a:solidFill>
                  <a:schemeClr val="tx1"/>
                </a:solidFill>
              </a:endParaRPr>
            </a:p>
          </p:txBody>
        </p:sp>
        <p:sp>
          <p:nvSpPr>
            <p:cNvPr id="12" name="Half Frame 11"/>
            <p:cNvSpPr/>
            <p:nvPr userDrawn="1"/>
          </p:nvSpPr>
          <p:spPr>
            <a:xfrm rot="5400000">
              <a:off x="10659120" y="58520"/>
              <a:ext cx="829400" cy="712363"/>
            </a:xfrm>
            <a:prstGeom prst="halfFram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2062" tIns="41031" rIns="82062" bIns="410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54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5837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image" Target="../media/image25.jpg"/><Relationship Id="rId7" Type="http://schemas.openxmlformats.org/officeDocument/2006/relationships/image" Target="../media/image2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Relationship Id="rId9" Type="http://schemas.openxmlformats.org/officeDocument/2006/relationships/image" Target="../media/image3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g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3121" y="171263"/>
            <a:ext cx="11203757" cy="1569660"/>
          </a:xfrm>
          <a:prstGeom prst="rect">
            <a:avLst/>
          </a:prstGeom>
          <a:noFill/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9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 </a:t>
            </a:r>
            <a:r>
              <a:rPr lang="bn-IN" sz="9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9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স্বাগত</a:t>
            </a: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1503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841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24905" y="170798"/>
            <a:ext cx="111801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5400" dirty="0">
                <a:latin typeface="NikoshBAN" pitchFamily="2" charset="0"/>
                <a:cs typeface="NikoshBAN" pitchFamily="2" charset="0"/>
              </a:rPr>
              <a:t>আজকের পাঠের নতুন শব্দের অর্থ জেনে নেই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…</a:t>
            </a:r>
            <a:r>
              <a:rPr lang="bn-BD" sz="5400" dirty="0"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1" name="Picture 40" descr="images (3)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561" y="1174849"/>
            <a:ext cx="2418702" cy="1525489"/>
          </a:xfrm>
          <a:prstGeom prst="rect">
            <a:avLst/>
          </a:prstGeom>
          <a:ln w="63500" cap="rnd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2" name="Rectangle 41"/>
          <p:cNvSpPr/>
          <p:nvPr/>
        </p:nvSpPr>
        <p:spPr>
          <a:xfrm>
            <a:off x="7339870" y="1643063"/>
            <a:ext cx="2981324" cy="723629"/>
          </a:xfrm>
          <a:prstGeom prst="rect">
            <a:avLst/>
          </a:prstGeom>
          <a:solidFill>
            <a:schemeClr val="bg2"/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“একজন মুজিব”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71340" y="1669858"/>
            <a:ext cx="2988592" cy="731520"/>
          </a:xfrm>
          <a:prstGeom prst="rect">
            <a:avLst/>
          </a:prstGeom>
          <a:solidFill>
            <a:schemeClr val="bg2"/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“</a:t>
            </a:r>
            <a:r>
              <a:rPr lang="bn-IN" sz="36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 মুজিবর” 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744718" y="3486150"/>
            <a:ext cx="2298517" cy="791354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6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রণি </a:t>
            </a:r>
            <a:endParaRPr lang="en-US" sz="3600" b="1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7764094" y="3328989"/>
            <a:ext cx="2454562" cy="668661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বেজে</a:t>
            </a:r>
            <a:r>
              <a:rPr lang="bn-BD" sz="36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ওঠা</a:t>
            </a:r>
            <a:endParaRPr lang="en-US" sz="3600" b="1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="" xmlns:a16="http://schemas.microsoft.com/office/drawing/2014/main" id="{1345DDD0-4767-4077-AED6-36BD80142B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361" y="3020596"/>
            <a:ext cx="2426902" cy="150855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9" name="Picture 8" descr="images (8).jpeg">
            <a:extLst>
              <a:ext uri="{FF2B5EF4-FFF2-40B4-BE49-F238E27FC236}">
                <a16:creationId xmlns:a16="http://schemas.microsoft.com/office/drawing/2014/main" xmlns="" id="{D94B6D25-97F8-4FC3-96B0-ACC0D67E25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3740" y="4921637"/>
            <a:ext cx="2417100" cy="1475361"/>
          </a:xfrm>
          <a:prstGeom prst="rect">
            <a:avLst/>
          </a:prstGeom>
          <a:ln w="63500" cap="rnd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E5FEF582-626E-46A8-9046-505128BCF0CC}"/>
              </a:ext>
            </a:extLst>
          </p:cNvPr>
          <p:cNvSpPr/>
          <p:nvPr/>
        </p:nvSpPr>
        <p:spPr>
          <a:xfrm>
            <a:off x="7307970" y="4385163"/>
            <a:ext cx="3676610" cy="2290714"/>
          </a:xfrm>
          <a:prstGeom prst="rect">
            <a:avLst/>
          </a:prstGeom>
          <a:solidFill>
            <a:schemeClr val="bg2"/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বিশ্বকবি </a:t>
            </a:r>
            <a:r>
              <a:rPr lang="bn-IN" sz="36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রবীন্দ্রনাথ </a:t>
            </a:r>
            <a:r>
              <a:rPr lang="bn-IN" sz="36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ঠাকুর এই দেশকে “সোনার বাংলা” বলে অবিহিত করেছেন । </a:t>
            </a:r>
            <a:endParaRPr lang="en-US" sz="36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ADC4EEE-D975-4EF1-8D20-69C04FA1AFBB}"/>
              </a:ext>
            </a:extLst>
          </p:cNvPr>
          <p:cNvSpPr/>
          <p:nvPr/>
        </p:nvSpPr>
        <p:spPr>
          <a:xfrm>
            <a:off x="207390" y="5125917"/>
            <a:ext cx="3326343" cy="1066800"/>
          </a:xfrm>
          <a:prstGeom prst="rect">
            <a:avLst/>
          </a:prstGeom>
          <a:solidFill>
            <a:schemeClr val="bg2"/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বিশ্বকবির </a:t>
            </a:r>
            <a:r>
              <a:rPr lang="en-US" sz="36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“</a:t>
            </a:r>
            <a:r>
              <a:rPr lang="bn-IN" sz="36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সোনার </a:t>
            </a:r>
            <a:r>
              <a:rPr lang="bn-IN" sz="36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বাংলা”  </a:t>
            </a:r>
            <a:endParaRPr lang="en-US" sz="36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Frame 11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1503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05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4" grpId="0" animBg="1"/>
      <p:bldP spid="45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0255" y="340484"/>
            <a:ext cx="111330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5400" dirty="0">
                <a:latin typeface="NikoshBAN" pitchFamily="2" charset="0"/>
                <a:cs typeface="NikoshBAN" pitchFamily="2" charset="0"/>
              </a:rPr>
              <a:t>আজকের পাঠের নতুন শব্দের অর্থ জেনে নেই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…</a:t>
            </a:r>
            <a:r>
              <a:rPr lang="bn-BD" sz="5400" dirty="0"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995911" y="1832341"/>
            <a:ext cx="2733454" cy="822960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মেঠোপথ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7843841" y="1860050"/>
            <a:ext cx="3108960" cy="822960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মাটির চিকন পথ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7862796" y="4486278"/>
            <a:ext cx="2856724" cy="820414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সূর্য</a:t>
            </a:r>
            <a:endParaRPr lang="en-US" sz="3600" b="1" dirty="0">
              <a:ln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1074998" y="4572004"/>
            <a:ext cx="2752075" cy="848554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দিনম</a:t>
            </a: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ণি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1503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704" y="1467635"/>
            <a:ext cx="2764410" cy="19448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235" y="3968685"/>
            <a:ext cx="2949348" cy="1963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235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Diagonal Corners Rounded 1">
            <a:extLst>
              <a:ext uri="{FF2B5EF4-FFF2-40B4-BE49-F238E27FC236}">
                <a16:creationId xmlns:a16="http://schemas.microsoft.com/office/drawing/2014/main" xmlns="" id="{9D2AC9BE-7FCA-4DED-8AF6-67EB5AD5143B}"/>
              </a:ext>
            </a:extLst>
          </p:cNvPr>
          <p:cNvSpPr/>
          <p:nvPr/>
        </p:nvSpPr>
        <p:spPr>
          <a:xfrm>
            <a:off x="131975" y="492369"/>
            <a:ext cx="11085921" cy="1120728"/>
          </a:xfrm>
          <a:prstGeom prst="round2DiagRect">
            <a:avLst>
              <a:gd name="adj1" fmla="val 50000"/>
              <a:gd name="adj2" fmla="val 50000"/>
            </a:avLst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</a:t>
            </a:r>
            <a:r>
              <a:rPr lang="bn-IN" sz="5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কাজ-০৭ মিনিট</a:t>
            </a:r>
            <a:endParaRPr lang="en-US" sz="5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47591" y="1813498"/>
            <a:ext cx="10591800" cy="762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14780" y="4496586"/>
            <a:ext cx="10040810" cy="1837877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মেঠোপথ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এবং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দিনমণি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শব্দ দিয়ে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দু’টি করে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বাক্য গঠন কর।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Frame 12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1503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954" y="2628901"/>
            <a:ext cx="2466975" cy="21442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953" y="2630773"/>
            <a:ext cx="2619375" cy="2142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481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140432" y="4435370"/>
            <a:ext cx="8777656" cy="2339098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>
              <a:buNone/>
            </a:pPr>
            <a:r>
              <a:rPr lang="en-US" sz="36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শোন একটি মুজিবরের থেকে</a:t>
            </a:r>
          </a:p>
          <a:p>
            <a:pPr algn="ctr">
              <a:buNone/>
            </a:pPr>
            <a:r>
              <a:rPr lang="en-US" sz="36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 মুজিবরের কন্ঠস্বরের ধ্বনি-প্রতিধ্বনি</a:t>
            </a:r>
          </a:p>
          <a:p>
            <a:pPr algn="ctr">
              <a:buNone/>
            </a:pPr>
            <a:r>
              <a:rPr lang="en-US" sz="36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আকাশে বাতা</a:t>
            </a:r>
            <a:r>
              <a:rPr lang="bn-IN" sz="36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36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ওঠে রণি</a:t>
            </a:r>
          </a:p>
          <a:p>
            <a:pPr algn="ctr">
              <a:buNone/>
            </a:pPr>
            <a:r>
              <a:rPr lang="en-US" sz="36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বাংলাদেশ,আমার বাংলাদেশ।।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994" y="404125"/>
            <a:ext cx="2975418" cy="1920240"/>
          </a:xfrm>
          <a:prstGeom prst="rect">
            <a:avLst/>
          </a:prstGeom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1045" y="404125"/>
            <a:ext cx="2955169" cy="1920240"/>
          </a:xfrm>
          <a:prstGeom prst="rect">
            <a:avLst/>
          </a:prstGeom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465" y="2466978"/>
            <a:ext cx="2971947" cy="192024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1045" y="2434035"/>
            <a:ext cx="2971951" cy="192024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7" name="Frame 6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1503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51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313416" y="3476819"/>
            <a:ext cx="8777656" cy="2893096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>
              <a:buNone/>
            </a:pP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সেই সবুজের বুক চেরা মেঠোপথে</a:t>
            </a:r>
          </a:p>
          <a:p>
            <a:pPr algn="ctr">
              <a:buNone/>
            </a:pP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আবার যে যাব ফিরে,আমার</a:t>
            </a:r>
          </a:p>
          <a:p>
            <a:pPr algn="ctr">
              <a:buNone/>
            </a:pP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হারানো বাংলাকে আবার তো ফিরে পাব</a:t>
            </a:r>
          </a:p>
          <a:p>
            <a:pPr algn="ctr">
              <a:buNone/>
            </a:pP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শিল্পে-কাব্যে কোথায় আছে</a:t>
            </a:r>
          </a:p>
          <a:p>
            <a:pPr algn="ctr">
              <a:buNone/>
            </a:pP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হায়রে এমন সোনার খনি।।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61" y="583326"/>
            <a:ext cx="2928943" cy="1920240"/>
          </a:xfrm>
          <a:prstGeom prst="rect">
            <a:avLst/>
          </a:prstGeom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374" y="598412"/>
            <a:ext cx="2901807" cy="1920240"/>
          </a:xfrm>
          <a:prstGeom prst="rect">
            <a:avLst/>
          </a:prstGeom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605" y="612698"/>
            <a:ext cx="2883646" cy="1920240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6" name="Frame 5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1503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798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637012" y="4357964"/>
            <a:ext cx="8777656" cy="2339098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>
              <a:buNone/>
            </a:pP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বিশ্ব কবির ‘সোনার বাংলা’</a:t>
            </a:r>
          </a:p>
          <a:p>
            <a:pPr algn="ctr">
              <a:buNone/>
            </a:pP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নজরুলের ‘বাংলাদেশ’</a:t>
            </a:r>
          </a:p>
          <a:p>
            <a:pPr algn="ctr">
              <a:buNone/>
            </a:pP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জীবনানন্দের ‘রূপসী বাংলা’</a:t>
            </a:r>
          </a:p>
          <a:p>
            <a:pPr algn="ctr">
              <a:buNone/>
            </a:pP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bn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ূ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পের যে তার নেই কো শেষ,বাংলাদেশ।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865091" y="226374"/>
            <a:ext cx="2481271" cy="1920240"/>
            <a:chOff x="1233477" y="2000244"/>
            <a:chExt cx="2481271" cy="162878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3477" y="2000244"/>
              <a:ext cx="2481271" cy="1628788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9083" y="2000619"/>
              <a:ext cx="781378" cy="822960"/>
            </a:xfrm>
            <a:prstGeom prst="ellipse">
              <a:avLst/>
            </a:prstGeom>
            <a:ln w="190500" cap="rnd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grpSp>
        <p:nvGrpSpPr>
          <p:cNvPr id="8" name="Group 7"/>
          <p:cNvGrpSpPr/>
          <p:nvPr/>
        </p:nvGrpSpPr>
        <p:grpSpPr>
          <a:xfrm>
            <a:off x="2984914" y="2276786"/>
            <a:ext cx="2538422" cy="1920240"/>
            <a:chOff x="1214439" y="1957377"/>
            <a:chExt cx="2500309" cy="167165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4439" y="1966260"/>
              <a:ext cx="2500309" cy="1662771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1605" y="1957377"/>
              <a:ext cx="805512" cy="822960"/>
            </a:xfrm>
            <a:prstGeom prst="ellipse">
              <a:avLst/>
            </a:prstGeom>
            <a:ln w="5715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grpSp>
        <p:nvGrpSpPr>
          <p:cNvPr id="13" name="Group 12"/>
          <p:cNvGrpSpPr/>
          <p:nvPr/>
        </p:nvGrpSpPr>
        <p:grpSpPr>
          <a:xfrm>
            <a:off x="2987571" y="211793"/>
            <a:ext cx="2543175" cy="1838619"/>
            <a:chOff x="3486158" y="876002"/>
            <a:chExt cx="2543175" cy="183861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6158" y="890583"/>
              <a:ext cx="2543175" cy="1824038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4058" y="876002"/>
              <a:ext cx="817865" cy="914400"/>
            </a:xfrm>
            <a:prstGeom prst="ellipse">
              <a:avLst/>
            </a:prstGeom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1" r="6272"/>
          <a:stretch/>
        </p:blipFill>
        <p:spPr>
          <a:xfrm>
            <a:off x="5885959" y="2286990"/>
            <a:ext cx="2460403" cy="191570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5" name="Frame 14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1503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142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497456" y="4123471"/>
            <a:ext cx="8777656" cy="2893096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>
              <a:buNone/>
            </a:pP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‘জয় বাংলা’ বলতে মনরে আমার</a:t>
            </a:r>
          </a:p>
          <a:p>
            <a:pPr algn="ctr">
              <a:buNone/>
            </a:pP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এখনো কেন ভাব,আমার</a:t>
            </a:r>
          </a:p>
          <a:p>
            <a:pPr algn="ctr">
              <a:buNone/>
            </a:pP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হারানো বাংলাকে আবার তো ফিরে পাব</a:t>
            </a:r>
          </a:p>
          <a:p>
            <a:pPr algn="ctr">
              <a:buNone/>
            </a:pP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অন্ধকারে পুব আকাশে </a:t>
            </a:r>
          </a:p>
          <a:p>
            <a:pPr algn="ctr">
              <a:buNone/>
            </a:pP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উঠবে আবার দিনমণি।।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61376" t="10647" r="5249" b="46443"/>
          <a:stretch/>
        </p:blipFill>
        <p:spPr>
          <a:xfrm>
            <a:off x="2909392" y="0"/>
            <a:ext cx="2656497" cy="192024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284" y="0"/>
            <a:ext cx="2650580" cy="192024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621" y="2099537"/>
            <a:ext cx="2676037" cy="192024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57" t="31644" r="27342"/>
          <a:stretch/>
        </p:blipFill>
        <p:spPr>
          <a:xfrm>
            <a:off x="5959261" y="2099537"/>
            <a:ext cx="2640536" cy="1920240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844806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Diagonal Corners Rounded 1">
            <a:extLst>
              <a:ext uri="{FF2B5EF4-FFF2-40B4-BE49-F238E27FC236}">
                <a16:creationId xmlns:a16="http://schemas.microsoft.com/office/drawing/2014/main" xmlns="" id="{9D2AC9BE-7FCA-4DED-8AF6-67EB5AD5143B}"/>
              </a:ext>
            </a:extLst>
          </p:cNvPr>
          <p:cNvSpPr/>
          <p:nvPr/>
        </p:nvSpPr>
        <p:spPr>
          <a:xfrm>
            <a:off x="207390" y="238520"/>
            <a:ext cx="9301308" cy="1155897"/>
          </a:xfrm>
          <a:prstGeom prst="round2DiagRect">
            <a:avLst>
              <a:gd name="adj1" fmla="val 50000"/>
              <a:gd name="adj2" fmla="val 50000"/>
            </a:avLst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5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কাজ-১০ মিনিট</a:t>
            </a:r>
            <a:endParaRPr lang="en-US" sz="5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8698" y="96443"/>
            <a:ext cx="1784613" cy="153233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90439" y="1628775"/>
            <a:ext cx="10591800" cy="7936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03696" y="2514614"/>
            <a:ext cx="11189616" cy="23083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just"/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মুক্তিযোদ্ধা সামাদ মিয়া তাঁর নাতিকে মুক্তিযুদ্ধের কথা বলতে গিয়ে শেখ মুজিব নাম নিতেই কেঁদে ফেললেন ও বললেন “মুজিবের সাথে বাংলাদেশের এক অবিছিন্ন সম্পর্ক রয়েছে।”সামাদ মিয়ার কথার সাথে কী তুমি একমত</a:t>
            </a:r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 “শোন একটি মুজিবরের থেকে” কবিতার আলোকে ব্যাখ্যা করো।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1503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35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1800" y="275455"/>
            <a:ext cx="10920283" cy="923330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3028" y="2928196"/>
            <a:ext cx="10687082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just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“শোন একটি মুজিবরের থেকে” কী ধরণের রচনা?  </a:t>
            </a:r>
            <a:endParaRPr lang="en-US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গল্প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গান           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গ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নাটক                ঘ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কাব্যগ্রন্থ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945847" y="3528360"/>
            <a:ext cx="640080" cy="640080"/>
            <a:chOff x="6819900" y="1066800"/>
            <a:chExt cx="1409700" cy="990600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6934200" y="1066800"/>
              <a:ext cx="1295400" cy="990600"/>
            </a:xfrm>
            <a:prstGeom prst="line">
              <a:avLst/>
            </a:prstGeom>
            <a:ln w="762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 flipV="1">
              <a:off x="6819900" y="1562100"/>
              <a:ext cx="114300" cy="495300"/>
            </a:xfrm>
            <a:prstGeom prst="line">
              <a:avLst/>
            </a:prstGeom>
            <a:ln w="762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330769" y="2371052"/>
            <a:ext cx="10544175" cy="39703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just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নমিতারা ভাইবোন মিলে অবসর সময়ে বাক্য গঠনের খেলা খেলে।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নমিতাদের তৈরি কোন বাক্যটি সঠিক ?  </a:t>
            </a:r>
          </a:p>
          <a:p>
            <a:pPr marL="571500" indent="-571500" algn="just">
              <a:buFontTx/>
              <a:buAutoNum type="romanLcPeriod"/>
            </a:pPr>
            <a:r>
              <a:rPr lang="bn-IN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গ্রামের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মেঠোপথে বর্ষাকালে কাদা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দেখা যায়।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ii.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পাখি নিত্য আকাশে উড়ে ।  </a:t>
            </a:r>
          </a:p>
          <a:p>
            <a:pPr algn="just"/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iii.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মুজিব নামের দিনমণি আজও বাংলা আলোকিত করে আছে।</a:t>
            </a:r>
          </a:p>
          <a:p>
            <a:pPr algn="just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কোনটি সঠিক?</a:t>
            </a:r>
          </a:p>
          <a:p>
            <a:pPr algn="just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ii    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খ.i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iii    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গ.ii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iii    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ঘ.i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,ii ও iii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Multiply 14"/>
          <p:cNvSpPr/>
          <p:nvPr/>
        </p:nvSpPr>
        <p:spPr>
          <a:xfrm>
            <a:off x="4121543" y="5735013"/>
            <a:ext cx="461682" cy="5029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Half Frame 15"/>
          <p:cNvSpPr/>
          <p:nvPr/>
        </p:nvSpPr>
        <p:spPr>
          <a:xfrm rot="13023334">
            <a:off x="2229510" y="5475429"/>
            <a:ext cx="370961" cy="641372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Multiply 16"/>
          <p:cNvSpPr/>
          <p:nvPr/>
        </p:nvSpPr>
        <p:spPr>
          <a:xfrm>
            <a:off x="366667" y="5678430"/>
            <a:ext cx="457200" cy="54864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Multiply 17"/>
          <p:cNvSpPr/>
          <p:nvPr/>
        </p:nvSpPr>
        <p:spPr>
          <a:xfrm>
            <a:off x="6333274" y="5712153"/>
            <a:ext cx="461682" cy="5029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83355" y="2344967"/>
            <a:ext cx="10776756" cy="2862322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3.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বাংলাদেশকে সোনার খনি বলার কারণ হিসেবে কোনটি চিন্হিত করা যায় ?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bn-IN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সোনা খনি এ দেশে আছে                            খ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অধিকার ফিরে পাওয়া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 শিক্ষার হার কমে যাওয়া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ঘ.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 ও সাহিত্যে সমৃদ্ধ দেশ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7460249" y="3808485"/>
            <a:ext cx="640080" cy="640080"/>
            <a:chOff x="6819900" y="1066800"/>
            <a:chExt cx="1409700" cy="990600"/>
          </a:xfrm>
        </p:grpSpPr>
        <p:cxnSp>
          <p:nvCxnSpPr>
            <p:cNvPr id="25" name="Straight Connector 24"/>
            <p:cNvCxnSpPr/>
            <p:nvPr/>
          </p:nvCxnSpPr>
          <p:spPr>
            <a:xfrm flipV="1">
              <a:off x="6934200" y="1066800"/>
              <a:ext cx="1295400" cy="990600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 flipV="1">
              <a:off x="6819900" y="1562100"/>
              <a:ext cx="114300" cy="495300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/>
          <p:cNvSpPr txBox="1"/>
          <p:nvPr/>
        </p:nvSpPr>
        <p:spPr>
          <a:xfrm>
            <a:off x="162663" y="2267615"/>
            <a:ext cx="10897447" cy="341632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“শোন একটি মুজিবরের থেকে” কবিতায় যে বিষয়বস্তু প্রতিফলিত হয়েছে-    </a:t>
            </a:r>
          </a:p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বঙ্গবন্ধুর সাথে বাংলাদেশের সম্পর্ক</a:t>
            </a:r>
          </a:p>
          <a:p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ii.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অপরূপ সৌন্দর্য</a:t>
            </a:r>
            <a:endParaRPr lang="en-US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iii.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মুক্তিযুদ্ধের চেতনা</a:t>
            </a:r>
          </a:p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কোনটি সঠিক?</a:t>
            </a:r>
          </a:p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ii    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খ.i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iii    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গ.ii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iii    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ঘ.i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,ii ও iii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6154876" y="4875483"/>
            <a:ext cx="640080" cy="640080"/>
            <a:chOff x="6819900" y="1066800"/>
            <a:chExt cx="1409700" cy="990600"/>
          </a:xfrm>
        </p:grpSpPr>
        <p:cxnSp>
          <p:nvCxnSpPr>
            <p:cNvPr id="29" name="Straight Connector 28"/>
            <p:cNvCxnSpPr/>
            <p:nvPr/>
          </p:nvCxnSpPr>
          <p:spPr>
            <a:xfrm flipV="1">
              <a:off x="6934200" y="1066800"/>
              <a:ext cx="1295400" cy="990600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 flipV="1">
              <a:off x="6819900" y="1562100"/>
              <a:ext cx="114300" cy="495300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/>
          <p:cNvSpPr txBox="1"/>
          <p:nvPr/>
        </p:nvSpPr>
        <p:spPr>
          <a:xfrm>
            <a:off x="283871" y="2361462"/>
            <a:ext cx="10660670" cy="23083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36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IN" sz="3600" dirty="0" smtClean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মুজিব বাংলাদেশের সাথে কীভাবে জড়িয়ে আছে </a:t>
            </a:r>
            <a:r>
              <a:rPr lang="bn-IN" sz="36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(২টি বাক্য)</a:t>
            </a:r>
            <a:endParaRPr lang="bn-BD" sz="5400" b="1" dirty="0" smtClean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5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5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Frame 31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1503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866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3" grpId="0" animBg="1"/>
      <p:bldP spid="23" grpId="1" animBg="1"/>
      <p:bldP spid="27" grpId="0" animBg="1"/>
      <p:bldP spid="27" grpId="1" animBg="1"/>
      <p:bldP spid="3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8417" y="144641"/>
            <a:ext cx="10733957" cy="918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7964" y="4447684"/>
            <a:ext cx="10616785" cy="2123658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just"/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“শোন একটি মুজিবরের থেকে” কবিতাটির শিক্ষা তুমি কীভাবে তোমার দেশের উন্নয়নে কাজে লাগাবে ? কবিতার চরণগুলোর আলোকে বিশ্লেষণ করো।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Frame 10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1503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096" y="1110952"/>
            <a:ext cx="4385821" cy="32893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411" y="1169218"/>
            <a:ext cx="2733774" cy="327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62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4331" y="126570"/>
            <a:ext cx="11161337" cy="923330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73553" y="4013987"/>
            <a:ext cx="4572000" cy="1692771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৭ম</a:t>
            </a:r>
            <a:endParaRPr lang="bn-BD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 ১ম পত্র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endParaRPr lang="en-US" sz="3600" b="1" u="sng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 মিনিট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2487" y="970961"/>
            <a:ext cx="2471779" cy="263734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756" y="735292"/>
            <a:ext cx="2557972" cy="296748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07869" y="3849833"/>
            <a:ext cx="5715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মোছাঃ শিরীন সুলতানা</a:t>
            </a:r>
          </a:p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মিরপুর পাইলট উচ্চ বিদ্যালয়</a:t>
            </a:r>
          </a:p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মিরপুর, কুষ্টিয়া।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shirinmirpur99@gmail.com</a:t>
            </a:r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1503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772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1503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84222" y="-75414"/>
            <a:ext cx="838042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229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60600" y="4965700"/>
            <a:ext cx="63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3447" y="151418"/>
            <a:ext cx="11227322" cy="92333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b="1" spc="-150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</a:t>
            </a:r>
            <a:r>
              <a:rPr lang="en-US" sz="5400" b="1" spc="-150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ভিডিওটি মনোযোগ দিয়ে </a:t>
            </a:r>
            <a:r>
              <a:rPr lang="bn-IN" sz="5400" b="1" spc="-150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5400" b="1" spc="-150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  <a:endParaRPr lang="en-US" sz="5400" b="1" spc="-150" dirty="0">
              <a:solidFill>
                <a:schemeClr val="accent4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7589" y="5889005"/>
            <a:ext cx="9719035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ভিডিওতে কার জয়গান করা হয়েছে?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5989" y="5889005"/>
            <a:ext cx="10558021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স্বাধীনতার নায়ক বঙ্গবন্ধু শেখ  মুজিবুর রহমান 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vlc-record-2020-08-11-22h49m05s-বঙ্গবন্ধু শেখ মুজিবুরকে নিয়ে অসাধারন দেশের গান -- Sheikh Suad -- AMC Center (1).webm-~1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427498" y="1554480"/>
            <a:ext cx="6575005" cy="3749040"/>
          </a:xfrm>
          <a:prstGeom prst="rect">
            <a:avLst/>
          </a:prstGeom>
        </p:spPr>
      </p:pic>
      <p:sp>
        <p:nvSpPr>
          <p:cNvPr id="8" name="Frame 7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1503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9120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14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0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0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6" grpId="0"/>
      <p:bldP spid="6" grpId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8206" y="1414200"/>
            <a:ext cx="5224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গৌরীপ্রসন্ন মজুমদার</a:t>
            </a:r>
            <a:endParaRPr lang="en-US" sz="36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1503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8206" y="175072"/>
            <a:ext cx="111707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শোন একটি মুজিবরের থেকে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779" y="1554926"/>
            <a:ext cx="4035069" cy="504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900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C99683C-9530-40DC-8873-A2892D997796}"/>
              </a:ext>
            </a:extLst>
          </p:cNvPr>
          <p:cNvSpPr txBox="1"/>
          <p:nvPr/>
        </p:nvSpPr>
        <p:spPr>
          <a:xfrm>
            <a:off x="124905" y="252944"/>
            <a:ext cx="111801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416AC2A-6FCB-4D14-AFBA-7820A131F422}"/>
              </a:ext>
            </a:extLst>
          </p:cNvPr>
          <p:cNvSpPr txBox="1"/>
          <p:nvPr/>
        </p:nvSpPr>
        <p:spPr>
          <a:xfrm>
            <a:off x="909613" y="1905000"/>
            <a:ext cx="6078773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400" spc="141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bn-IN" sz="4400" spc="141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spc="141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শেষে শিক্ষার্থীরা</a:t>
            </a:r>
            <a:r>
              <a:rPr lang="bn-IN" sz="4400" spc="141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...</a:t>
            </a:r>
            <a:r>
              <a:rPr lang="bn-BD" sz="4400" spc="141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307505" y="1465513"/>
            <a:ext cx="10591800" cy="762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48017" y="1801146"/>
            <a:ext cx="1029623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IN" sz="3600" b="1" dirty="0">
                <a:latin typeface="NikoshBAN" pitchFamily="2"/>
                <a:cs typeface="NikoshBAN" pitchFamily="2"/>
              </a:rPr>
              <a:t> </a:t>
            </a: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bn-IN" sz="3600" b="1" dirty="0">
              <a:latin typeface="NikoshBAN" pitchFamily="2"/>
              <a:cs typeface="NikoshBAN" pitchFamily="2"/>
            </a:endParaRPr>
          </a:p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/>
                <a:cs typeface="NikoshBAN" pitchFamily="2"/>
              </a:rPr>
              <a:t>১.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 পরিচিতি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  <a:endParaRPr lang="bn-BD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কবিতাটি শুদ্ধ উচ্চারণে পড়তে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  <a:endParaRPr lang="bn-BD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শব্দগুলো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 অর্থসহ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বাক্য গঠন করতে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পারবে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bn-IN" sz="36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মুজিবের সাথে বাংলাদেশের সম্পর্ক </a:t>
            </a:r>
            <a:r>
              <a:rPr lang="bn-BD" sz="36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বিশ্লেষণ </a:t>
            </a:r>
            <a:r>
              <a:rPr lang="bn-BD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 পারবে।  </a:t>
            </a:r>
          </a:p>
          <a:p>
            <a:pPr lvl="0"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bn-IN" sz="3600" b="1" dirty="0">
              <a:latin typeface="NikoshBAN" pitchFamily="2"/>
              <a:cs typeface="NikoshBAN" pitchFamily="2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1503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37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160256" y="601129"/>
            <a:ext cx="4125989" cy="769441"/>
          </a:xfrm>
          <a:prstGeom prst="rect">
            <a:avLst/>
          </a:prstGeom>
          <a:scene3d>
            <a:camera prst="isometricOffAxis2Right"/>
            <a:lightRig rig="threePt" dir="t"/>
          </a:scene3d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4400" b="1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400" b="1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986196" y="328590"/>
            <a:ext cx="2814647" cy="1554480"/>
            <a:chOff x="4486267" y="471471"/>
            <a:chExt cx="2341090" cy="1718377"/>
          </a:xfrm>
        </p:grpSpPr>
        <p:sp>
          <p:nvSpPr>
            <p:cNvPr id="25" name="Rounded Rectangle 24"/>
            <p:cNvSpPr/>
            <p:nvPr/>
          </p:nvSpPr>
          <p:spPr>
            <a:xfrm>
              <a:off x="4486267" y="557203"/>
              <a:ext cx="2341090" cy="1632645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095869" y="471471"/>
              <a:ext cx="1016625" cy="71447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bn-BD" sz="3600" b="1" dirty="0" smtClean="0">
                  <a:ln w="1905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solidFill>
                    <a:srgbClr val="00B05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জন্ম-</a:t>
              </a:r>
              <a:endParaRPr lang="en-US" sz="4400" b="1" cap="none" spc="0" dirty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4036511" y="722453"/>
            <a:ext cx="2743200" cy="163121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IN" sz="36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১৯২৪</a:t>
            </a:r>
            <a:r>
              <a:rPr lang="bn-BD" sz="36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খ্রিস্টাব্দে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পাবনা </a:t>
            </a:r>
            <a:r>
              <a:rPr lang="bn-BD" sz="36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জেলা</a:t>
            </a:r>
            <a:r>
              <a:rPr lang="bn-IN" sz="36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য়</a:t>
            </a:r>
            <a:r>
              <a:rPr lang="bn-IN" sz="36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2800" dirty="0" smtClean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1391479" y="3900485"/>
            <a:ext cx="2341090" cy="1776414"/>
            <a:chOff x="1976421" y="4079629"/>
            <a:chExt cx="2341090" cy="1611596"/>
          </a:xfrm>
        </p:grpSpPr>
        <p:sp>
          <p:nvSpPr>
            <p:cNvPr id="32" name="Rounded Rectangle 31"/>
            <p:cNvSpPr/>
            <p:nvPr/>
          </p:nvSpPr>
          <p:spPr>
            <a:xfrm>
              <a:off x="1976421" y="4100519"/>
              <a:ext cx="2341090" cy="1590706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362188" y="4079629"/>
              <a:ext cx="1497525" cy="58636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bn-IN" sz="3600" b="1" dirty="0" smtClean="0">
                  <a:ln w="1905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solidFill>
                    <a:srgbClr val="00B05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স্বীকৃতি-</a:t>
              </a:r>
              <a:endParaRPr lang="en-US" sz="3600" b="1" cap="none" spc="0" dirty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1455231" y="4556122"/>
            <a:ext cx="2188084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IN" sz="36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‘মুক্তিযুদ্ধ মৈত্রী সম্মাননা’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4271482" y="4643440"/>
            <a:ext cx="2341090" cy="1820229"/>
            <a:chOff x="4685810" y="4900614"/>
            <a:chExt cx="2341090" cy="1619250"/>
          </a:xfrm>
        </p:grpSpPr>
        <p:sp>
          <p:nvSpPr>
            <p:cNvPr id="35" name="Rounded Rectangle 34"/>
            <p:cNvSpPr/>
            <p:nvPr/>
          </p:nvSpPr>
          <p:spPr>
            <a:xfrm>
              <a:off x="4685810" y="4900614"/>
              <a:ext cx="2341090" cy="161925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5005943" y="4991104"/>
              <a:ext cx="1717138" cy="57496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bn-IN" sz="3600" b="1" dirty="0" smtClean="0">
                  <a:ln w="1905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solidFill>
                    <a:srgbClr val="00B05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পেশা-</a:t>
              </a:r>
              <a:endParaRPr lang="en-US" sz="3600" b="1" cap="none" spc="0" dirty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6844260" y="3280298"/>
            <a:ext cx="3969188" cy="3309038"/>
            <a:chOff x="7597475" y="3695685"/>
            <a:chExt cx="2804933" cy="1954538"/>
          </a:xfrm>
        </p:grpSpPr>
        <p:sp>
          <p:nvSpPr>
            <p:cNvPr id="37" name="Rounded Rectangle 36"/>
            <p:cNvSpPr/>
            <p:nvPr/>
          </p:nvSpPr>
          <p:spPr>
            <a:xfrm>
              <a:off x="7597475" y="3702361"/>
              <a:ext cx="2804933" cy="1947862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674393" y="3695685"/>
              <a:ext cx="2288417" cy="45751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bn-IN" sz="3600" b="1" dirty="0" smtClean="0">
                  <a:ln w="1905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solidFill>
                    <a:srgbClr val="00B05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রচিত গান</a:t>
              </a:r>
              <a:r>
                <a:rPr lang="bn-BD" sz="3600" b="1" dirty="0" smtClean="0">
                  <a:ln w="1905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solidFill>
                    <a:srgbClr val="00B05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-</a:t>
              </a:r>
              <a:endParaRPr lang="en-US" sz="3600" b="1" cap="none" spc="0" dirty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7005342" y="3789585"/>
            <a:ext cx="3852186" cy="427809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6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</a:t>
            </a:r>
            <a:r>
              <a:rPr lang="bn-IN" sz="36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কফি হাউসের সেই আড্ডাটা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</a:t>
            </a:r>
            <a:r>
              <a:rPr lang="bn-IN" sz="36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IN" sz="36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‘ও নদীরে’, ‘নিশিরাত বাঁকা চাঁদ’</a:t>
            </a:r>
            <a:r>
              <a:rPr lang="bn-BD" sz="36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‘</a:t>
            </a:r>
            <a:r>
              <a:rPr lang="bn-IN" sz="36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মঙ্গল দীপ জ্বেলে’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IN" sz="36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</a:t>
            </a:r>
            <a:r>
              <a:rPr lang="bn-IN" sz="36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শোন একটি মুজিবরের থেকে’</a:t>
            </a:r>
            <a:r>
              <a:rPr lang="bn-BD" sz="36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dirty="0" smtClean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800" dirty="0">
              <a:ln>
                <a:solidFill>
                  <a:schemeClr val="tx1"/>
                </a:solidFill>
              </a:ln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1095349" y="1828799"/>
            <a:ext cx="2341090" cy="1733558"/>
            <a:chOff x="1595417" y="1930783"/>
            <a:chExt cx="2341090" cy="1631577"/>
          </a:xfrm>
        </p:grpSpPr>
        <p:sp>
          <p:nvSpPr>
            <p:cNvPr id="39" name="Rounded Rectangle 38"/>
            <p:cNvSpPr/>
            <p:nvPr/>
          </p:nvSpPr>
          <p:spPr>
            <a:xfrm>
              <a:off x="1595417" y="1962160"/>
              <a:ext cx="2341090" cy="160020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2205017" y="1930783"/>
              <a:ext cx="1083951" cy="60830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bn-BD" sz="3600" b="1" dirty="0" smtClean="0">
                  <a:ln w="1905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solidFill>
                    <a:srgbClr val="00B05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মৃত্যু-</a:t>
              </a:r>
              <a:endParaRPr lang="en-US" sz="3600" b="1" cap="none" spc="0" dirty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1104877" y="2353669"/>
            <a:ext cx="2286000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36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১৯</a:t>
            </a:r>
            <a:r>
              <a:rPr lang="bn-IN" sz="36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৮</a:t>
            </a:r>
            <a:r>
              <a:rPr lang="bn-IN" sz="36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৬ খ্রিস্টাব্দে</a:t>
            </a:r>
            <a:endParaRPr lang="bn-BD" sz="3600" dirty="0" smtClean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500918" y="1285871"/>
            <a:ext cx="3090046" cy="1554480"/>
            <a:chOff x="7500918" y="1657335"/>
            <a:chExt cx="3090046" cy="1576387"/>
          </a:xfrm>
        </p:grpSpPr>
        <p:sp>
          <p:nvSpPr>
            <p:cNvPr id="42" name="Rounded Rectangle 41"/>
            <p:cNvSpPr/>
            <p:nvPr/>
          </p:nvSpPr>
          <p:spPr>
            <a:xfrm>
              <a:off x="7500918" y="1657335"/>
              <a:ext cx="2971819" cy="1576387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598228" y="1670799"/>
              <a:ext cx="2992736" cy="65544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bn-IN" sz="3600" b="1" dirty="0" smtClean="0">
                  <a:ln w="1905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solidFill>
                    <a:srgbClr val="00B05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পিতা</a:t>
              </a:r>
              <a:r>
                <a:rPr lang="en-US" sz="3600" b="1" dirty="0">
                  <a:ln w="1905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solidFill>
                    <a:srgbClr val="00B05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3600" b="1" dirty="0">
                  <a:ln w="1905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solidFill>
                    <a:srgbClr val="00B05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-</a:t>
              </a:r>
              <a:endParaRPr lang="en-US" sz="3600" b="1" cap="none" spc="0" dirty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7634926" y="1687023"/>
            <a:ext cx="2703801" cy="163121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IN" sz="2800" dirty="0" smtClean="0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গিরিজাপ্রসন্ন মজুমদার</a:t>
            </a:r>
            <a:endParaRPr lang="en-US" sz="3600" dirty="0">
              <a:ln w="0"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8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491056" y="5605467"/>
            <a:ext cx="192024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IN" sz="36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গীতিকার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695320" y="4002416"/>
            <a:ext cx="31048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গৌরীপ্রসন্ন মজুমদার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483" y="2038056"/>
            <a:ext cx="2138162" cy="1964360"/>
          </a:xfrm>
          <a:prstGeom prst="ellipse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9" name="Frame 48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1503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700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4" grpId="0"/>
      <p:bldP spid="31" grpId="0"/>
      <p:bldP spid="41" grpId="0"/>
      <p:bldP spid="29" grpId="0"/>
      <p:bldP spid="43" grpId="0"/>
      <p:bldP spid="4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Diagonal Corners Rounded 1">
            <a:extLst>
              <a:ext uri="{FF2B5EF4-FFF2-40B4-BE49-F238E27FC236}">
                <a16:creationId xmlns:a16="http://schemas.microsoft.com/office/drawing/2014/main" xmlns="" id="{9D2AC9BE-7FCA-4DED-8AF6-67EB5AD5143B}"/>
              </a:ext>
            </a:extLst>
          </p:cNvPr>
          <p:cNvSpPr/>
          <p:nvPr/>
        </p:nvSpPr>
        <p:spPr>
          <a:xfrm>
            <a:off x="920455" y="183335"/>
            <a:ext cx="9354762" cy="768347"/>
          </a:xfrm>
          <a:prstGeom prst="round2DiagRect">
            <a:avLst>
              <a:gd name="adj1" fmla="val 50000"/>
              <a:gd name="adj2" fmla="val 50000"/>
            </a:avLst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</a:t>
            </a:r>
            <a:r>
              <a:rPr lang="bn-IN" sz="5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5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-০৫ মিনিট</a:t>
            </a:r>
            <a:endParaRPr lang="en-US" sz="5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1975" y="1315583"/>
            <a:ext cx="11180190" cy="164425"/>
          </a:xfrm>
          <a:prstGeom prst="rect">
            <a:avLst/>
          </a:prstGeom>
          <a:solidFill>
            <a:srgbClr val="A6A6A6"/>
          </a:solidFill>
          <a:ln w="12701" cap="flat">
            <a:solidFill>
              <a:srgbClr val="7F7F7F"/>
            </a:solidFill>
            <a:prstDash val="solid"/>
            <a:miter/>
          </a:ln>
          <a:effectLst>
            <a:outerShdw dist="38103" dir="5400000" algn="tl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300141" y="2303071"/>
            <a:ext cx="7381188" cy="3675082"/>
            <a:chOff x="2734457" y="2885343"/>
            <a:chExt cx="6605080" cy="3549962"/>
          </a:xfrm>
        </p:grpSpPr>
        <p:sp>
          <p:nvSpPr>
            <p:cNvPr id="9" name="Rectangle 8"/>
            <p:cNvSpPr/>
            <p:nvPr/>
          </p:nvSpPr>
          <p:spPr>
            <a:xfrm>
              <a:off x="2734457" y="5275842"/>
              <a:ext cx="6605080" cy="11594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কবি </a:t>
              </a:r>
              <a:r>
                <a:rPr lang="bn-BD" sz="3600" b="1" dirty="0" smtClean="0">
                  <a:ln w="11430">
                    <a:solidFill>
                      <a:srgbClr val="180000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‘</a:t>
              </a:r>
              <a:r>
                <a:rPr lang="bn-IN" sz="3600" b="1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গৌরীপ্রসন্ন </a:t>
              </a:r>
              <a:r>
                <a:rPr lang="bn-IN" sz="3600" b="1" dirty="0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মজুমদার</a:t>
              </a:r>
              <a:r>
                <a:rPr lang="en-US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’</a:t>
              </a:r>
              <a:r>
                <a:rPr lang="bn-BD" sz="3600" b="1" dirty="0" smtClean="0">
                  <a:ln w="11430">
                    <a:solidFill>
                      <a:srgbClr val="180000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-</a:t>
              </a:r>
              <a:r>
                <a:rPr lang="bn-BD" sz="3600" b="1" dirty="0" smtClean="0">
                  <a:ln w="11430">
                    <a:solidFill>
                      <a:srgbClr val="180000"/>
                    </a:solidFill>
                  </a:ln>
                  <a:latin typeface="NikoshBAN" pitchFamily="2" charset="0"/>
                  <a:cs typeface="NikoshBAN" pitchFamily="2" charset="0"/>
                </a:rPr>
                <a:t>এর</a:t>
              </a:r>
              <a:r>
                <a:rPr lang="bn-BD" sz="3600" b="1" dirty="0" smtClean="0">
                  <a:ln w="11430">
                    <a:solidFill>
                      <a:srgbClr val="180000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3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জন্ম পরিচয়</a:t>
              </a:r>
              <a:r>
                <a:rPr lang="en-US" sz="3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লেখ </a:t>
              </a:r>
              <a:r>
                <a:rPr lang="bn-BD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।</a:t>
              </a:r>
              <a:r>
                <a:rPr lang="bn-BD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4602" y="2885343"/>
              <a:ext cx="2591306" cy="2175190"/>
            </a:xfrm>
            <a:prstGeom prst="rect">
              <a:avLst/>
            </a:prstGeom>
            <a:solidFill>
              <a:srgbClr val="C00000"/>
            </a:solidFill>
            <a:ln w="285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sp>
        <p:nvSpPr>
          <p:cNvPr id="11" name="Frame 10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1503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151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0191" y="187973"/>
            <a:ext cx="11189617" cy="95279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আদর্শ পাঠ 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6625" t="11117" r="29875" b="5755"/>
          <a:stretch/>
        </p:blipFill>
        <p:spPr>
          <a:xfrm>
            <a:off x="693892" y="992171"/>
            <a:ext cx="5021107" cy="542041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6" name="Frame 5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1503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501" y="992171"/>
            <a:ext cx="4285997" cy="5420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680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326" y="222097"/>
            <a:ext cx="11095348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সরব পাঠ</a:t>
            </a:r>
            <a:endParaRPr lang="en-US" sz="5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1503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419" y="1250723"/>
            <a:ext cx="5385161" cy="5091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612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13831</TotalTime>
  <Words>810</Words>
  <Application>Microsoft Office PowerPoint</Application>
  <PresentationFormat>Custom</PresentationFormat>
  <Paragraphs>134</Paragraphs>
  <Slides>20</Slides>
  <Notes>17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Times New Roman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ACT</cp:lastModifiedBy>
  <cp:revision>2077</cp:revision>
  <dcterms:created xsi:type="dcterms:W3CDTF">2020-05-12T16:44:20Z</dcterms:created>
  <dcterms:modified xsi:type="dcterms:W3CDTF">2021-05-21T16:04:34Z</dcterms:modified>
</cp:coreProperties>
</file>