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93" r:id="rId4"/>
    <p:sldId id="286" r:id="rId5"/>
    <p:sldId id="287" r:id="rId6"/>
    <p:sldId id="256" r:id="rId7"/>
    <p:sldId id="263" r:id="rId8"/>
    <p:sldId id="265" r:id="rId9"/>
    <p:sldId id="267" r:id="rId10"/>
    <p:sldId id="270" r:id="rId11"/>
    <p:sldId id="271" r:id="rId12"/>
    <p:sldId id="273" r:id="rId13"/>
    <p:sldId id="294" r:id="rId14"/>
    <p:sldId id="274" r:id="rId15"/>
    <p:sldId id="275" r:id="rId16"/>
    <p:sldId id="281" r:id="rId17"/>
    <p:sldId id="282" r:id="rId18"/>
    <p:sldId id="277" r:id="rId19"/>
    <p:sldId id="278" r:id="rId20"/>
    <p:sldId id="280" r:id="rId21"/>
    <p:sldId id="279" r:id="rId22"/>
    <p:sldId id="283" r:id="rId23"/>
    <p:sldId id="289" r:id="rId24"/>
    <p:sldId id="290" r:id="rId25"/>
    <p:sldId id="291"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00FFFF"/>
    <a:srgbClr val="FF5050"/>
    <a:srgbClr val="FF3399"/>
    <a:srgbClr val="FFFF00"/>
    <a:srgbClr val="3333FF"/>
    <a:srgbClr val="FF00FF"/>
    <a:srgbClr val="FF33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jpeg"/><Relationship Id="rId1" Type="http://schemas.openxmlformats.org/officeDocument/2006/relationships/slideLayout" Target="../slideLayouts/slideLayout7.xml"/><Relationship Id="rId5" Type="http://schemas.microsoft.com/office/2007/relationships/hdphoto" Target="../media/hdphoto12.wdp"/><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microsoft.com/office/2007/relationships/hdphoto" Target="../media/hdphoto1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13" Type="http://schemas.microsoft.com/office/2007/relationships/hdphoto" Target="../media/hdphoto20.wdp"/><Relationship Id="rId3" Type="http://schemas.microsoft.com/office/2007/relationships/hdphoto" Target="../media/hdphoto15.wdp"/><Relationship Id="rId7" Type="http://schemas.microsoft.com/office/2007/relationships/hdphoto" Target="../media/hdphoto17.wdp"/><Relationship Id="rId12" Type="http://schemas.openxmlformats.org/officeDocument/2006/relationships/image" Target="../media/image24.jpeg"/><Relationship Id="rId17" Type="http://schemas.microsoft.com/office/2007/relationships/hdphoto" Target="../media/hdphoto22.wdp"/><Relationship Id="rId2" Type="http://schemas.openxmlformats.org/officeDocument/2006/relationships/image" Target="../media/image19.jpeg"/><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1.jpeg"/><Relationship Id="rId11" Type="http://schemas.microsoft.com/office/2007/relationships/hdphoto" Target="../media/hdphoto19.wdp"/><Relationship Id="rId5" Type="http://schemas.microsoft.com/office/2007/relationships/hdphoto" Target="../media/hdphoto16.wdp"/><Relationship Id="rId15" Type="http://schemas.microsoft.com/office/2007/relationships/hdphoto" Target="../media/hdphoto21.wdp"/><Relationship Id="rId10" Type="http://schemas.openxmlformats.org/officeDocument/2006/relationships/image" Target="../media/image23.jpeg"/><Relationship Id="rId4" Type="http://schemas.openxmlformats.org/officeDocument/2006/relationships/image" Target="../media/image20.jpeg"/><Relationship Id="rId9" Type="http://schemas.microsoft.com/office/2007/relationships/hdphoto" Target="../media/hdphoto18.wdp"/><Relationship Id="rId1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7.jpeg"/><Relationship Id="rId1" Type="http://schemas.openxmlformats.org/officeDocument/2006/relationships/slideLayout" Target="../slideLayouts/slideLayout7.xml"/><Relationship Id="rId5" Type="http://schemas.microsoft.com/office/2007/relationships/hdphoto" Target="../media/hdphoto24.wdp"/><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29.jpeg"/><Relationship Id="rId1" Type="http://schemas.openxmlformats.org/officeDocument/2006/relationships/slideLayout" Target="../slideLayouts/slideLayout7.xml"/><Relationship Id="rId5" Type="http://schemas.microsoft.com/office/2007/relationships/hdphoto" Target="../media/hdphoto26.wdp"/><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microsoft.com/office/2007/relationships/hdphoto" Target="../media/hdphoto27.wdp"/><Relationship Id="rId7" Type="http://schemas.microsoft.com/office/2007/relationships/hdphoto" Target="../media/hdphoto29.wdp"/><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28.wdp"/><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microsoft.com/office/2007/relationships/hdphoto" Target="../media/hdphoto30.wdp"/><Relationship Id="rId7" Type="http://schemas.microsoft.com/office/2007/relationships/hdphoto" Target="../media/hdphoto32.wdp"/><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0.jpeg"/><Relationship Id="rId5" Type="http://schemas.microsoft.com/office/2007/relationships/hdphoto" Target="../media/hdphoto31.wdp"/><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3" Type="http://schemas.microsoft.com/office/2007/relationships/hdphoto" Target="../media/hdphoto33.wdp"/><Relationship Id="rId7" Type="http://schemas.microsoft.com/office/2007/relationships/hdphoto" Target="../media/hdphoto35.wdp"/><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3.jpeg"/><Relationship Id="rId5" Type="http://schemas.microsoft.com/office/2007/relationships/hdphoto" Target="../media/hdphoto34.wdp"/><Relationship Id="rId4" Type="http://schemas.openxmlformats.org/officeDocument/2006/relationships/image" Target="../media/image42.jpeg"/><Relationship Id="rId9" Type="http://schemas.microsoft.com/office/2007/relationships/hdphoto" Target="../media/hdphoto36.wdp"/></Relationships>
</file>

<file path=ppt/slides/_rels/slide21.xml.rels><?xml version="1.0" encoding="UTF-8" standalone="yes"?>
<Relationships xmlns="http://schemas.openxmlformats.org/package/2006/relationships"><Relationship Id="rId3" Type="http://schemas.microsoft.com/office/2007/relationships/hdphoto" Target="../media/hdphoto37.wdp"/><Relationship Id="rId2" Type="http://schemas.openxmlformats.org/officeDocument/2006/relationships/image" Target="../media/image45.jpeg"/><Relationship Id="rId1" Type="http://schemas.openxmlformats.org/officeDocument/2006/relationships/slideLayout" Target="../slideLayouts/slideLayout7.xml"/><Relationship Id="rId5" Type="http://schemas.microsoft.com/office/2007/relationships/hdphoto" Target="../media/hdphoto38.wdp"/><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microsoft.com/office/2007/relationships/hdphoto" Target="../media/hdphoto39.wdp"/><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40.wdp"/><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8.jpe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jpeg"/><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86361" y="358790"/>
            <a:ext cx="3371279" cy="1393810"/>
          </a:xfrm>
          <a:prstGeom prst="rect">
            <a:avLst/>
          </a:prstGeom>
          <a:noFill/>
        </p:spPr>
        <p:txBody>
          <a:bodyPr wrap="none" rtlCol="0" anchor="b">
            <a:prstTxWarp prst="textWave4">
              <a:avLst/>
            </a:prstTxWarp>
            <a:spAutoFit/>
          </a:bodyPr>
          <a:lstStyle/>
          <a:p>
            <a:pPr algn="ctr"/>
            <a:r>
              <a:rPr lang="bn-BD" sz="4400" dirty="0" smtClean="0">
                <a:ln>
                  <a:solidFill>
                    <a:srgbClr val="00FFFF"/>
                  </a:solidFill>
                </a:ln>
                <a:solidFill>
                  <a:srgbClr val="FF0066"/>
                </a:solidFill>
                <a:latin typeface="NikoshBAN" pitchFamily="2" charset="0"/>
                <a:cs typeface="NikoshBAN" pitchFamily="2" charset="0"/>
              </a:rPr>
              <a:t>সকলকে শুভেচ্ছা</a:t>
            </a:r>
            <a:endParaRPr lang="en-US" sz="4400" dirty="0">
              <a:ln>
                <a:solidFill>
                  <a:srgbClr val="00FFFF"/>
                </a:solidFill>
              </a:ln>
              <a:solidFill>
                <a:srgbClr val="FF0066"/>
              </a:solidFill>
              <a:latin typeface="NikoshBAN" pitchFamily="2" charset="0"/>
              <a:cs typeface="NikoshBAN" pitchFamily="2" charset="0"/>
            </a:endParaRPr>
          </a:p>
        </p:txBody>
      </p:sp>
      <p:grpSp>
        <p:nvGrpSpPr>
          <p:cNvPr id="7" name="Group 6"/>
          <p:cNvGrpSpPr/>
          <p:nvPr/>
        </p:nvGrpSpPr>
        <p:grpSpPr>
          <a:xfrm>
            <a:off x="929817" y="2286000"/>
            <a:ext cx="7284366" cy="3600986"/>
            <a:chOff x="929817" y="2444496"/>
            <a:chExt cx="7284366" cy="3600986"/>
          </a:xfrm>
        </p:grpSpPr>
        <p:sp>
          <p:nvSpPr>
            <p:cNvPr id="8" name="TextBox 7"/>
            <p:cNvSpPr txBox="1"/>
            <p:nvPr/>
          </p:nvSpPr>
          <p:spPr>
            <a:xfrm>
              <a:off x="929817" y="2444496"/>
              <a:ext cx="7284366" cy="3600986"/>
            </a:xfrm>
            <a:prstGeom prst="rect">
              <a:avLst/>
            </a:prstGeom>
            <a:noFill/>
            <a:ln w="19050">
              <a:solidFill>
                <a:srgbClr val="FF3399"/>
              </a:solidFill>
            </a:ln>
          </p:spPr>
          <p:txBody>
            <a:bodyPr wrap="none" rtlCol="0">
              <a:spAutoFit/>
            </a:bodyPr>
            <a:lstStyle/>
            <a:p>
              <a:pPr algn="ctr"/>
              <a:endParaRPr lang="en-US" sz="2400" b="1" dirty="0" smtClean="0">
                <a:latin typeface="NikoshBAN" pitchFamily="2" charset="0"/>
                <a:cs typeface="NikoshBAN" pitchFamily="2" charset="0"/>
              </a:endParaRPr>
            </a:p>
            <a:p>
              <a:pPr algn="ctr"/>
              <a:r>
                <a:rPr lang="bn-BD" sz="3600" b="1" dirty="0" smtClean="0">
                  <a:latin typeface="NikoshBAN" pitchFamily="2" charset="0"/>
                  <a:cs typeface="NikoshBAN" pitchFamily="2" charset="0"/>
                </a:rPr>
                <a:t>দিবাকর বড়ুয়া</a:t>
              </a:r>
              <a:endParaRPr lang="en-US" sz="3600" b="1" dirty="0" smtClean="0">
                <a:latin typeface="NikoshBAN" pitchFamily="2" charset="0"/>
                <a:cs typeface="NikoshBAN" pitchFamily="2" charset="0"/>
              </a:endParaRPr>
            </a:p>
            <a:p>
              <a:pPr algn="ctr"/>
              <a:r>
                <a:rPr lang="bn-BD" sz="3600" dirty="0" smtClean="0">
                  <a:latin typeface="NikoshBAN" pitchFamily="2" charset="0"/>
                  <a:cs typeface="NikoshBAN" pitchFamily="2" charset="0"/>
                </a:rPr>
                <a:t>ইন্সট্রাক্টর</a:t>
              </a:r>
              <a:endParaRPr lang="en-US" sz="3600" dirty="0">
                <a:latin typeface="NikoshBAN" pitchFamily="2" charset="0"/>
                <a:cs typeface="NikoshBAN" pitchFamily="2" charset="0"/>
              </a:endParaRPr>
            </a:p>
            <a:p>
              <a:pPr algn="ctr"/>
              <a:endParaRPr lang="en-US" sz="2400" dirty="0" smtClean="0">
                <a:latin typeface="NikoshBAN" pitchFamily="2" charset="0"/>
                <a:cs typeface="NikoshBAN" pitchFamily="2" charset="0"/>
              </a:endParaRPr>
            </a:p>
            <a:p>
              <a:pPr algn="ctr"/>
              <a:r>
                <a:rPr lang="bn-BD" sz="3600" dirty="0" smtClean="0">
                  <a:latin typeface="NikoshBAN" pitchFamily="2" charset="0"/>
                  <a:cs typeface="NikoshBAN" pitchFamily="2" charset="0"/>
                </a:rPr>
                <a:t>ফটিকছড়ি করোনেশন সরকারি মডেল উচ্চ বিদ্যালয়</a:t>
              </a:r>
            </a:p>
            <a:p>
              <a:pPr algn="ctr"/>
              <a:r>
                <a:rPr lang="bn-BD" sz="3600" dirty="0" smtClean="0">
                  <a:latin typeface="NikoshBAN" pitchFamily="2" charset="0"/>
                  <a:cs typeface="NikoshBAN" pitchFamily="2" charset="0"/>
                </a:rPr>
                <a:t>ফটিকছড়ি, চট্টগ্রাম।</a:t>
              </a:r>
            </a:p>
            <a:p>
              <a:pPr algn="ctr"/>
              <a:r>
                <a:rPr lang="bn-BD" sz="3600" dirty="0" smtClean="0">
                  <a:latin typeface="NikoshBAN" pitchFamily="2" charset="0"/>
                  <a:cs typeface="NikoshBAN" pitchFamily="2" charset="0"/>
                </a:rPr>
                <a:t>ইমেইলঃ</a:t>
              </a:r>
              <a:r>
                <a:rPr lang="en-US" sz="3600" dirty="0" smtClean="0">
                  <a:latin typeface="NikoshBAN" pitchFamily="2" charset="0"/>
                  <a:cs typeface="NikoshBAN" pitchFamily="2" charset="0"/>
                </a:rPr>
                <a:t> </a:t>
              </a:r>
              <a:r>
                <a:rPr lang="en-US" sz="3600" dirty="0" smtClean="0">
                  <a:latin typeface="Times New Roman" pitchFamily="18" charset="0"/>
                  <a:cs typeface="Times New Roman" pitchFamily="18" charset="0"/>
                </a:rPr>
                <a:t>dibakar1881@gmail.com</a:t>
              </a:r>
              <a:endParaRPr lang="en-US" sz="3600" dirty="0">
                <a:latin typeface="Times New Roman" pitchFamily="18" charset="0"/>
                <a:cs typeface="Times New Roman"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809679" y="2514600"/>
              <a:ext cx="1371600" cy="1746504"/>
            </a:xfrm>
            <a:prstGeom prst="roundRect">
              <a:avLst/>
            </a:prstGeom>
            <a:ln w="28575">
              <a:solidFill>
                <a:srgbClr val="66FF33"/>
              </a:solidFill>
            </a:ln>
          </p:spPr>
        </p:pic>
      </p:grpSp>
    </p:spTree>
    <p:extLst>
      <p:ext uri="{BB962C8B-B14F-4D97-AF65-F5344CB8AC3E}">
        <p14:creationId xmlns:p14="http://schemas.microsoft.com/office/powerpoint/2010/main" val="3390460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referRelativeResize="0">
            <a:picLocks/>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4838" y="109972"/>
            <a:ext cx="3967162" cy="5071628"/>
          </a:xfrm>
          <a:prstGeom prst="rect">
            <a:avLst/>
          </a:prstGeom>
          <a:ln>
            <a:solidFill>
              <a:srgbClr val="66FF33"/>
            </a:solidFill>
          </a:ln>
        </p:spPr>
      </p:pic>
      <p:sp>
        <p:nvSpPr>
          <p:cNvPr id="6" name="Rectangle 5"/>
          <p:cNvSpPr/>
          <p:nvPr/>
        </p:nvSpPr>
        <p:spPr>
          <a:xfrm>
            <a:off x="190500" y="5228272"/>
            <a:ext cx="8763000" cy="1477328"/>
          </a:xfrm>
          <a:prstGeom prst="rect">
            <a:avLst/>
          </a:prstGeom>
        </p:spPr>
        <p:txBody>
          <a:bodyPr wrap="square">
            <a:spAutoFit/>
          </a:bodyPr>
          <a:lstStyle/>
          <a:p>
            <a:pPr algn="just"/>
            <a:r>
              <a:rPr lang="bn-BD" sz="3000" dirty="0" smtClean="0">
                <a:latin typeface="NikoshBAN" pitchFamily="2" charset="0"/>
                <a:cs typeface="NikoshBAN" pitchFamily="2" charset="0"/>
              </a:rPr>
              <a:t>মূল মন্দিরের ভিতরে আছে ভূমিস্পর্শ মুদ্রায় বসা বড় বুদ্ধমূর্তি। বুদ্ধাসনে </a:t>
            </a:r>
          </a:p>
          <a:p>
            <a:pPr algn="just"/>
            <a:r>
              <a:rPr lang="bn-BD" sz="3000" dirty="0" smtClean="0">
                <a:latin typeface="NikoshBAN" pitchFamily="2" charset="0"/>
                <a:cs typeface="NikoshBAN" pitchFamily="2" charset="0"/>
              </a:rPr>
              <a:t>সিংহ ও হস্তীমূর্তি আছে। বাইরে পাঁচটি কক্ষে সারিবদ্ধ পাঁচটি বুদ্ধমূর্তি আছে। </a:t>
            </a:r>
          </a:p>
          <a:p>
            <a:pPr algn="just"/>
            <a:r>
              <a:rPr lang="bn-BD" sz="3000" dirty="0" smtClean="0">
                <a:latin typeface="NikoshBAN" pitchFamily="2" charset="0"/>
                <a:cs typeface="NikoshBAN" pitchFamily="2" charset="0"/>
              </a:rPr>
              <a:t>মন্দিরটির প্রতিষ্ঠাকাল ও প্রথম কে প্রতিষ্ঠা করেছেন তা সঠিক জানা যায় না।</a:t>
            </a:r>
            <a:endParaRPr lang="en-US" sz="3000" dirty="0"/>
          </a:p>
        </p:txBody>
      </p:sp>
      <p:pic>
        <p:nvPicPr>
          <p:cNvPr id="4" name="Picture 3"/>
          <p:cNvPicPr preferRelativeResize="0">
            <a:picLocks/>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648200" y="109972"/>
            <a:ext cx="3835685" cy="5071628"/>
          </a:xfrm>
          <a:prstGeom prst="rect">
            <a:avLst/>
          </a:prstGeom>
          <a:ln>
            <a:solidFill>
              <a:srgbClr val="66FF33"/>
            </a:solidFill>
          </a:ln>
        </p:spPr>
      </p:pic>
      <p:sp>
        <p:nvSpPr>
          <p:cNvPr id="2" name="Rectangle 1"/>
          <p:cNvSpPr/>
          <p:nvPr/>
        </p:nvSpPr>
        <p:spPr>
          <a:xfrm>
            <a:off x="5610716" y="4673025"/>
            <a:ext cx="2542684" cy="584775"/>
          </a:xfrm>
          <a:prstGeom prst="rect">
            <a:avLst/>
          </a:prstGeom>
        </p:spPr>
        <p:txBody>
          <a:bodyPr wrap="none">
            <a:spAutoFit/>
          </a:bodyPr>
          <a:lstStyle/>
          <a:p>
            <a:r>
              <a:rPr lang="bn-BD" sz="3200" dirty="0">
                <a:solidFill>
                  <a:srgbClr val="00FFFF"/>
                </a:solidFill>
                <a:latin typeface="NikoshBAN" pitchFamily="2" charset="0"/>
                <a:cs typeface="NikoshBAN" pitchFamily="2" charset="0"/>
              </a:rPr>
              <a:t>ভূমিস্পর্শ </a:t>
            </a:r>
            <a:r>
              <a:rPr lang="bn-BD" sz="3200" dirty="0" smtClean="0">
                <a:solidFill>
                  <a:srgbClr val="00FFFF"/>
                </a:solidFill>
                <a:latin typeface="NikoshBAN" pitchFamily="2" charset="0"/>
                <a:cs typeface="NikoshBAN" pitchFamily="2" charset="0"/>
              </a:rPr>
              <a:t>মুদ্রায় বুদ্ধ</a:t>
            </a:r>
            <a:endParaRPr lang="en-US" sz="3200" dirty="0">
              <a:solidFill>
                <a:srgbClr val="00FFFF"/>
              </a:solidFill>
            </a:endParaRPr>
          </a:p>
        </p:txBody>
      </p:sp>
      <p:sp>
        <p:nvSpPr>
          <p:cNvPr id="7" name="Rectangle 6"/>
          <p:cNvSpPr/>
          <p:nvPr/>
        </p:nvSpPr>
        <p:spPr>
          <a:xfrm>
            <a:off x="604838" y="4419600"/>
            <a:ext cx="3967162" cy="7620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99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3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3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3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3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repeatCount="indefinite"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72000"/>
            <a:ext cx="8686800" cy="2062103"/>
          </a:xfrm>
          <a:prstGeom prst="rect">
            <a:avLst/>
          </a:prstGeom>
          <a:ln>
            <a:solidFill>
              <a:srgbClr val="FF00FF"/>
            </a:solidFill>
          </a:ln>
        </p:spPr>
        <p:txBody>
          <a:bodyPr wrap="square">
            <a:spAutoFit/>
          </a:bodyPr>
          <a:lstStyle/>
          <a:p>
            <a:pPr algn="just"/>
            <a:r>
              <a:rPr lang="bn-BD" sz="3200" dirty="0">
                <a:latin typeface="NikoshBAN" pitchFamily="2" charset="0"/>
                <a:cs typeface="NikoshBAN" pitchFamily="2" charset="0"/>
              </a:rPr>
              <a:t>তবে পণ্ডিতদের ধারণা, এ মন্দিরটি সম্রাট অশোক, তৎপরবর্তী মিত্রবংশীয় রানি কুরাংগী ও নাগদেবী এবং আরো পরে কুষাণ বংশীয় ষষ্ঠ রাজা কনিষ্ক প্রমুখের পর্যায়ক্রমিক সহযোগিতা দ্বারা নির্মিত হয়েছিল।</a:t>
            </a:r>
            <a:endParaRPr lang="en-US" sz="3200" dirty="0"/>
          </a:p>
        </p:txBody>
      </p:sp>
      <p:pic>
        <p:nvPicPr>
          <p:cNvPr id="4" name="Picture 3"/>
          <p:cNvPicPr preferRelativeResize="0">
            <a:picLocks/>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4197" t="1859" r="2868" b="3256"/>
          <a:stretch/>
        </p:blipFill>
        <p:spPr>
          <a:xfrm>
            <a:off x="4724400" y="238991"/>
            <a:ext cx="3657600" cy="4114800"/>
          </a:xfrm>
          <a:prstGeom prst="roundRect">
            <a:avLst/>
          </a:prstGeom>
          <a:ln>
            <a:solidFill>
              <a:srgbClr val="FF00FF"/>
            </a:solidFill>
          </a:ln>
        </p:spPr>
      </p:pic>
      <p:pic>
        <p:nvPicPr>
          <p:cNvPr id="5" name="Picture 4"/>
          <p:cNvPicPr preferRelativeResize="0">
            <a:picLocks/>
          </p:cNvPicPr>
          <p:nvPr/>
        </p:nvPicPr>
        <p:blipFill rotWithShape="1">
          <a:blip r:embed="rId4">
            <a:extLst>
              <a:ext uri="{28A0092B-C50C-407E-A947-70E740481C1C}">
                <a14:useLocalDpi xmlns:a14="http://schemas.microsoft.com/office/drawing/2010/main" val="0"/>
              </a:ext>
            </a:extLst>
          </a:blip>
          <a:srcRect t="13711" b="750"/>
          <a:stretch/>
        </p:blipFill>
        <p:spPr>
          <a:xfrm>
            <a:off x="914400" y="238991"/>
            <a:ext cx="3657600" cy="4114800"/>
          </a:xfrm>
          <a:prstGeom prst="roundRect">
            <a:avLst/>
          </a:prstGeom>
          <a:ln>
            <a:solidFill>
              <a:srgbClr val="FF00FF"/>
            </a:solidFill>
          </a:ln>
        </p:spPr>
      </p:pic>
      <p:sp>
        <p:nvSpPr>
          <p:cNvPr id="2" name="Rectangle 1"/>
          <p:cNvSpPr/>
          <p:nvPr/>
        </p:nvSpPr>
        <p:spPr>
          <a:xfrm>
            <a:off x="1703492" y="3849469"/>
            <a:ext cx="2079415" cy="646331"/>
          </a:xfrm>
          <a:prstGeom prst="rect">
            <a:avLst/>
          </a:prstGeom>
        </p:spPr>
        <p:txBody>
          <a:bodyPr wrap="none">
            <a:spAutoFit/>
          </a:bodyPr>
          <a:lstStyle/>
          <a:p>
            <a:r>
              <a:rPr lang="bn-BD" sz="3600" dirty="0">
                <a:solidFill>
                  <a:srgbClr val="002060"/>
                </a:solidFill>
                <a:latin typeface="NikoshBAN" pitchFamily="2" charset="0"/>
                <a:cs typeface="NikoshBAN" pitchFamily="2" charset="0"/>
              </a:rPr>
              <a:t>সম্রাট অশোক</a:t>
            </a:r>
            <a:endParaRPr lang="en-US" sz="3600" dirty="0">
              <a:solidFill>
                <a:srgbClr val="002060"/>
              </a:solidFill>
            </a:endParaRPr>
          </a:p>
        </p:txBody>
      </p:sp>
      <p:sp>
        <p:nvSpPr>
          <p:cNvPr id="6" name="Rectangle 5"/>
          <p:cNvSpPr/>
          <p:nvPr/>
        </p:nvSpPr>
        <p:spPr>
          <a:xfrm>
            <a:off x="5727277" y="3849469"/>
            <a:ext cx="1816523" cy="646331"/>
          </a:xfrm>
          <a:prstGeom prst="rect">
            <a:avLst/>
          </a:prstGeom>
        </p:spPr>
        <p:txBody>
          <a:bodyPr wrap="none">
            <a:spAutoFit/>
          </a:bodyPr>
          <a:lstStyle/>
          <a:p>
            <a:r>
              <a:rPr lang="bn-BD" sz="3600" dirty="0">
                <a:solidFill>
                  <a:srgbClr val="00FFFF"/>
                </a:solidFill>
                <a:latin typeface="NikoshBAN" pitchFamily="2" charset="0"/>
                <a:cs typeface="NikoshBAN" pitchFamily="2" charset="0"/>
              </a:rPr>
              <a:t>রাজা কনিষ্ক</a:t>
            </a:r>
            <a:endParaRPr lang="en-US" sz="3600" dirty="0">
              <a:solidFill>
                <a:srgbClr val="00FFFF"/>
              </a:solidFill>
            </a:endParaRPr>
          </a:p>
        </p:txBody>
      </p:sp>
    </p:spTree>
    <p:extLst>
      <p:ext uri="{BB962C8B-B14F-4D97-AF65-F5344CB8AC3E}">
        <p14:creationId xmlns:p14="http://schemas.microsoft.com/office/powerpoint/2010/main" val="29416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0" y="181958"/>
            <a:ext cx="3962400" cy="6494085"/>
          </a:xfrm>
          <a:prstGeom prst="rect">
            <a:avLst/>
          </a:prstGeom>
          <a:ln>
            <a:solidFill>
              <a:srgbClr val="FF33CC"/>
            </a:solidFill>
          </a:ln>
        </p:spPr>
        <p:txBody>
          <a:bodyPr wrap="square">
            <a:spAutoFit/>
          </a:bodyPr>
          <a:lstStyle/>
          <a:p>
            <a:pPr algn="just"/>
            <a:r>
              <a:rPr lang="bn-BD" sz="3200" dirty="0" smtClean="0">
                <a:latin typeface="NikoshBAN" pitchFamily="2" charset="0"/>
                <a:cs typeface="NikoshBAN" pitchFamily="2" charset="0"/>
              </a:rPr>
              <a:t>সপ্তম শতকে হিউয়েন সাং বুদ্ধগয়া ভ্রমণে আসেন। তিনি মন্দিরটির বিবরণ ভ্রমণ বিবরণীতে লিখে রাখেন। তিনি লিখেছেন, মন্দিরটি ১৬০ ফুট উঁচু। এর প্রশস্ত ভূমির উপর বিশটি সিঁড়ির ধাপ বর্তমান। সুবৃহৎ মন্দিরটি ইষ্টক দ্বারা নির্মিত। তিনি এখানে সম্রাট অশোক নির্মিত আরো একটি অলঙ্করণসমৃদ্ধ চৈত্যগৃহ দেখেছেন বলে উল্লেখ করেছেন।</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0500"/>
            <a:ext cx="4295775" cy="6477000"/>
          </a:xfrm>
          <a:prstGeom prst="rect">
            <a:avLst/>
          </a:prstGeom>
          <a:ln>
            <a:solidFill>
              <a:srgbClr val="FF33CC"/>
            </a:solidFill>
          </a:ln>
        </p:spPr>
      </p:pic>
      <p:pic>
        <p:nvPicPr>
          <p:cNvPr id="6" name="Picture 5"/>
          <p:cNvPicPr preferRelativeResize="0">
            <a:picLocks/>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l="3126" t="-1" r="2083" b="-612"/>
          <a:stretch/>
        </p:blipFill>
        <p:spPr>
          <a:xfrm>
            <a:off x="152400" y="228600"/>
            <a:ext cx="2286000" cy="2286000"/>
          </a:xfrm>
          <a:prstGeom prst="ellipse">
            <a:avLst/>
          </a:prstGeom>
          <a:ln w="12700">
            <a:solidFill>
              <a:srgbClr val="FF33CC"/>
            </a:solidFill>
          </a:ln>
        </p:spPr>
      </p:pic>
      <p:grpSp>
        <p:nvGrpSpPr>
          <p:cNvPr id="3" name="Group 2"/>
          <p:cNvGrpSpPr/>
          <p:nvPr/>
        </p:nvGrpSpPr>
        <p:grpSpPr>
          <a:xfrm>
            <a:off x="2362200" y="228600"/>
            <a:ext cx="990600" cy="3810000"/>
            <a:chOff x="2362200" y="228600"/>
            <a:chExt cx="990600" cy="3810000"/>
          </a:xfrm>
        </p:grpSpPr>
        <p:cxnSp>
          <p:nvCxnSpPr>
            <p:cNvPr id="16" name="Straight Connector 15"/>
            <p:cNvCxnSpPr/>
            <p:nvPr/>
          </p:nvCxnSpPr>
          <p:spPr>
            <a:xfrm>
              <a:off x="2819400" y="304800"/>
              <a:ext cx="0" cy="3733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62200" y="228600"/>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a:off x="2857500" y="1143000"/>
            <a:ext cx="5715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32412" y="609600"/>
            <a:ext cx="1744388" cy="584775"/>
          </a:xfrm>
          <a:prstGeom prst="rect">
            <a:avLst/>
          </a:prstGeom>
        </p:spPr>
        <p:txBody>
          <a:bodyPr wrap="none">
            <a:spAutoFit/>
          </a:bodyPr>
          <a:lstStyle/>
          <a:p>
            <a:r>
              <a:rPr lang="bn-BD" sz="3200" dirty="0">
                <a:solidFill>
                  <a:srgbClr val="FFFF00"/>
                </a:solidFill>
                <a:latin typeface="NikoshBAN" pitchFamily="2" charset="0"/>
                <a:cs typeface="NikoshBAN" pitchFamily="2" charset="0"/>
              </a:rPr>
              <a:t>১৬০ ফুট উঁচু</a:t>
            </a:r>
            <a:endParaRPr lang="en-US" sz="3200" dirty="0">
              <a:solidFill>
                <a:srgbClr val="FFFF00"/>
              </a:solidFill>
            </a:endParaRPr>
          </a:p>
        </p:txBody>
      </p:sp>
      <p:sp>
        <p:nvSpPr>
          <p:cNvPr id="22" name="Rectangle 21"/>
          <p:cNvSpPr/>
          <p:nvPr/>
        </p:nvSpPr>
        <p:spPr>
          <a:xfrm>
            <a:off x="1752600" y="5638800"/>
            <a:ext cx="2395207" cy="584775"/>
          </a:xfrm>
          <a:prstGeom prst="rect">
            <a:avLst/>
          </a:prstGeom>
        </p:spPr>
        <p:txBody>
          <a:bodyPr wrap="none">
            <a:spAutoFit/>
          </a:bodyPr>
          <a:lstStyle/>
          <a:p>
            <a:r>
              <a:rPr lang="bn-BD" sz="3200" dirty="0">
                <a:ln w="3175">
                  <a:solidFill>
                    <a:srgbClr val="00FFFF"/>
                  </a:solidFill>
                </a:ln>
                <a:solidFill>
                  <a:srgbClr val="0070C0"/>
                </a:solidFill>
                <a:latin typeface="NikoshBAN" pitchFamily="2" charset="0"/>
                <a:cs typeface="NikoshBAN" pitchFamily="2" charset="0"/>
              </a:rPr>
              <a:t>বিশটি সিঁড়ির ধাপ</a:t>
            </a:r>
            <a:endParaRPr lang="en-US" sz="3200" dirty="0">
              <a:ln w="3175">
                <a:solidFill>
                  <a:srgbClr val="00FFFF"/>
                </a:solidFill>
              </a:ln>
              <a:solidFill>
                <a:srgbClr val="0070C0"/>
              </a:solidFill>
            </a:endParaRPr>
          </a:p>
        </p:txBody>
      </p:sp>
      <p:sp>
        <p:nvSpPr>
          <p:cNvPr id="23" name="Rectangle 22"/>
          <p:cNvSpPr/>
          <p:nvPr/>
        </p:nvSpPr>
        <p:spPr>
          <a:xfrm>
            <a:off x="418688" y="317212"/>
            <a:ext cx="1717137" cy="584775"/>
          </a:xfrm>
          <a:prstGeom prst="rect">
            <a:avLst/>
          </a:prstGeom>
        </p:spPr>
        <p:txBody>
          <a:bodyPr wrap="none">
            <a:spAutoFit/>
          </a:bodyPr>
          <a:lstStyle/>
          <a:p>
            <a:r>
              <a:rPr lang="bn-BD" sz="3200" dirty="0">
                <a:solidFill>
                  <a:srgbClr val="FFFF00"/>
                </a:solidFill>
                <a:latin typeface="NikoshBAN" pitchFamily="2" charset="0"/>
                <a:cs typeface="NikoshBAN" pitchFamily="2" charset="0"/>
              </a:rPr>
              <a:t>হিউয়েন সাং</a:t>
            </a:r>
            <a:endParaRPr lang="en-US" sz="3200" dirty="0">
              <a:solidFill>
                <a:srgbClr val="FFFF00"/>
              </a:solidFill>
            </a:endParaRPr>
          </a:p>
        </p:txBody>
      </p:sp>
    </p:spTree>
    <p:extLst>
      <p:ext uri="{BB962C8B-B14F-4D97-AF65-F5344CB8AC3E}">
        <p14:creationId xmlns:p14="http://schemas.microsoft.com/office/powerpoint/2010/main" val="132594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3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3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3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3244" y="457200"/>
            <a:ext cx="1917513" cy="707886"/>
          </a:xfrm>
          <a:prstGeom prst="rect">
            <a:avLst/>
          </a:prstGeom>
          <a:solidFill>
            <a:srgbClr val="80ECC8"/>
          </a:solidFill>
        </p:spPr>
        <p:txBody>
          <a:bodyPr wrap="none" rtlCol="0">
            <a:spAutoFit/>
          </a:bodyPr>
          <a:lstStyle/>
          <a:p>
            <a:r>
              <a:rPr lang="bn-BD" sz="4000" dirty="0" smtClean="0">
                <a:latin typeface="NikoshBAN" pitchFamily="2" charset="0"/>
                <a:cs typeface="NikoshBAN" pitchFamily="2" charset="0"/>
              </a:rPr>
              <a:t>একক কাজ</a:t>
            </a:r>
            <a:endParaRPr lang="en-US" sz="4000" dirty="0">
              <a:latin typeface="NikoshBAN" pitchFamily="2" charset="0"/>
              <a:cs typeface="NikoshBAN" pitchFamily="2" charset="0"/>
            </a:endParaRPr>
          </a:p>
        </p:txBody>
      </p:sp>
      <p:sp>
        <p:nvSpPr>
          <p:cNvPr id="3" name="TextBox 2"/>
          <p:cNvSpPr txBox="1"/>
          <p:nvPr/>
        </p:nvSpPr>
        <p:spPr>
          <a:xfrm>
            <a:off x="582738" y="2514600"/>
            <a:ext cx="5741861" cy="646331"/>
          </a:xfrm>
          <a:prstGeom prst="rect">
            <a:avLst/>
          </a:prstGeom>
          <a:noFill/>
        </p:spPr>
        <p:txBody>
          <a:bodyPr wrap="square" rtlCol="0">
            <a:spAutoFit/>
          </a:bodyPr>
          <a:lstStyle/>
          <a:p>
            <a:pPr marL="571500" indent="-571500">
              <a:buFont typeface="Wingdings" pitchFamily="2" charset="2"/>
              <a:buChar char="v"/>
            </a:pPr>
            <a:r>
              <a:rPr lang="bn-BD" sz="3600" dirty="0" smtClean="0">
                <a:latin typeface="NikoshBAN" pitchFamily="2" charset="0"/>
                <a:cs typeface="NikoshBAN" pitchFamily="2" charset="0"/>
              </a:rPr>
              <a:t>বজ্রাসন কি? বজ্রাসন সম্পর্কে লেখ?</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453330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44000"/>
            <a:ext cx="2478723" cy="5509200"/>
          </a:xfrm>
          <a:prstGeom prst="rect">
            <a:avLst/>
          </a:prstGeom>
          <a:ln>
            <a:solidFill>
              <a:srgbClr val="FF3399"/>
            </a:solidFill>
          </a:ln>
        </p:spPr>
        <p:txBody>
          <a:bodyPr wrap="square">
            <a:spAutoFit/>
          </a:bodyPr>
          <a:lstStyle/>
          <a:p>
            <a:r>
              <a:rPr lang="bn-BD" sz="3200" dirty="0" smtClean="0">
                <a:latin typeface="NikoshBAN" pitchFamily="2" charset="0"/>
                <a:cs typeface="NikoshBAN" pitchFamily="2" charset="0"/>
              </a:rPr>
              <a:t>মন্দিরের আশে পাশে ‘সপ্ত মহাস্থান’ অবস্থিত। বুদ্ধত্ব লাভের পর সেসব স্থানে বুদ্ধ সাত সপ্তাহ অবস্থান করেন। এজন্য এ সাতটি স্থান সপ্ত মহাস্থান নামে পরিচিত। সপ্ত মহাস্থান হলোঃ </a:t>
            </a:r>
            <a:endParaRPr lang="en-US" sz="3200" dirty="0"/>
          </a:p>
        </p:txBody>
      </p:sp>
      <p:pic>
        <p:nvPicPr>
          <p:cNvPr id="6" name="Picture 5"/>
          <p:cNvPicPr preferRelativeResize="0">
            <a:picLocks/>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50740" y="2423160"/>
            <a:ext cx="2377440" cy="2011680"/>
          </a:xfrm>
          <a:prstGeom prst="hexagon">
            <a:avLst/>
          </a:prstGeom>
          <a:ln>
            <a:solidFill>
              <a:srgbClr val="FF3399"/>
            </a:solidFill>
          </a:ln>
        </p:spPr>
      </p:pic>
      <p:pic>
        <p:nvPicPr>
          <p:cNvPr id="8" name="Picture 7"/>
          <p:cNvPicPr preferRelativeResize="0">
            <a:picLocks/>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649289" y="411480"/>
            <a:ext cx="2380343" cy="2011680"/>
          </a:xfrm>
          <a:prstGeom prst="hexagon">
            <a:avLst/>
          </a:prstGeom>
          <a:ln>
            <a:solidFill>
              <a:srgbClr val="FF3399"/>
            </a:solidFill>
          </a:ln>
        </p:spPr>
      </p:pic>
      <p:pic>
        <p:nvPicPr>
          <p:cNvPr id="9" name="Picture 8"/>
          <p:cNvPicPr preferRelativeResize="0">
            <a:picLocks/>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27074" y="1417320"/>
            <a:ext cx="2377440" cy="2011680"/>
          </a:xfrm>
          <a:prstGeom prst="hexagon">
            <a:avLst/>
          </a:prstGeom>
          <a:ln>
            <a:solidFill>
              <a:srgbClr val="FF3399"/>
            </a:solidFill>
          </a:ln>
        </p:spPr>
      </p:pic>
      <p:pic>
        <p:nvPicPr>
          <p:cNvPr id="10" name="Picture 9"/>
          <p:cNvPicPr preferRelativeResize="0">
            <a:picLocks/>
          </p:cNvPicPr>
          <p:nvPr/>
        </p:nvPicPr>
        <p:blipFill rotWithShape="1">
          <a:blip r:embed="rId8" cstate="print">
            <a:extLst>
              <a:ext uri="{BEBA8EAE-BF5A-486C-A8C5-ECC9F3942E4B}">
                <a14:imgProps xmlns:a14="http://schemas.microsoft.com/office/drawing/2010/main">
                  <a14:imgLayer r:embed="rId9">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l="19816" t="3059" r="19052"/>
          <a:stretch/>
        </p:blipFill>
        <p:spPr>
          <a:xfrm>
            <a:off x="6537960" y="3429000"/>
            <a:ext cx="2377440" cy="2011680"/>
          </a:xfrm>
          <a:prstGeom prst="hexagon">
            <a:avLst/>
          </a:prstGeom>
          <a:ln>
            <a:solidFill>
              <a:srgbClr val="FF3399"/>
            </a:solidFill>
          </a:ln>
        </p:spPr>
      </p:pic>
      <p:pic>
        <p:nvPicPr>
          <p:cNvPr id="14" name="Picture 13"/>
          <p:cNvPicPr preferRelativeResize="0">
            <a:picLocks/>
          </p:cNvPicPr>
          <p:nvPr/>
        </p:nvPicPr>
        <p:blipFill rotWithShape="1">
          <a:blip r:embed="rId10" cstate="print">
            <a:extLst>
              <a:ext uri="{BEBA8EAE-BF5A-486C-A8C5-ECC9F3942E4B}">
                <a14:imgProps xmlns:a14="http://schemas.microsoft.com/office/drawing/2010/main">
                  <a14:imgLayer r:embed="rId11">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l="1500" t="1328" r="500" b="1328"/>
          <a:stretch/>
        </p:blipFill>
        <p:spPr>
          <a:xfrm>
            <a:off x="4640580" y="4434840"/>
            <a:ext cx="2377440" cy="2011680"/>
          </a:xfrm>
          <a:prstGeom prst="hexagon">
            <a:avLst/>
          </a:prstGeom>
          <a:ln>
            <a:solidFill>
              <a:srgbClr val="FF3399"/>
            </a:solidFill>
          </a:ln>
        </p:spPr>
      </p:pic>
      <p:pic>
        <p:nvPicPr>
          <p:cNvPr id="15" name="Picture 14"/>
          <p:cNvPicPr preferRelativeResize="0">
            <a:picLocks/>
          </p:cNvPicPr>
          <p:nvPr/>
        </p:nvPicPr>
        <p:blipFill rotWithShape="1">
          <a:blip r:embed="rId12">
            <a:extLst>
              <a:ext uri="{BEBA8EAE-BF5A-486C-A8C5-ECC9F3942E4B}">
                <a14:imgProps xmlns:a14="http://schemas.microsoft.com/office/drawing/2010/main">
                  <a14:imgLayer r:embed="rId1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895" t="10151" r="-2895" b="5522"/>
          <a:stretch/>
        </p:blipFill>
        <p:spPr>
          <a:xfrm>
            <a:off x="2782388" y="3429000"/>
            <a:ext cx="2377440" cy="2011680"/>
          </a:xfrm>
          <a:prstGeom prst="hexagon">
            <a:avLst/>
          </a:prstGeom>
          <a:ln>
            <a:solidFill>
              <a:srgbClr val="FF3399"/>
            </a:solidFill>
          </a:ln>
        </p:spPr>
      </p:pic>
      <p:pic>
        <p:nvPicPr>
          <p:cNvPr id="17" name="Picture 16"/>
          <p:cNvPicPr preferRelativeResize="0">
            <a:picLocks/>
          </p:cNvPicPr>
          <p:nvPr/>
        </p:nvPicPr>
        <p:blipFill rotWithShape="1">
          <a:blip r:embed="rId14" cstate="print">
            <a:extLst>
              <a:ext uri="{BEBA8EAE-BF5A-486C-A8C5-ECC9F3942E4B}">
                <a14:imgProps xmlns:a14="http://schemas.microsoft.com/office/drawing/2010/main">
                  <a14:imgLayer r:embed="rId15">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l="12916" r="24445" b="953"/>
          <a:stretch/>
        </p:blipFill>
        <p:spPr>
          <a:xfrm>
            <a:off x="2782389" y="1417320"/>
            <a:ext cx="2377440" cy="2011680"/>
          </a:xfrm>
          <a:prstGeom prst="hexagon">
            <a:avLst/>
          </a:prstGeom>
          <a:ln>
            <a:solidFill>
              <a:srgbClr val="FF3399"/>
            </a:solidFill>
          </a:ln>
        </p:spPr>
      </p:pic>
      <p:sp>
        <p:nvSpPr>
          <p:cNvPr id="20" name="Rectangle 19"/>
          <p:cNvSpPr/>
          <p:nvPr/>
        </p:nvSpPr>
        <p:spPr>
          <a:xfrm>
            <a:off x="5026935" y="2310825"/>
            <a:ext cx="1678665" cy="584775"/>
          </a:xfrm>
          <a:prstGeom prst="rect">
            <a:avLst/>
          </a:prstGeom>
        </p:spPr>
        <p:txBody>
          <a:bodyPr wrap="none">
            <a:spAutoFit/>
          </a:bodyPr>
          <a:lstStyle/>
          <a:p>
            <a:r>
              <a:rPr lang="bn-BD" sz="3200" dirty="0">
                <a:ln w="3175">
                  <a:solidFill>
                    <a:srgbClr val="FFFF00"/>
                  </a:solidFill>
                </a:ln>
                <a:solidFill>
                  <a:srgbClr val="FF0000"/>
                </a:solidFill>
                <a:latin typeface="NikoshBAN" pitchFamily="2" charset="0"/>
                <a:cs typeface="NikoshBAN" pitchFamily="2" charset="0"/>
              </a:rPr>
              <a:t>বোধিপালঙ্ক</a:t>
            </a:r>
            <a:endParaRPr lang="en-US" sz="3200" dirty="0">
              <a:ln w="3175">
                <a:solidFill>
                  <a:srgbClr val="FFFF00"/>
                </a:solidFill>
              </a:ln>
              <a:solidFill>
                <a:srgbClr val="FF0000"/>
              </a:solidFill>
            </a:endParaRPr>
          </a:p>
        </p:txBody>
      </p:sp>
      <p:sp>
        <p:nvSpPr>
          <p:cNvPr id="21" name="Rectangle 20"/>
          <p:cNvSpPr/>
          <p:nvPr/>
        </p:nvSpPr>
        <p:spPr>
          <a:xfrm>
            <a:off x="4857461" y="-51375"/>
            <a:ext cx="1963999" cy="584775"/>
          </a:xfrm>
          <a:prstGeom prst="rect">
            <a:avLst/>
          </a:prstGeom>
        </p:spPr>
        <p:txBody>
          <a:bodyPr wrap="none">
            <a:spAutoFit/>
          </a:bodyPr>
          <a:lstStyle/>
          <a:p>
            <a:r>
              <a:rPr lang="bn-BD" sz="3200" dirty="0">
                <a:solidFill>
                  <a:srgbClr val="002060"/>
                </a:solidFill>
                <a:latin typeface="NikoshBAN" pitchFamily="2" charset="0"/>
                <a:cs typeface="NikoshBAN" pitchFamily="2" charset="0"/>
              </a:rPr>
              <a:t>অনিমেষ চৈত্য</a:t>
            </a:r>
            <a:endParaRPr lang="en-US" sz="3200" dirty="0">
              <a:solidFill>
                <a:srgbClr val="002060"/>
              </a:solidFill>
            </a:endParaRPr>
          </a:p>
        </p:txBody>
      </p:sp>
      <p:sp>
        <p:nvSpPr>
          <p:cNvPr id="22" name="Rectangle 21"/>
          <p:cNvSpPr/>
          <p:nvPr/>
        </p:nvSpPr>
        <p:spPr>
          <a:xfrm>
            <a:off x="6934200" y="939225"/>
            <a:ext cx="1899879" cy="584775"/>
          </a:xfrm>
          <a:prstGeom prst="rect">
            <a:avLst/>
          </a:prstGeom>
        </p:spPr>
        <p:txBody>
          <a:bodyPr wrap="none">
            <a:spAutoFit/>
          </a:bodyPr>
          <a:lstStyle/>
          <a:p>
            <a:r>
              <a:rPr lang="bn-BD" sz="3200" dirty="0">
                <a:solidFill>
                  <a:srgbClr val="002060"/>
                </a:solidFill>
                <a:latin typeface="NikoshBAN" pitchFamily="2" charset="0"/>
                <a:cs typeface="NikoshBAN" pitchFamily="2" charset="0"/>
              </a:rPr>
              <a:t>চংক্রমণ চৈত্য</a:t>
            </a:r>
            <a:endParaRPr lang="en-US" sz="3200" dirty="0">
              <a:solidFill>
                <a:srgbClr val="002060"/>
              </a:solidFill>
            </a:endParaRPr>
          </a:p>
        </p:txBody>
      </p:sp>
      <p:sp>
        <p:nvSpPr>
          <p:cNvPr id="23" name="Rectangle 22"/>
          <p:cNvSpPr/>
          <p:nvPr/>
        </p:nvSpPr>
        <p:spPr>
          <a:xfrm>
            <a:off x="6934200" y="5358825"/>
            <a:ext cx="1640193" cy="584775"/>
          </a:xfrm>
          <a:prstGeom prst="rect">
            <a:avLst/>
          </a:prstGeom>
        </p:spPr>
        <p:txBody>
          <a:bodyPr wrap="none">
            <a:spAutoFit/>
          </a:bodyPr>
          <a:lstStyle/>
          <a:p>
            <a:r>
              <a:rPr lang="bn-BD" sz="3200" dirty="0">
                <a:solidFill>
                  <a:srgbClr val="002060"/>
                </a:solidFill>
                <a:latin typeface="NikoshBAN" pitchFamily="2" charset="0"/>
                <a:cs typeface="NikoshBAN" pitchFamily="2" charset="0"/>
              </a:rPr>
              <a:t>রত্নঘর চৈত্য</a:t>
            </a:r>
            <a:endParaRPr lang="en-US" sz="3200" dirty="0">
              <a:solidFill>
                <a:srgbClr val="002060"/>
              </a:solidFill>
            </a:endParaRPr>
          </a:p>
        </p:txBody>
      </p:sp>
      <p:sp>
        <p:nvSpPr>
          <p:cNvPr id="24" name="Rectangle 23"/>
          <p:cNvSpPr/>
          <p:nvPr/>
        </p:nvSpPr>
        <p:spPr>
          <a:xfrm>
            <a:off x="4419600" y="6319391"/>
            <a:ext cx="2819400" cy="584775"/>
          </a:xfrm>
          <a:prstGeom prst="rect">
            <a:avLst/>
          </a:prstGeom>
        </p:spPr>
        <p:txBody>
          <a:bodyPr wrap="square">
            <a:spAutoFit/>
          </a:bodyPr>
          <a:lstStyle/>
          <a:p>
            <a:r>
              <a:rPr lang="bn-BD" sz="3200" dirty="0">
                <a:solidFill>
                  <a:srgbClr val="002060"/>
                </a:solidFill>
                <a:latin typeface="NikoshBAN" pitchFamily="2" charset="0"/>
                <a:cs typeface="NikoshBAN" pitchFamily="2" charset="0"/>
              </a:rPr>
              <a:t>অজপাল </a:t>
            </a:r>
            <a:r>
              <a:rPr lang="bn-BD" sz="3200" dirty="0" smtClean="0">
                <a:solidFill>
                  <a:srgbClr val="002060"/>
                </a:solidFill>
                <a:latin typeface="NikoshBAN" pitchFamily="2" charset="0"/>
                <a:cs typeface="NikoshBAN" pitchFamily="2" charset="0"/>
              </a:rPr>
              <a:t>ন্যাগ্রোধ বৃক্ষ</a:t>
            </a:r>
            <a:endParaRPr lang="en-US" sz="3200" dirty="0">
              <a:solidFill>
                <a:srgbClr val="002060"/>
              </a:solidFill>
            </a:endParaRPr>
          </a:p>
        </p:txBody>
      </p:sp>
      <p:sp>
        <p:nvSpPr>
          <p:cNvPr id="25" name="Rectangle 24"/>
          <p:cNvSpPr/>
          <p:nvPr/>
        </p:nvSpPr>
        <p:spPr>
          <a:xfrm>
            <a:off x="3087188" y="5410200"/>
            <a:ext cx="1637212" cy="584775"/>
          </a:xfrm>
          <a:prstGeom prst="rect">
            <a:avLst/>
          </a:prstGeom>
        </p:spPr>
        <p:txBody>
          <a:bodyPr wrap="square">
            <a:spAutoFit/>
          </a:bodyPr>
          <a:lstStyle/>
          <a:p>
            <a:r>
              <a:rPr lang="bn-BD" sz="3200" dirty="0" smtClean="0">
                <a:solidFill>
                  <a:srgbClr val="002060"/>
                </a:solidFill>
                <a:latin typeface="NikoshBAN" pitchFamily="2" charset="0"/>
                <a:cs typeface="NikoshBAN" pitchFamily="2" charset="0"/>
              </a:rPr>
              <a:t>মুচলিন্দ মূল</a:t>
            </a:r>
            <a:endParaRPr lang="en-US" sz="3200" dirty="0">
              <a:solidFill>
                <a:srgbClr val="002060"/>
              </a:solidFill>
            </a:endParaRPr>
          </a:p>
        </p:txBody>
      </p:sp>
      <p:sp>
        <p:nvSpPr>
          <p:cNvPr id="26" name="Rectangle 25"/>
          <p:cNvSpPr/>
          <p:nvPr/>
        </p:nvSpPr>
        <p:spPr>
          <a:xfrm>
            <a:off x="2841409" y="914400"/>
            <a:ext cx="1959191" cy="584775"/>
          </a:xfrm>
          <a:prstGeom prst="rect">
            <a:avLst/>
          </a:prstGeom>
        </p:spPr>
        <p:txBody>
          <a:bodyPr wrap="none">
            <a:spAutoFit/>
          </a:bodyPr>
          <a:lstStyle/>
          <a:p>
            <a:r>
              <a:rPr lang="bn-BD" sz="3200" dirty="0">
                <a:solidFill>
                  <a:srgbClr val="002060"/>
                </a:solidFill>
                <a:latin typeface="NikoshBAN" pitchFamily="2" charset="0"/>
                <a:cs typeface="NikoshBAN" pitchFamily="2" charset="0"/>
              </a:rPr>
              <a:t>রাজায়তন বৃক্ষ</a:t>
            </a:r>
            <a:endParaRPr lang="en-US" sz="3200" dirty="0">
              <a:solidFill>
                <a:srgbClr val="002060"/>
              </a:solidFill>
            </a:endParaRPr>
          </a:p>
        </p:txBody>
      </p:sp>
      <p:pic>
        <p:nvPicPr>
          <p:cNvPr id="2" name="Picture 1"/>
          <p:cNvPicPr>
            <a:picLocks noChangeAspect="1"/>
          </p:cNvPicPr>
          <p:nvPr/>
        </p:nvPicPr>
        <p:blipFill rotWithShape="1">
          <a:blip r:embed="rId16" cstate="print">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val="0"/>
              </a:ext>
            </a:extLst>
          </a:blip>
          <a:srcRect l="27982" t="20568" r="28011" b="20341"/>
          <a:stretch/>
        </p:blipFill>
        <p:spPr>
          <a:xfrm>
            <a:off x="1845075" y="152400"/>
            <a:ext cx="1126725" cy="1134705"/>
          </a:xfrm>
          <a:prstGeom prst="ellipse">
            <a:avLst/>
          </a:prstGeom>
        </p:spPr>
      </p:pic>
    </p:spTree>
    <p:extLst>
      <p:ext uri="{BB962C8B-B14F-4D97-AF65-F5344CB8AC3E}">
        <p14:creationId xmlns:p14="http://schemas.microsoft.com/office/powerpoint/2010/main" val="385596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heel(1)">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2000"/>
                                        <p:tgtEl>
                                          <p:spTgt spid="10"/>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2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heel(1)">
                                      <p:cBhvr>
                                        <p:cTn id="44" dur="2000"/>
                                        <p:tgtEl>
                                          <p:spTgt spid="14"/>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heel(1)">
                                      <p:cBhvr>
                                        <p:cTn id="52" dur="2000"/>
                                        <p:tgtEl>
                                          <p:spTgt spid="15"/>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heel(1)">
                                      <p:cBhvr>
                                        <p:cTn id="55" dur="2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heel(1)">
                                      <p:cBhvr>
                                        <p:cTn id="60" dur="2000"/>
                                        <p:tgtEl>
                                          <p:spTgt spid="17"/>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heel(1)">
                                      <p:cBhvr>
                                        <p:cTn id="6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t="13019" b="2417"/>
          <a:stretch/>
        </p:blipFill>
        <p:spPr>
          <a:xfrm>
            <a:off x="2438400" y="3429000"/>
            <a:ext cx="6481904" cy="3200400"/>
          </a:xfrm>
          <a:prstGeom prst="roundRect">
            <a:avLst>
              <a:gd name="adj" fmla="val 11905"/>
            </a:avLst>
          </a:prstGeom>
          <a:ln>
            <a:solidFill>
              <a:srgbClr val="FF33CC"/>
            </a:solidFill>
          </a:ln>
        </p:spPr>
      </p:pic>
      <p:sp>
        <p:nvSpPr>
          <p:cNvPr id="5" name="Rectangle 4"/>
          <p:cNvSpPr/>
          <p:nvPr/>
        </p:nvSpPr>
        <p:spPr>
          <a:xfrm>
            <a:off x="4953000" y="1005870"/>
            <a:ext cx="3702418" cy="1569660"/>
          </a:xfrm>
          <a:prstGeom prst="rect">
            <a:avLst/>
          </a:prstGeom>
          <a:ln>
            <a:solidFill>
              <a:srgbClr val="FF33CC"/>
            </a:solidFill>
          </a:ln>
        </p:spPr>
        <p:txBody>
          <a:bodyPr wrap="square">
            <a:spAutoFit/>
          </a:bodyPr>
          <a:lstStyle/>
          <a:p>
            <a:pPr algn="ctr"/>
            <a:r>
              <a:rPr lang="bn-BD" sz="3200" dirty="0" smtClean="0">
                <a:latin typeface="NikoshBAN" pitchFamily="2" charset="0"/>
                <a:cs typeface="NikoshBAN" pitchFamily="2" charset="0"/>
              </a:rPr>
              <a:t>মন্দিরের উত্তর পাশে বুদ্ধের পদচিহ্ন খোদাই করা পাথর আছে।</a:t>
            </a:r>
            <a:endParaRPr lang="en-US" sz="3200" dirty="0"/>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8600" y="228600"/>
            <a:ext cx="4572000" cy="3124200"/>
          </a:xfrm>
          <a:prstGeom prst="roundRect">
            <a:avLst>
              <a:gd name="adj" fmla="val 11789"/>
            </a:avLst>
          </a:prstGeom>
          <a:ln>
            <a:solidFill>
              <a:srgbClr val="FF3399"/>
            </a:solidFill>
          </a:ln>
        </p:spPr>
      </p:pic>
      <p:sp>
        <p:nvSpPr>
          <p:cNvPr id="4" name="Rectangle 3"/>
          <p:cNvSpPr/>
          <p:nvPr/>
        </p:nvSpPr>
        <p:spPr>
          <a:xfrm>
            <a:off x="3574860" y="5989996"/>
            <a:ext cx="2090637" cy="646331"/>
          </a:xfrm>
          <a:prstGeom prst="rect">
            <a:avLst/>
          </a:prstGeom>
        </p:spPr>
        <p:txBody>
          <a:bodyPr wrap="none">
            <a:spAutoFit/>
          </a:bodyPr>
          <a:lstStyle/>
          <a:p>
            <a:r>
              <a:rPr lang="bn-BD" sz="3600" dirty="0">
                <a:solidFill>
                  <a:srgbClr val="002060"/>
                </a:solidFill>
                <a:latin typeface="NikoshBAN" pitchFamily="2" charset="0"/>
                <a:cs typeface="NikoshBAN" pitchFamily="2" charset="0"/>
              </a:rPr>
              <a:t>বুদ্ধের পদচিহ্ন</a:t>
            </a:r>
            <a:endParaRPr lang="en-US" sz="3600" dirty="0">
              <a:solidFill>
                <a:srgbClr val="002060"/>
              </a:solidFill>
            </a:endParaRPr>
          </a:p>
        </p:txBody>
      </p:sp>
      <p:sp>
        <p:nvSpPr>
          <p:cNvPr id="6" name="Rectangle 5"/>
          <p:cNvSpPr/>
          <p:nvPr/>
        </p:nvSpPr>
        <p:spPr>
          <a:xfrm>
            <a:off x="1371600" y="2713396"/>
            <a:ext cx="2090637" cy="646331"/>
          </a:xfrm>
          <a:prstGeom prst="rect">
            <a:avLst/>
          </a:prstGeom>
        </p:spPr>
        <p:txBody>
          <a:bodyPr wrap="none">
            <a:spAutoFit/>
          </a:bodyPr>
          <a:lstStyle/>
          <a:p>
            <a:r>
              <a:rPr lang="bn-BD" sz="3600" dirty="0">
                <a:solidFill>
                  <a:srgbClr val="00FF00"/>
                </a:solidFill>
                <a:latin typeface="NikoshBAN" pitchFamily="2" charset="0"/>
                <a:cs typeface="NikoshBAN" pitchFamily="2" charset="0"/>
              </a:rPr>
              <a:t>বুদ্ধের পদচিহ্ন</a:t>
            </a:r>
            <a:endParaRPr lang="en-US" sz="3600" dirty="0">
              <a:solidFill>
                <a:srgbClr val="00FF00"/>
              </a:solidFill>
            </a:endParaRPr>
          </a:p>
        </p:txBody>
      </p:sp>
    </p:spTree>
    <p:extLst>
      <p:ext uri="{BB962C8B-B14F-4D97-AF65-F5344CB8AC3E}">
        <p14:creationId xmlns:p14="http://schemas.microsoft.com/office/powerpoint/2010/main" val="285240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out)">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380" t="1121" r="246" b="216"/>
          <a:stretch/>
        </p:blipFill>
        <p:spPr>
          <a:xfrm>
            <a:off x="228600" y="228600"/>
            <a:ext cx="5486400" cy="3200400"/>
          </a:xfrm>
          <a:prstGeom prst="rect">
            <a:avLst/>
          </a:prstGeom>
          <a:ln>
            <a:solidFill>
              <a:srgbClr val="FF33CC"/>
            </a:solidFill>
          </a:ln>
        </p:spPr>
      </p:pic>
      <p:sp>
        <p:nvSpPr>
          <p:cNvPr id="3" name="Rectangle 2"/>
          <p:cNvSpPr/>
          <p:nvPr/>
        </p:nvSpPr>
        <p:spPr>
          <a:xfrm>
            <a:off x="5867400" y="1659285"/>
            <a:ext cx="2971800" cy="3539430"/>
          </a:xfrm>
          <a:prstGeom prst="rect">
            <a:avLst/>
          </a:prstGeom>
          <a:ln>
            <a:solidFill>
              <a:srgbClr val="FF33CC"/>
            </a:solidFill>
          </a:ln>
        </p:spPr>
        <p:txBody>
          <a:bodyPr wrap="square">
            <a:spAutoFit/>
          </a:bodyPr>
          <a:lstStyle/>
          <a:p>
            <a:r>
              <a:rPr lang="bn-BD" sz="3200" dirty="0" smtClean="0">
                <a:latin typeface="NikoshBAN" pitchFamily="2" charset="0"/>
                <a:cs typeface="NikoshBAN" pitchFamily="2" charset="0"/>
              </a:rPr>
              <a:t>মন্দিরের চারদিকে রয়েছে উঁচু পাথরের প্রাচীর। প্রাচীরের গায়ে বুদ্ধের জীবনের বহু ঘটনা ও জাতকের কাহিনী খোদাই করা আছে।</a:t>
            </a:r>
            <a:endParaRPr lang="en-US" sz="3200" dirty="0"/>
          </a:p>
        </p:txBody>
      </p:sp>
      <p:pic>
        <p:nvPicPr>
          <p:cNvPr id="4" name="Picture 3"/>
          <p:cNvPicPr preferRelativeResize="0">
            <a:picLocks/>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8600" y="3505200"/>
            <a:ext cx="5486400" cy="3200400"/>
          </a:xfrm>
          <a:prstGeom prst="rect">
            <a:avLst/>
          </a:prstGeom>
          <a:ln>
            <a:solidFill>
              <a:srgbClr val="FF33CC"/>
            </a:solidFill>
          </a:ln>
        </p:spPr>
      </p:pic>
      <p:sp>
        <p:nvSpPr>
          <p:cNvPr id="5" name="Rectangle 4"/>
          <p:cNvSpPr/>
          <p:nvPr/>
        </p:nvSpPr>
        <p:spPr>
          <a:xfrm>
            <a:off x="1855949" y="2858869"/>
            <a:ext cx="2231701" cy="646331"/>
          </a:xfrm>
          <a:prstGeom prst="rect">
            <a:avLst/>
          </a:prstGeom>
        </p:spPr>
        <p:txBody>
          <a:bodyPr wrap="none">
            <a:spAutoFit/>
          </a:bodyPr>
          <a:lstStyle/>
          <a:p>
            <a:r>
              <a:rPr lang="bn-BD" sz="3600" dirty="0">
                <a:solidFill>
                  <a:srgbClr val="3333FF"/>
                </a:solidFill>
                <a:latin typeface="NikoshBAN" pitchFamily="2" charset="0"/>
                <a:cs typeface="NikoshBAN" pitchFamily="2" charset="0"/>
              </a:rPr>
              <a:t>পাথরের প্রাচীর</a:t>
            </a:r>
            <a:endParaRPr lang="en-US" sz="3600" dirty="0">
              <a:solidFill>
                <a:srgbClr val="3333FF"/>
              </a:solidFill>
            </a:endParaRPr>
          </a:p>
        </p:txBody>
      </p:sp>
      <p:sp>
        <p:nvSpPr>
          <p:cNvPr id="6" name="Rectangle 5"/>
          <p:cNvSpPr/>
          <p:nvPr/>
        </p:nvSpPr>
        <p:spPr>
          <a:xfrm>
            <a:off x="228600" y="6059269"/>
            <a:ext cx="2231701" cy="646331"/>
          </a:xfrm>
          <a:prstGeom prst="rect">
            <a:avLst/>
          </a:prstGeom>
        </p:spPr>
        <p:txBody>
          <a:bodyPr wrap="none">
            <a:spAutoFit/>
          </a:bodyPr>
          <a:lstStyle/>
          <a:p>
            <a:r>
              <a:rPr lang="bn-BD" sz="3600" dirty="0">
                <a:solidFill>
                  <a:srgbClr val="C00000"/>
                </a:solidFill>
                <a:latin typeface="NikoshBAN" pitchFamily="2" charset="0"/>
                <a:cs typeface="NikoshBAN" pitchFamily="2" charset="0"/>
              </a:rPr>
              <a:t>পাথরের প্রাচীর</a:t>
            </a:r>
            <a:endParaRPr lang="en-US" sz="3600" dirty="0">
              <a:solidFill>
                <a:srgbClr val="C00000"/>
              </a:solidFill>
            </a:endParaRPr>
          </a:p>
        </p:txBody>
      </p:sp>
    </p:spTree>
    <p:extLst>
      <p:ext uri="{BB962C8B-B14F-4D97-AF65-F5344CB8AC3E}">
        <p14:creationId xmlns:p14="http://schemas.microsoft.com/office/powerpoint/2010/main" val="68105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3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652" y="4191000"/>
            <a:ext cx="8696696" cy="2554545"/>
          </a:xfrm>
          <a:prstGeom prst="rect">
            <a:avLst/>
          </a:prstGeom>
          <a:ln>
            <a:solidFill>
              <a:srgbClr val="00FF00"/>
            </a:solidFill>
          </a:ln>
        </p:spPr>
        <p:txBody>
          <a:bodyPr wrap="square">
            <a:spAutoFit/>
          </a:bodyPr>
          <a:lstStyle/>
          <a:p>
            <a:pPr algn="just"/>
            <a:r>
              <a:rPr lang="bn-BD" sz="3200" dirty="0" smtClean="0">
                <a:latin typeface="NikoshBAN" pitchFamily="2" charset="0"/>
                <a:cs typeface="NikoshBAN" pitchFamily="2" charset="0"/>
              </a:rPr>
              <a:t>পৃথিবীর বিভিন্ন দেশ থেকে প্রতিবছর অগণিত মানুষ বুদ্ধগয়ায় শ্রদ্ধা নিবেদন করতে আসেন। বৌদ্ধরা সেখানে মা-বাবা ও পূর্বপুরুষের উদ্দেশ্যে পিণ্ড-দান করেন। অনেকে শ্রামণ্যধর্মে দীক্ষিত হন। এখানে তীর্থযাত্রীদের থাকার সুব্যবস্থা আছে। মহাবোধি সোসাইটি, বিড়লা মন্দির, সার্কিট হাউজ ইত্যাদিতে তীর্থযাত্রী থাকার সুব্যবস্থা আছে।</a:t>
            </a:r>
            <a:endParaRPr lang="en-US" sz="3200"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876800" y="152400"/>
            <a:ext cx="3028950" cy="3991429"/>
          </a:xfrm>
          <a:prstGeom prst="rect">
            <a:avLst/>
          </a:prstGeom>
          <a:ln>
            <a:solidFill>
              <a:srgbClr val="00FF00"/>
            </a:solidFill>
          </a:ln>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33671"/>
          <a:stretch/>
        </p:blipFill>
        <p:spPr>
          <a:xfrm>
            <a:off x="1066800" y="2362200"/>
            <a:ext cx="3736672" cy="1781629"/>
          </a:xfrm>
          <a:prstGeom prst="rect">
            <a:avLst/>
          </a:prstGeom>
          <a:ln>
            <a:solidFill>
              <a:srgbClr val="00FF00"/>
            </a:solidFill>
          </a:ln>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66800" y="152400"/>
            <a:ext cx="3736672" cy="2129972"/>
          </a:xfrm>
          <a:prstGeom prst="rect">
            <a:avLst/>
          </a:prstGeom>
          <a:ln>
            <a:solidFill>
              <a:srgbClr val="00FF00"/>
            </a:solidFill>
          </a:ln>
        </p:spPr>
      </p:pic>
      <p:sp>
        <p:nvSpPr>
          <p:cNvPr id="5" name="Rectangle 4"/>
          <p:cNvSpPr/>
          <p:nvPr/>
        </p:nvSpPr>
        <p:spPr>
          <a:xfrm>
            <a:off x="2514600" y="1777425"/>
            <a:ext cx="2222083" cy="584775"/>
          </a:xfrm>
          <a:prstGeom prst="rect">
            <a:avLst/>
          </a:prstGeom>
        </p:spPr>
        <p:txBody>
          <a:bodyPr wrap="none">
            <a:spAutoFit/>
          </a:bodyPr>
          <a:lstStyle/>
          <a:p>
            <a:r>
              <a:rPr lang="bn-BD" sz="3200" dirty="0">
                <a:solidFill>
                  <a:srgbClr val="7030A0"/>
                </a:solidFill>
                <a:latin typeface="NikoshBAN" pitchFamily="2" charset="0"/>
                <a:cs typeface="NikoshBAN" pitchFamily="2" charset="0"/>
              </a:rPr>
              <a:t>শ্রামণ্যধর্মে </a:t>
            </a:r>
            <a:r>
              <a:rPr lang="bn-BD" sz="3200" dirty="0" smtClean="0">
                <a:solidFill>
                  <a:srgbClr val="7030A0"/>
                </a:solidFill>
                <a:latin typeface="NikoshBAN" pitchFamily="2" charset="0"/>
                <a:cs typeface="NikoshBAN" pitchFamily="2" charset="0"/>
              </a:rPr>
              <a:t>দীক্ষা</a:t>
            </a:r>
            <a:endParaRPr lang="en-US" sz="3200" dirty="0">
              <a:solidFill>
                <a:srgbClr val="7030A0"/>
              </a:solidFill>
            </a:endParaRPr>
          </a:p>
        </p:txBody>
      </p:sp>
      <p:sp>
        <p:nvSpPr>
          <p:cNvPr id="7" name="Rectangle 6"/>
          <p:cNvSpPr/>
          <p:nvPr/>
        </p:nvSpPr>
        <p:spPr>
          <a:xfrm>
            <a:off x="5116727" y="3559054"/>
            <a:ext cx="2549096" cy="584775"/>
          </a:xfrm>
          <a:prstGeom prst="rect">
            <a:avLst/>
          </a:prstGeom>
        </p:spPr>
        <p:txBody>
          <a:bodyPr wrap="none">
            <a:spAutoFit/>
          </a:bodyPr>
          <a:lstStyle/>
          <a:p>
            <a:r>
              <a:rPr lang="bn-BD" sz="3200" dirty="0">
                <a:solidFill>
                  <a:srgbClr val="00FFFF"/>
                </a:solidFill>
                <a:latin typeface="NikoshBAN" pitchFamily="2" charset="0"/>
                <a:cs typeface="NikoshBAN" pitchFamily="2" charset="0"/>
              </a:rPr>
              <a:t>মহাবোধি সোসাইটি</a:t>
            </a:r>
            <a:endParaRPr lang="en-US" sz="3200" dirty="0">
              <a:solidFill>
                <a:srgbClr val="00FFFF"/>
              </a:solidFill>
            </a:endParaRPr>
          </a:p>
        </p:txBody>
      </p:sp>
      <p:sp>
        <p:nvSpPr>
          <p:cNvPr id="8" name="Rectangle 7"/>
          <p:cNvSpPr/>
          <p:nvPr/>
        </p:nvSpPr>
        <p:spPr>
          <a:xfrm>
            <a:off x="2021264" y="3682425"/>
            <a:ext cx="1827744" cy="584775"/>
          </a:xfrm>
          <a:prstGeom prst="rect">
            <a:avLst/>
          </a:prstGeom>
        </p:spPr>
        <p:txBody>
          <a:bodyPr wrap="none">
            <a:spAutoFit/>
          </a:bodyPr>
          <a:lstStyle/>
          <a:p>
            <a:r>
              <a:rPr lang="bn-BD" sz="3200" dirty="0">
                <a:solidFill>
                  <a:srgbClr val="FF3399"/>
                </a:solidFill>
                <a:latin typeface="NikoshBAN" pitchFamily="2" charset="0"/>
                <a:cs typeface="NikoshBAN" pitchFamily="2" charset="0"/>
              </a:rPr>
              <a:t>বিড়লা মন্দির</a:t>
            </a:r>
            <a:endParaRPr lang="en-US" sz="3200" dirty="0">
              <a:solidFill>
                <a:srgbClr val="FF3399"/>
              </a:solidFill>
            </a:endParaRPr>
          </a:p>
        </p:txBody>
      </p:sp>
    </p:spTree>
    <p:extLst>
      <p:ext uri="{BB962C8B-B14F-4D97-AF65-F5344CB8AC3E}">
        <p14:creationId xmlns:p14="http://schemas.microsoft.com/office/powerpoint/2010/main" val="311190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3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3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81000" y="152400"/>
            <a:ext cx="4114800" cy="2743200"/>
          </a:xfrm>
          <a:prstGeom prst="rect">
            <a:avLst/>
          </a:prstGeom>
          <a:ln>
            <a:solidFill>
              <a:srgbClr val="FF3399"/>
            </a:solidFill>
          </a:ln>
        </p:spPr>
      </p:pic>
      <p:pic>
        <p:nvPicPr>
          <p:cNvPr id="3" name="Picture 2"/>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4552877" y="152400"/>
            <a:ext cx="4114800" cy="2743200"/>
          </a:xfrm>
          <a:prstGeom prst="rect">
            <a:avLst/>
          </a:prstGeom>
          <a:ln>
            <a:solidFill>
              <a:srgbClr val="FF3399"/>
            </a:solidFill>
          </a:ln>
        </p:spPr>
      </p:pic>
      <p:pic>
        <p:nvPicPr>
          <p:cNvPr id="7" name="Picture 6"/>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381000" y="2971800"/>
            <a:ext cx="4114800" cy="2743200"/>
          </a:xfrm>
          <a:prstGeom prst="rect">
            <a:avLst/>
          </a:prstGeom>
          <a:ln>
            <a:solidFill>
              <a:srgbClr val="FF3399"/>
            </a:solidFill>
          </a:ln>
        </p:spPr>
      </p:pic>
      <p:pic>
        <p:nvPicPr>
          <p:cNvPr id="8" name="Picture 7"/>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4552877" y="2971800"/>
            <a:ext cx="4114800" cy="2743200"/>
          </a:xfrm>
          <a:prstGeom prst="rect">
            <a:avLst/>
          </a:prstGeom>
          <a:ln>
            <a:solidFill>
              <a:srgbClr val="FF3399"/>
            </a:solidFill>
          </a:ln>
        </p:spPr>
      </p:pic>
      <p:sp>
        <p:nvSpPr>
          <p:cNvPr id="5" name="Rectangle 4"/>
          <p:cNvSpPr/>
          <p:nvPr/>
        </p:nvSpPr>
        <p:spPr>
          <a:xfrm>
            <a:off x="266700" y="5704582"/>
            <a:ext cx="8610600" cy="1077218"/>
          </a:xfrm>
          <a:prstGeom prst="rect">
            <a:avLst/>
          </a:prstGeom>
        </p:spPr>
        <p:txBody>
          <a:bodyPr wrap="square">
            <a:spAutoFit/>
          </a:bodyPr>
          <a:lstStyle/>
          <a:p>
            <a:r>
              <a:rPr lang="bn-BD" sz="3200" dirty="0">
                <a:latin typeface="NikoshBAN" pitchFamily="2" charset="0"/>
                <a:cs typeface="NikoshBAN" pitchFamily="2" charset="0"/>
              </a:rPr>
              <a:t>এছাড়া রয়েছে চিন, জাপান, মিয়ানমার, থাইল্যাণ্ড, ভুটান, বাংলাদেশ, মালয়েশিয়া প্রভৃতি দেশের বৌদ্ধদের নিজস্ব বিহার ও অথিতিশালা।</a:t>
            </a:r>
            <a:endParaRPr lang="en-US" sz="3200" dirty="0"/>
          </a:p>
        </p:txBody>
      </p:sp>
      <p:sp>
        <p:nvSpPr>
          <p:cNvPr id="6" name="Rectangle 5"/>
          <p:cNvSpPr/>
          <p:nvPr/>
        </p:nvSpPr>
        <p:spPr>
          <a:xfrm>
            <a:off x="1371600" y="2249269"/>
            <a:ext cx="1984839" cy="646331"/>
          </a:xfrm>
          <a:prstGeom prst="rect">
            <a:avLst/>
          </a:prstGeom>
        </p:spPr>
        <p:txBody>
          <a:bodyPr wrap="none">
            <a:spAutoFit/>
          </a:bodyPr>
          <a:lstStyle/>
          <a:p>
            <a:r>
              <a:rPr lang="bn-BD" sz="3600" dirty="0" smtClean="0">
                <a:solidFill>
                  <a:srgbClr val="00FFFF"/>
                </a:solidFill>
                <a:latin typeface="NikoshBAN" pitchFamily="2" charset="0"/>
                <a:cs typeface="NikoshBAN" pitchFamily="2" charset="0"/>
              </a:rPr>
              <a:t>চিনের মন্দির</a:t>
            </a:r>
            <a:endParaRPr lang="en-US" sz="3600" dirty="0">
              <a:solidFill>
                <a:srgbClr val="00FFFF"/>
              </a:solidFill>
            </a:endParaRPr>
          </a:p>
        </p:txBody>
      </p:sp>
      <p:sp>
        <p:nvSpPr>
          <p:cNvPr id="11" name="Rectangle 10"/>
          <p:cNvSpPr/>
          <p:nvPr/>
        </p:nvSpPr>
        <p:spPr>
          <a:xfrm>
            <a:off x="5411070" y="2244757"/>
            <a:ext cx="2398413" cy="646331"/>
          </a:xfrm>
          <a:prstGeom prst="rect">
            <a:avLst/>
          </a:prstGeom>
        </p:spPr>
        <p:txBody>
          <a:bodyPr wrap="none">
            <a:spAutoFit/>
          </a:bodyPr>
          <a:lstStyle/>
          <a:p>
            <a:r>
              <a:rPr lang="bn-BD" sz="3600" dirty="0" smtClean="0">
                <a:solidFill>
                  <a:srgbClr val="00FFFF"/>
                </a:solidFill>
                <a:latin typeface="NikoshBAN" pitchFamily="2" charset="0"/>
                <a:cs typeface="NikoshBAN" pitchFamily="2" charset="0"/>
              </a:rPr>
              <a:t>জাপানের মন্দির</a:t>
            </a:r>
            <a:endParaRPr lang="en-US" sz="3600" dirty="0">
              <a:solidFill>
                <a:srgbClr val="00FFFF"/>
              </a:solidFill>
            </a:endParaRPr>
          </a:p>
        </p:txBody>
      </p:sp>
      <p:sp>
        <p:nvSpPr>
          <p:cNvPr id="12" name="Rectangle 11"/>
          <p:cNvSpPr/>
          <p:nvPr/>
        </p:nvSpPr>
        <p:spPr>
          <a:xfrm>
            <a:off x="996338" y="5058251"/>
            <a:ext cx="2884123" cy="646331"/>
          </a:xfrm>
          <a:prstGeom prst="rect">
            <a:avLst/>
          </a:prstGeom>
        </p:spPr>
        <p:txBody>
          <a:bodyPr wrap="none">
            <a:spAutoFit/>
          </a:bodyPr>
          <a:lstStyle/>
          <a:p>
            <a:r>
              <a:rPr lang="bn-BD" sz="3600" dirty="0" smtClean="0">
                <a:solidFill>
                  <a:srgbClr val="00FFFF"/>
                </a:solidFill>
                <a:latin typeface="NikoshBAN" pitchFamily="2" charset="0"/>
                <a:cs typeface="NikoshBAN" pitchFamily="2" charset="0"/>
              </a:rPr>
              <a:t>মিয়ানমারের মন্দির</a:t>
            </a:r>
            <a:endParaRPr lang="en-US" sz="3600" dirty="0">
              <a:solidFill>
                <a:srgbClr val="00FFFF"/>
              </a:solidFill>
            </a:endParaRPr>
          </a:p>
        </p:txBody>
      </p:sp>
      <p:sp>
        <p:nvSpPr>
          <p:cNvPr id="13" name="Rectangle 12"/>
          <p:cNvSpPr/>
          <p:nvPr/>
        </p:nvSpPr>
        <p:spPr>
          <a:xfrm>
            <a:off x="5260387" y="5023615"/>
            <a:ext cx="2699778" cy="646331"/>
          </a:xfrm>
          <a:prstGeom prst="rect">
            <a:avLst/>
          </a:prstGeom>
        </p:spPr>
        <p:txBody>
          <a:bodyPr wrap="none">
            <a:spAutoFit/>
          </a:bodyPr>
          <a:lstStyle/>
          <a:p>
            <a:r>
              <a:rPr lang="bn-BD" sz="3600" dirty="0" smtClean="0">
                <a:solidFill>
                  <a:srgbClr val="00FFFF"/>
                </a:solidFill>
                <a:latin typeface="NikoshBAN" pitchFamily="2" charset="0"/>
                <a:cs typeface="NikoshBAN" pitchFamily="2" charset="0"/>
              </a:rPr>
              <a:t>থাইল্যাণ্ডের মন্দির</a:t>
            </a:r>
            <a:endParaRPr lang="en-US" sz="3600" dirty="0">
              <a:solidFill>
                <a:srgbClr val="00FFFF"/>
              </a:solidFill>
            </a:endParaRPr>
          </a:p>
        </p:txBody>
      </p:sp>
    </p:spTree>
    <p:extLst>
      <p:ext uri="{BB962C8B-B14F-4D97-AF65-F5344CB8AC3E}">
        <p14:creationId xmlns:p14="http://schemas.microsoft.com/office/powerpoint/2010/main" val="322282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3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3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74320" y="243840"/>
            <a:ext cx="4754880" cy="3108960"/>
          </a:xfrm>
          <a:prstGeom prst="rect">
            <a:avLst/>
          </a:prstGeom>
          <a:ln>
            <a:solidFill>
              <a:srgbClr val="FF5050"/>
            </a:solidFill>
          </a:ln>
        </p:spPr>
      </p:pic>
      <p:pic>
        <p:nvPicPr>
          <p:cNvPr id="4" name="Picture 3"/>
          <p:cNvPicPr preferRelativeResize="0">
            <a:picLocks/>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l="836" r="1071"/>
          <a:stretch/>
        </p:blipFill>
        <p:spPr>
          <a:xfrm>
            <a:off x="5181600" y="914400"/>
            <a:ext cx="3657600" cy="5029200"/>
          </a:xfrm>
          <a:prstGeom prst="rect">
            <a:avLst/>
          </a:prstGeom>
          <a:ln>
            <a:solidFill>
              <a:srgbClr val="FF5050"/>
            </a:solidFill>
          </a:ln>
        </p:spPr>
      </p:pic>
      <p:pic>
        <p:nvPicPr>
          <p:cNvPr id="6" name="Picture 5"/>
          <p:cNvPicPr preferRelativeResize="0">
            <a:picLocks/>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2665" b="4331"/>
          <a:stretch/>
        </p:blipFill>
        <p:spPr>
          <a:xfrm>
            <a:off x="274320" y="3505200"/>
            <a:ext cx="4754880" cy="3108960"/>
          </a:xfrm>
          <a:prstGeom prst="rect">
            <a:avLst/>
          </a:prstGeom>
          <a:ln>
            <a:solidFill>
              <a:srgbClr val="FF5050"/>
            </a:solidFill>
          </a:ln>
        </p:spPr>
      </p:pic>
      <p:sp>
        <p:nvSpPr>
          <p:cNvPr id="8" name="Rectangle 7"/>
          <p:cNvSpPr/>
          <p:nvPr/>
        </p:nvSpPr>
        <p:spPr>
          <a:xfrm>
            <a:off x="413137" y="152400"/>
            <a:ext cx="2220480" cy="646331"/>
          </a:xfrm>
          <a:prstGeom prst="rect">
            <a:avLst/>
          </a:prstGeom>
        </p:spPr>
        <p:txBody>
          <a:bodyPr wrap="none">
            <a:spAutoFit/>
          </a:bodyPr>
          <a:lstStyle/>
          <a:p>
            <a:r>
              <a:rPr lang="bn-BD" sz="3600" dirty="0" smtClean="0">
                <a:solidFill>
                  <a:srgbClr val="FF5050"/>
                </a:solidFill>
                <a:latin typeface="NikoshBAN" pitchFamily="2" charset="0"/>
                <a:cs typeface="NikoshBAN" pitchFamily="2" charset="0"/>
              </a:rPr>
              <a:t>ভুটানের মন্দির</a:t>
            </a:r>
            <a:endParaRPr lang="en-US" sz="3600" dirty="0">
              <a:solidFill>
                <a:srgbClr val="FF5050"/>
              </a:solidFill>
            </a:endParaRPr>
          </a:p>
        </p:txBody>
      </p:sp>
      <p:sp>
        <p:nvSpPr>
          <p:cNvPr id="9" name="Rectangle 8"/>
          <p:cNvSpPr/>
          <p:nvPr/>
        </p:nvSpPr>
        <p:spPr>
          <a:xfrm>
            <a:off x="5563529" y="914400"/>
            <a:ext cx="2893741" cy="646331"/>
          </a:xfrm>
          <a:prstGeom prst="rect">
            <a:avLst/>
          </a:prstGeom>
        </p:spPr>
        <p:txBody>
          <a:bodyPr wrap="none">
            <a:spAutoFit/>
          </a:bodyPr>
          <a:lstStyle/>
          <a:p>
            <a:r>
              <a:rPr lang="bn-BD" sz="3600" dirty="0" smtClean="0">
                <a:solidFill>
                  <a:srgbClr val="FF5050"/>
                </a:solidFill>
                <a:latin typeface="NikoshBAN" pitchFamily="2" charset="0"/>
                <a:cs typeface="NikoshBAN" pitchFamily="2" charset="0"/>
              </a:rPr>
              <a:t>বাংলাদেশের মন্দির</a:t>
            </a:r>
            <a:endParaRPr lang="en-US" sz="3600" dirty="0">
              <a:solidFill>
                <a:srgbClr val="FF5050"/>
              </a:solidFill>
            </a:endParaRPr>
          </a:p>
        </p:txBody>
      </p:sp>
      <p:sp>
        <p:nvSpPr>
          <p:cNvPr id="10" name="Rectangle 9"/>
          <p:cNvSpPr/>
          <p:nvPr/>
        </p:nvSpPr>
        <p:spPr>
          <a:xfrm>
            <a:off x="274320" y="3505200"/>
            <a:ext cx="2719014" cy="646331"/>
          </a:xfrm>
          <a:prstGeom prst="rect">
            <a:avLst/>
          </a:prstGeom>
        </p:spPr>
        <p:txBody>
          <a:bodyPr wrap="none">
            <a:spAutoFit/>
          </a:bodyPr>
          <a:lstStyle/>
          <a:p>
            <a:r>
              <a:rPr lang="bn-BD" sz="3600" dirty="0" smtClean="0">
                <a:solidFill>
                  <a:srgbClr val="FF5050"/>
                </a:solidFill>
                <a:latin typeface="NikoshBAN" pitchFamily="2" charset="0"/>
                <a:cs typeface="NikoshBAN" pitchFamily="2" charset="0"/>
              </a:rPr>
              <a:t>মালয়েশিয়া মন্দির</a:t>
            </a:r>
            <a:endParaRPr lang="en-US" sz="3600" dirty="0">
              <a:solidFill>
                <a:srgbClr val="FF5050"/>
              </a:solidFill>
            </a:endParaRPr>
          </a:p>
        </p:txBody>
      </p:sp>
    </p:spTree>
    <p:extLst>
      <p:ext uri="{BB962C8B-B14F-4D97-AF65-F5344CB8AC3E}">
        <p14:creationId xmlns:p14="http://schemas.microsoft.com/office/powerpoint/2010/main" val="428433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3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3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6790" y="2459504"/>
            <a:ext cx="4110421" cy="1938992"/>
          </a:xfrm>
          <a:prstGeom prst="rect">
            <a:avLst/>
          </a:prstGeom>
          <a:noFill/>
          <a:ln>
            <a:solidFill>
              <a:srgbClr val="FF0000"/>
            </a:solidFill>
          </a:ln>
        </p:spPr>
        <p:txBody>
          <a:bodyPr wrap="none" rtlCol="0">
            <a:spAutoFit/>
          </a:bodyPr>
          <a:lstStyle/>
          <a:p>
            <a:pPr algn="ctr"/>
            <a:r>
              <a:rPr lang="bn-BD" sz="4000" b="1" dirty="0" smtClean="0">
                <a:latin typeface="NikoshBAN" pitchFamily="2" charset="0"/>
                <a:cs typeface="NikoshBAN" pitchFamily="2" charset="0"/>
              </a:rPr>
              <a:t>বৌদ্ধধর্ম ও নৈতিক শিক্ষা</a:t>
            </a:r>
          </a:p>
          <a:p>
            <a:pPr algn="ctr"/>
            <a:r>
              <a:rPr lang="bn-BD" sz="4000" dirty="0" smtClean="0">
                <a:latin typeface="NikoshBAN" pitchFamily="2" charset="0"/>
                <a:cs typeface="NikoshBAN" pitchFamily="2" charset="0"/>
              </a:rPr>
              <a:t>অষ্টম শ্রেণি</a:t>
            </a:r>
          </a:p>
          <a:p>
            <a:pPr algn="ctr"/>
            <a:r>
              <a:rPr lang="bn-BD" sz="4000" dirty="0" smtClean="0">
                <a:latin typeface="NikoshBAN" pitchFamily="2" charset="0"/>
                <a:cs typeface="NikoshBAN" pitchFamily="2" charset="0"/>
              </a:rPr>
              <a:t>সময়ঃ ৫০ মিনিট</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051634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610612"/>
            <a:ext cx="2895600" cy="3046988"/>
          </a:xfrm>
          <a:prstGeom prst="rect">
            <a:avLst/>
          </a:prstGeom>
          <a:ln>
            <a:solidFill>
              <a:srgbClr val="FF33CC"/>
            </a:solidFill>
          </a:ln>
        </p:spPr>
        <p:txBody>
          <a:bodyPr wrap="square">
            <a:spAutoFit/>
          </a:bodyPr>
          <a:lstStyle/>
          <a:p>
            <a:pPr algn="ctr"/>
            <a:r>
              <a:rPr lang="bn-BD" sz="3200" dirty="0" smtClean="0">
                <a:latin typeface="NikoshBAN" pitchFamily="2" charset="0"/>
                <a:cs typeface="NikoshBAN" pitchFamily="2" charset="0"/>
              </a:rPr>
              <a:t>বুদ্ধগয়া মন্দিরের অদূরে একটি যাদুঘর আছে। এখানে বুদ্ধগয়ায় প্রাপ্ত প্রত্নবস্তুসমূহ সংরক্ষিত আছে।</a:t>
            </a:r>
            <a:endParaRPr lang="en-US" sz="3200" dirty="0"/>
          </a:p>
        </p:txBody>
      </p:sp>
      <p:pic>
        <p:nvPicPr>
          <p:cNvPr id="3" name="Picture 2"/>
          <p:cNvPicPr preferRelativeResize="0">
            <a:picLocks/>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2550" t="808" r="6414" b="2146"/>
          <a:stretch/>
        </p:blipFill>
        <p:spPr>
          <a:xfrm>
            <a:off x="198120" y="198120"/>
            <a:ext cx="2743200" cy="3840480"/>
          </a:xfrm>
          <a:prstGeom prst="round2SameRect">
            <a:avLst>
              <a:gd name="adj1" fmla="val 44791"/>
              <a:gd name="adj2" fmla="val 0"/>
            </a:avLst>
          </a:prstGeom>
          <a:ln>
            <a:solidFill>
              <a:srgbClr val="FF33CC"/>
            </a:solidFill>
          </a:ln>
        </p:spPr>
      </p:pic>
      <p:pic>
        <p:nvPicPr>
          <p:cNvPr id="4" name="Picture 3"/>
          <p:cNvPicPr preferRelativeResize="0">
            <a:picLocks/>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2420" t="21293" r="18998" b="18866"/>
          <a:stretch/>
        </p:blipFill>
        <p:spPr>
          <a:xfrm>
            <a:off x="6202680" y="198120"/>
            <a:ext cx="2743200" cy="3840480"/>
          </a:xfrm>
          <a:prstGeom prst="round2SameRect">
            <a:avLst>
              <a:gd name="adj1" fmla="val 50000"/>
              <a:gd name="adj2" fmla="val 0"/>
            </a:avLst>
          </a:prstGeom>
          <a:ln>
            <a:solidFill>
              <a:srgbClr val="FF33CC"/>
            </a:solidFill>
          </a:ln>
        </p:spPr>
      </p:pic>
      <p:pic>
        <p:nvPicPr>
          <p:cNvPr id="5" name="Picture 4"/>
          <p:cNvPicPr preferRelativeResize="0">
            <a:picLocks/>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648200" y="4114800"/>
            <a:ext cx="4297680" cy="2560320"/>
          </a:xfrm>
          <a:prstGeom prst="rect">
            <a:avLst/>
          </a:prstGeom>
          <a:ln>
            <a:solidFill>
              <a:srgbClr val="FF33CC"/>
            </a:solidFill>
          </a:ln>
        </p:spPr>
      </p:pic>
      <p:pic>
        <p:nvPicPr>
          <p:cNvPr id="6" name="Picture 5"/>
          <p:cNvPicPr preferRelativeResize="0">
            <a:picLocks/>
          </p:cNvPicPr>
          <p:nvPr/>
        </p:nvPicPr>
        <p:blipFill rotWithShape="1">
          <a:blip r:embed="rId8">
            <a:extLst>
              <a:ext uri="{BEBA8EAE-BF5A-486C-A8C5-ECC9F3942E4B}">
                <a14:imgProps xmlns:a14="http://schemas.microsoft.com/office/drawing/2010/main">
                  <a14:imgLayer r:embed="rId9">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b="5344"/>
          <a:stretch/>
        </p:blipFill>
        <p:spPr>
          <a:xfrm>
            <a:off x="198120" y="4114800"/>
            <a:ext cx="4297680" cy="2560320"/>
          </a:xfrm>
          <a:prstGeom prst="rect">
            <a:avLst/>
          </a:prstGeom>
          <a:ln>
            <a:solidFill>
              <a:srgbClr val="FF33CC"/>
            </a:solidFill>
          </a:ln>
        </p:spPr>
      </p:pic>
      <p:sp>
        <p:nvSpPr>
          <p:cNvPr id="7" name="Rectangle 6"/>
          <p:cNvSpPr/>
          <p:nvPr/>
        </p:nvSpPr>
        <p:spPr>
          <a:xfrm>
            <a:off x="6233424" y="4336473"/>
            <a:ext cx="1127232" cy="646331"/>
          </a:xfrm>
          <a:prstGeom prst="rect">
            <a:avLst/>
          </a:prstGeom>
        </p:spPr>
        <p:txBody>
          <a:bodyPr wrap="none">
            <a:spAutoFit/>
          </a:bodyPr>
          <a:lstStyle/>
          <a:p>
            <a:r>
              <a:rPr lang="bn-BD" sz="3600" dirty="0">
                <a:solidFill>
                  <a:srgbClr val="0070C0"/>
                </a:solidFill>
                <a:latin typeface="NikoshBAN" pitchFamily="2" charset="0"/>
                <a:cs typeface="NikoshBAN" pitchFamily="2" charset="0"/>
              </a:rPr>
              <a:t>যাদুঘর</a:t>
            </a:r>
            <a:endParaRPr lang="en-US" sz="3600" dirty="0">
              <a:solidFill>
                <a:srgbClr val="0070C0"/>
              </a:solidFill>
            </a:endParaRPr>
          </a:p>
        </p:txBody>
      </p:sp>
      <p:sp>
        <p:nvSpPr>
          <p:cNvPr id="8" name="Rectangle 7"/>
          <p:cNvSpPr/>
          <p:nvPr/>
        </p:nvSpPr>
        <p:spPr>
          <a:xfrm>
            <a:off x="1812198" y="6135469"/>
            <a:ext cx="1069524" cy="646331"/>
          </a:xfrm>
          <a:prstGeom prst="rect">
            <a:avLst/>
          </a:prstGeom>
        </p:spPr>
        <p:txBody>
          <a:bodyPr wrap="none">
            <a:spAutoFit/>
          </a:bodyPr>
          <a:lstStyle/>
          <a:p>
            <a:r>
              <a:rPr lang="bn-BD" sz="3600" dirty="0">
                <a:solidFill>
                  <a:srgbClr val="FFFF00"/>
                </a:solidFill>
                <a:latin typeface="NikoshBAN" pitchFamily="2" charset="0"/>
                <a:cs typeface="NikoshBAN" pitchFamily="2" charset="0"/>
              </a:rPr>
              <a:t>প্রত্নবস্তু</a:t>
            </a:r>
            <a:endParaRPr lang="en-US" sz="3600" dirty="0">
              <a:solidFill>
                <a:srgbClr val="FFFF00"/>
              </a:solidFill>
            </a:endParaRPr>
          </a:p>
        </p:txBody>
      </p:sp>
      <p:sp>
        <p:nvSpPr>
          <p:cNvPr id="9" name="Rectangle 8"/>
          <p:cNvSpPr/>
          <p:nvPr/>
        </p:nvSpPr>
        <p:spPr>
          <a:xfrm>
            <a:off x="2581320" y="198120"/>
            <a:ext cx="619080" cy="646331"/>
          </a:xfrm>
          <a:prstGeom prst="rect">
            <a:avLst/>
          </a:prstGeom>
        </p:spPr>
        <p:txBody>
          <a:bodyPr wrap="none">
            <a:spAutoFit/>
          </a:bodyPr>
          <a:lstStyle/>
          <a:p>
            <a:r>
              <a:rPr lang="bn-BD" sz="3600" dirty="0">
                <a:solidFill>
                  <a:srgbClr val="3333FF"/>
                </a:solidFill>
                <a:latin typeface="NikoshBAN" pitchFamily="2" charset="0"/>
                <a:cs typeface="NikoshBAN" pitchFamily="2" charset="0"/>
              </a:rPr>
              <a:t>বুদ্ধ</a:t>
            </a:r>
            <a:endParaRPr lang="en-US" sz="3600" dirty="0">
              <a:solidFill>
                <a:srgbClr val="3333FF"/>
              </a:solidFill>
            </a:endParaRPr>
          </a:p>
        </p:txBody>
      </p:sp>
      <p:sp>
        <p:nvSpPr>
          <p:cNvPr id="10" name="Rectangle 9"/>
          <p:cNvSpPr/>
          <p:nvPr/>
        </p:nvSpPr>
        <p:spPr>
          <a:xfrm>
            <a:off x="6096000" y="152400"/>
            <a:ext cx="619080" cy="646331"/>
          </a:xfrm>
          <a:prstGeom prst="rect">
            <a:avLst/>
          </a:prstGeom>
        </p:spPr>
        <p:txBody>
          <a:bodyPr wrap="none">
            <a:spAutoFit/>
          </a:bodyPr>
          <a:lstStyle/>
          <a:p>
            <a:r>
              <a:rPr lang="bn-BD" sz="3600" dirty="0">
                <a:solidFill>
                  <a:srgbClr val="3333FF"/>
                </a:solidFill>
                <a:latin typeface="NikoshBAN" pitchFamily="2" charset="0"/>
                <a:cs typeface="NikoshBAN" pitchFamily="2" charset="0"/>
              </a:rPr>
              <a:t>বুদ্ধ</a:t>
            </a:r>
            <a:endParaRPr lang="en-US" sz="3600" dirty="0">
              <a:solidFill>
                <a:srgbClr val="3333FF"/>
              </a:solidFill>
            </a:endParaRPr>
          </a:p>
        </p:txBody>
      </p:sp>
    </p:spTree>
    <p:extLst>
      <p:ext uri="{BB962C8B-B14F-4D97-AF65-F5344CB8AC3E}">
        <p14:creationId xmlns:p14="http://schemas.microsoft.com/office/powerpoint/2010/main" val="404173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3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par>
                                <p:cTn id="18" presetID="21" presetClass="entr" presetSubtype="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30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3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outVertical)">
                                      <p:cBhvr>
                                        <p:cTn id="33" dur="3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73" y="4648200"/>
            <a:ext cx="8686800" cy="2062103"/>
          </a:xfrm>
          <a:prstGeom prst="rect">
            <a:avLst/>
          </a:prstGeom>
        </p:spPr>
        <p:txBody>
          <a:bodyPr wrap="square">
            <a:spAutoFit/>
          </a:bodyPr>
          <a:lstStyle/>
          <a:p>
            <a:pPr algn="just"/>
            <a:r>
              <a:rPr lang="bn-BD" sz="3200" dirty="0" smtClean="0">
                <a:latin typeface="NikoshBAN" pitchFamily="2" charset="0"/>
                <a:cs typeface="NikoshBAN" pitchFamily="2" charset="0"/>
              </a:rPr>
              <a:t>ভারতের বিহার রাজ্যের রাজধানী গয়া থেকে ১১ কিলোমিটার দূরে </a:t>
            </a:r>
          </a:p>
          <a:p>
            <a:pPr algn="just"/>
            <a:r>
              <a:rPr lang="bn-BD" sz="3200" dirty="0" smtClean="0">
                <a:latin typeface="NikoshBAN" pitchFamily="2" charset="0"/>
                <a:cs typeface="NikoshBAN" pitchFamily="2" charset="0"/>
              </a:rPr>
              <a:t>বুদ্ধগয়া। বুদ্ধগয়া নৈরঞ্জনা নদীর তীরে অবস্থিত। নৈরঞ্জনার বর্তমান নাম </a:t>
            </a:r>
          </a:p>
          <a:p>
            <a:pPr algn="just"/>
            <a:r>
              <a:rPr lang="bn-BD" sz="3200" dirty="0" smtClean="0">
                <a:latin typeface="NikoshBAN" pitchFamily="2" charset="0"/>
                <a:cs typeface="NikoshBAN" pitchFamily="2" charset="0"/>
              </a:rPr>
              <a:t>ফল্গু। বুদ্ধ এ স্থানে বুদ্ধত্ব লাভ করেছিলেন। তাই এ স্থানের নাম হয় </a:t>
            </a:r>
          </a:p>
          <a:p>
            <a:pPr algn="just"/>
            <a:r>
              <a:rPr lang="bn-BD" sz="3200" dirty="0" smtClean="0">
                <a:latin typeface="NikoshBAN" pitchFamily="2" charset="0"/>
                <a:cs typeface="NikoshBAN" pitchFamily="2" charset="0"/>
              </a:rPr>
              <a:t>বুদ্ধগয়া।</a:t>
            </a:r>
            <a:endParaRPr lang="en-US" sz="3200" dirty="0"/>
          </a:p>
        </p:txBody>
      </p:sp>
      <p:pic>
        <p:nvPicPr>
          <p:cNvPr id="3" name="Picture 2"/>
          <p:cNvPicPr preferRelativeResize="0">
            <a:picLocks/>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962400" y="251884"/>
            <a:ext cx="4965192" cy="4388272"/>
          </a:xfrm>
          <a:prstGeom prst="rect">
            <a:avLst/>
          </a:prstGeom>
          <a:ln>
            <a:solidFill>
              <a:srgbClr val="FF00FF"/>
            </a:solidFill>
          </a:ln>
        </p:spPr>
      </p:pic>
      <p:sp>
        <p:nvSpPr>
          <p:cNvPr id="4" name="Rectangle 3"/>
          <p:cNvSpPr/>
          <p:nvPr/>
        </p:nvSpPr>
        <p:spPr>
          <a:xfrm>
            <a:off x="5050223" y="3993825"/>
            <a:ext cx="2789546" cy="646331"/>
          </a:xfrm>
          <a:prstGeom prst="rect">
            <a:avLst/>
          </a:prstGeom>
        </p:spPr>
        <p:txBody>
          <a:bodyPr wrap="none">
            <a:spAutoFit/>
          </a:bodyPr>
          <a:lstStyle/>
          <a:p>
            <a:r>
              <a:rPr lang="bn-BD" sz="3600" dirty="0" smtClean="0">
                <a:solidFill>
                  <a:srgbClr val="0070C0"/>
                </a:solidFill>
                <a:latin typeface="NikoshBAN" pitchFamily="2" charset="0"/>
                <a:cs typeface="NikoshBAN" pitchFamily="2" charset="0"/>
              </a:rPr>
              <a:t>নৈরঞ্জনা নদী (ফল্গু)</a:t>
            </a:r>
            <a:endParaRPr lang="en-US" sz="3600" dirty="0">
              <a:solidFill>
                <a:srgbClr val="0070C0"/>
              </a:solidFill>
            </a:endParaRPr>
          </a:p>
        </p:txBody>
      </p:sp>
      <p:pic>
        <p:nvPicPr>
          <p:cNvPr id="6" name="Picture 5"/>
          <p:cNvPicPr preferRelativeResize="0">
            <a:picLocks/>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5163" t="1040" b="-1062"/>
          <a:stretch/>
        </p:blipFill>
        <p:spPr>
          <a:xfrm>
            <a:off x="278823" y="251460"/>
            <a:ext cx="3607377" cy="4389120"/>
          </a:xfrm>
          <a:prstGeom prst="rect">
            <a:avLst/>
          </a:prstGeom>
          <a:ln>
            <a:solidFill>
              <a:srgbClr val="FF00FF"/>
            </a:solidFill>
          </a:ln>
        </p:spPr>
      </p:pic>
      <p:sp>
        <p:nvSpPr>
          <p:cNvPr id="7" name="Rectangle 6"/>
          <p:cNvSpPr/>
          <p:nvPr/>
        </p:nvSpPr>
        <p:spPr>
          <a:xfrm>
            <a:off x="965949" y="1639669"/>
            <a:ext cx="710451" cy="646331"/>
          </a:xfrm>
          <a:prstGeom prst="rect">
            <a:avLst/>
          </a:prstGeom>
        </p:spPr>
        <p:txBody>
          <a:bodyPr wrap="none">
            <a:spAutoFit/>
          </a:bodyPr>
          <a:lstStyle/>
          <a:p>
            <a:r>
              <a:rPr lang="bn-BD" sz="3600" dirty="0">
                <a:solidFill>
                  <a:srgbClr val="3333FF"/>
                </a:solidFill>
                <a:latin typeface="NikoshBAN" pitchFamily="2" charset="0"/>
                <a:cs typeface="NikoshBAN" pitchFamily="2" charset="0"/>
              </a:rPr>
              <a:t>গয়া</a:t>
            </a:r>
            <a:endParaRPr lang="en-US" sz="3600" dirty="0">
              <a:solidFill>
                <a:srgbClr val="3333FF"/>
              </a:solidFill>
            </a:endParaRPr>
          </a:p>
        </p:txBody>
      </p:sp>
      <p:sp>
        <p:nvSpPr>
          <p:cNvPr id="8" name="Rounded Rectangle 7"/>
          <p:cNvSpPr/>
          <p:nvPr/>
        </p:nvSpPr>
        <p:spPr>
          <a:xfrm>
            <a:off x="1600200" y="1524000"/>
            <a:ext cx="533400" cy="38100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905000" y="2046290"/>
            <a:ext cx="609600" cy="315910"/>
          </a:xfrm>
          <a:prstGeom prst="roundRect">
            <a:avLst/>
          </a:prstGeom>
          <a:noFill/>
          <a:ln w="57150">
            <a:solidFill>
              <a:srgbClr val="3333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30614" y="2325469"/>
            <a:ext cx="1257075" cy="646331"/>
          </a:xfrm>
          <a:prstGeom prst="rect">
            <a:avLst/>
          </a:prstGeom>
        </p:spPr>
        <p:txBody>
          <a:bodyPr wrap="none">
            <a:spAutoFit/>
          </a:bodyPr>
          <a:lstStyle/>
          <a:p>
            <a:r>
              <a:rPr lang="bn-BD" sz="3600" dirty="0" smtClean="0">
                <a:solidFill>
                  <a:srgbClr val="FF3399"/>
                </a:solidFill>
                <a:latin typeface="NikoshBAN" pitchFamily="2" charset="0"/>
                <a:cs typeface="NikoshBAN" pitchFamily="2" charset="0"/>
              </a:rPr>
              <a:t>বুদ্ধ গয়া</a:t>
            </a:r>
            <a:endParaRPr lang="en-US" sz="3600" dirty="0">
              <a:solidFill>
                <a:srgbClr val="FF3399"/>
              </a:solidFill>
            </a:endParaRPr>
          </a:p>
        </p:txBody>
      </p:sp>
      <p:cxnSp>
        <p:nvCxnSpPr>
          <p:cNvPr id="12" name="Straight Arrow Connector 11"/>
          <p:cNvCxnSpPr/>
          <p:nvPr/>
        </p:nvCxnSpPr>
        <p:spPr>
          <a:xfrm>
            <a:off x="1579449" y="1954210"/>
            <a:ext cx="249351" cy="331790"/>
          </a:xfrm>
          <a:prstGeom prst="straightConnector1">
            <a:avLst/>
          </a:prstGeom>
          <a:ln w="28575">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67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3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3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3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3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repeatCount="indefinite"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3000"/>
                                        <p:tgtEl>
                                          <p:spTgt spid="8"/>
                                        </p:tgtEl>
                                      </p:cBhvr>
                                    </p:animEffect>
                                  </p:childTnLst>
                                </p:cTn>
                              </p:par>
                              <p:par>
                                <p:cTn id="28" presetID="21" presetClass="entr" presetSubtype="1" repeatCount="indefinite"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3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outVertical)">
                                      <p:cBhvr>
                                        <p:cTn id="35" dur="3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017" y="5628382"/>
            <a:ext cx="8641774" cy="1077218"/>
          </a:xfrm>
          <a:prstGeom prst="rect">
            <a:avLst/>
          </a:prstGeom>
        </p:spPr>
        <p:txBody>
          <a:bodyPr wrap="square">
            <a:spAutoFit/>
          </a:bodyPr>
          <a:lstStyle/>
          <a:p>
            <a:r>
              <a:rPr lang="bn-BD" sz="3200" dirty="0">
                <a:latin typeface="NikoshBAN" pitchFamily="2" charset="0"/>
                <a:cs typeface="NikoshBAN" pitchFamily="2" charset="0"/>
              </a:rPr>
              <a:t>বুদ্ধগয়া থেকে সড়ক পথে রাজগৃহ, নালন্দা প্রভৃতি তীর্থস্থানে যাওয়া যায়।</a:t>
            </a:r>
            <a:endParaRPr lang="en-US" sz="32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8209" y="228600"/>
            <a:ext cx="8707582" cy="5334000"/>
          </a:xfrm>
          <a:prstGeom prst="rect">
            <a:avLst/>
          </a:prstGeom>
        </p:spPr>
      </p:pic>
      <p:sp>
        <p:nvSpPr>
          <p:cNvPr id="4" name="Rounded Rectangle 3"/>
          <p:cNvSpPr/>
          <p:nvPr/>
        </p:nvSpPr>
        <p:spPr>
          <a:xfrm>
            <a:off x="5638800" y="4343400"/>
            <a:ext cx="609600" cy="381000"/>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629400" y="4114800"/>
            <a:ext cx="548640" cy="274320"/>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876011" y="3867149"/>
            <a:ext cx="457200" cy="266699"/>
          </a:xfrm>
          <a:prstGeom prst="round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86600" y="4191000"/>
            <a:ext cx="1074333" cy="584775"/>
          </a:xfrm>
          <a:prstGeom prst="rect">
            <a:avLst/>
          </a:prstGeom>
        </p:spPr>
        <p:txBody>
          <a:bodyPr wrap="none">
            <a:spAutoFit/>
          </a:bodyPr>
          <a:lstStyle/>
          <a:p>
            <a:r>
              <a:rPr lang="bn-BD" sz="3200" dirty="0">
                <a:solidFill>
                  <a:srgbClr val="002060"/>
                </a:solidFill>
                <a:latin typeface="NikoshBAN" pitchFamily="2" charset="0"/>
                <a:cs typeface="NikoshBAN" pitchFamily="2" charset="0"/>
              </a:rPr>
              <a:t>রাজগৃহ</a:t>
            </a:r>
            <a:endParaRPr lang="en-US" sz="3200" dirty="0">
              <a:solidFill>
                <a:srgbClr val="002060"/>
              </a:solidFill>
            </a:endParaRPr>
          </a:p>
        </p:txBody>
      </p:sp>
      <p:sp>
        <p:nvSpPr>
          <p:cNvPr id="8" name="Rectangle 7"/>
          <p:cNvSpPr/>
          <p:nvPr/>
        </p:nvSpPr>
        <p:spPr>
          <a:xfrm>
            <a:off x="4675933" y="4341213"/>
            <a:ext cx="1039067" cy="584775"/>
          </a:xfrm>
          <a:prstGeom prst="rect">
            <a:avLst/>
          </a:prstGeom>
        </p:spPr>
        <p:txBody>
          <a:bodyPr wrap="none">
            <a:spAutoFit/>
          </a:bodyPr>
          <a:lstStyle/>
          <a:p>
            <a:r>
              <a:rPr lang="bn-BD" sz="3200" dirty="0">
                <a:solidFill>
                  <a:srgbClr val="002060"/>
                </a:solidFill>
                <a:latin typeface="NikoshBAN" pitchFamily="2" charset="0"/>
                <a:cs typeface="NikoshBAN" pitchFamily="2" charset="0"/>
              </a:rPr>
              <a:t>বুদ্ধগয়া</a:t>
            </a:r>
            <a:endParaRPr lang="en-US" sz="3200" dirty="0">
              <a:solidFill>
                <a:srgbClr val="002060"/>
              </a:solidFill>
            </a:endParaRPr>
          </a:p>
        </p:txBody>
      </p:sp>
      <p:sp>
        <p:nvSpPr>
          <p:cNvPr id="9" name="Rectangle 8"/>
          <p:cNvSpPr/>
          <p:nvPr/>
        </p:nvSpPr>
        <p:spPr>
          <a:xfrm>
            <a:off x="7178040" y="3511158"/>
            <a:ext cx="1015021" cy="584775"/>
          </a:xfrm>
          <a:prstGeom prst="rect">
            <a:avLst/>
          </a:prstGeom>
        </p:spPr>
        <p:txBody>
          <a:bodyPr wrap="none">
            <a:spAutoFit/>
          </a:bodyPr>
          <a:lstStyle/>
          <a:p>
            <a:r>
              <a:rPr lang="bn-BD" sz="3200" dirty="0">
                <a:solidFill>
                  <a:srgbClr val="002060"/>
                </a:solidFill>
                <a:latin typeface="NikoshBAN" pitchFamily="2" charset="0"/>
                <a:cs typeface="NikoshBAN" pitchFamily="2" charset="0"/>
              </a:rPr>
              <a:t>নালন্দা</a:t>
            </a:r>
            <a:endParaRPr lang="en-US" sz="3200" dirty="0">
              <a:solidFill>
                <a:srgbClr val="002060"/>
              </a:solidFill>
            </a:endParaRPr>
          </a:p>
        </p:txBody>
      </p:sp>
      <p:cxnSp>
        <p:nvCxnSpPr>
          <p:cNvPr id="11" name="Straight Arrow Connector 10"/>
          <p:cNvCxnSpPr/>
          <p:nvPr/>
        </p:nvCxnSpPr>
        <p:spPr>
          <a:xfrm flipV="1">
            <a:off x="6248400" y="4389120"/>
            <a:ext cx="381000" cy="2444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00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3000"/>
                                        <p:tgtEl>
                                          <p:spTgt spid="4"/>
                                        </p:tgtEl>
                                      </p:cBhvr>
                                    </p:animEffec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3000"/>
                                        <p:tgtEl>
                                          <p:spTgt spid="11"/>
                                        </p:tgtEl>
                                      </p:cBhvr>
                                    </p:animEffect>
                                  </p:childTnLst>
                                </p:cTn>
                              </p:par>
                            </p:childTnLst>
                          </p:cTn>
                        </p:par>
                        <p:par>
                          <p:cTn id="25" fill="hold">
                            <p:stCondLst>
                              <p:cond delay="6000"/>
                            </p:stCondLst>
                            <p:childTnLst>
                              <p:par>
                                <p:cTn id="26" presetID="21" presetClass="entr" presetSubtype="1"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3000"/>
                                        <p:tgtEl>
                                          <p:spTgt spid="5"/>
                                        </p:tgtEl>
                                      </p:cBhvr>
                                    </p:animEffect>
                                  </p:childTnLst>
                                </p:cTn>
                              </p:par>
                            </p:childTnLst>
                          </p:cTn>
                        </p:par>
                        <p:par>
                          <p:cTn id="29" fill="hold">
                            <p:stCondLst>
                              <p:cond delay="9000"/>
                            </p:stCondLst>
                            <p:childTnLst>
                              <p:par>
                                <p:cTn id="30" presetID="21"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3282" y="457200"/>
            <a:ext cx="1877437" cy="707886"/>
          </a:xfrm>
          <a:prstGeom prst="rect">
            <a:avLst/>
          </a:prstGeom>
          <a:solidFill>
            <a:srgbClr val="F0BEF4"/>
          </a:solidFill>
        </p:spPr>
        <p:txBody>
          <a:bodyPr wrap="none" rtlCol="0">
            <a:spAutoFit/>
          </a:bodyPr>
          <a:lstStyle/>
          <a:p>
            <a:r>
              <a:rPr lang="bn-BD" sz="4000" dirty="0" smtClean="0">
                <a:latin typeface="NikoshBAN" pitchFamily="2" charset="0"/>
                <a:cs typeface="NikoshBAN" pitchFamily="2" charset="0"/>
              </a:rPr>
              <a:t>দলীয় কাজ</a:t>
            </a:r>
            <a:endParaRPr lang="en-US" sz="4000" dirty="0">
              <a:latin typeface="NikoshBAN" pitchFamily="2" charset="0"/>
              <a:cs typeface="NikoshBAN" pitchFamily="2" charset="0"/>
            </a:endParaRPr>
          </a:p>
        </p:txBody>
      </p:sp>
      <p:sp>
        <p:nvSpPr>
          <p:cNvPr id="4" name="TextBox 3"/>
          <p:cNvSpPr txBox="1"/>
          <p:nvPr/>
        </p:nvSpPr>
        <p:spPr>
          <a:xfrm>
            <a:off x="304800" y="2819400"/>
            <a:ext cx="8382000" cy="1200329"/>
          </a:xfrm>
          <a:prstGeom prst="rect">
            <a:avLst/>
          </a:prstGeom>
          <a:noFill/>
        </p:spPr>
        <p:txBody>
          <a:bodyPr wrap="square" rtlCol="0">
            <a:spAutoFit/>
          </a:bodyPr>
          <a:lstStyle/>
          <a:p>
            <a:pPr marL="571500" indent="-571500">
              <a:buFont typeface="Wingdings" pitchFamily="2" charset="2"/>
              <a:buChar char="Ø"/>
            </a:pPr>
            <a:r>
              <a:rPr lang="bn-BD" sz="3600" dirty="0" smtClean="0">
                <a:latin typeface="NikoshBAN" pitchFamily="2" charset="0"/>
                <a:cs typeface="NikoshBAN" pitchFamily="2" charset="0"/>
              </a:rPr>
              <a:t>সপ্ত মহাস্থানগুলো কি কি? সপ্ত মহাস্থানগুলো সম্পর্কে লেখ।</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484378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2242" y="152400"/>
            <a:ext cx="1157689" cy="584775"/>
          </a:xfrm>
          <a:prstGeom prst="rect">
            <a:avLst/>
          </a:prstGeom>
          <a:solidFill>
            <a:srgbClr val="00CCFF"/>
          </a:solidFill>
        </p:spPr>
        <p:txBody>
          <a:bodyPr wrap="none" rtlCol="0">
            <a:spAutoFit/>
          </a:bodyPr>
          <a:lstStyle/>
          <a:p>
            <a:r>
              <a:rPr lang="bn-BD" sz="3200" dirty="0" smtClean="0">
                <a:latin typeface="NikoshBAN" pitchFamily="2" charset="0"/>
                <a:cs typeface="NikoshBAN" pitchFamily="2" charset="0"/>
              </a:rPr>
              <a:t>মূল্যায়ন</a:t>
            </a:r>
            <a:endParaRPr lang="en-US" sz="3200" dirty="0">
              <a:latin typeface="NikoshBAN" pitchFamily="2" charset="0"/>
              <a:cs typeface="NikoshBAN" pitchFamily="2" charset="0"/>
            </a:endParaRPr>
          </a:p>
        </p:txBody>
      </p:sp>
      <p:sp>
        <p:nvSpPr>
          <p:cNvPr id="4" name="TextBox 3"/>
          <p:cNvSpPr txBox="1"/>
          <p:nvPr/>
        </p:nvSpPr>
        <p:spPr>
          <a:xfrm>
            <a:off x="228600" y="685800"/>
            <a:ext cx="6612708" cy="584775"/>
          </a:xfrm>
          <a:prstGeom prst="rect">
            <a:avLst/>
          </a:prstGeom>
          <a:noFill/>
        </p:spPr>
        <p:txBody>
          <a:bodyPr wrap="none" rtlCol="0">
            <a:spAutoFit/>
          </a:bodyPr>
          <a:lstStyle/>
          <a:p>
            <a:r>
              <a:rPr lang="bn-BD" sz="3200" dirty="0" smtClean="0">
                <a:latin typeface="NikoshBAN" pitchFamily="2" charset="0"/>
                <a:cs typeface="NikoshBAN" pitchFamily="2" charset="0"/>
              </a:rPr>
              <a:t>১। গৌতম বোধিজ্ঞান লাভ করেন কোন বৃক্ষের নীচে?</a:t>
            </a:r>
            <a:endParaRPr lang="en-US" sz="3200" dirty="0">
              <a:latin typeface="NikoshBAN" pitchFamily="2" charset="0"/>
              <a:cs typeface="NikoshBAN" pitchFamily="2" charset="0"/>
            </a:endParaRPr>
          </a:p>
        </p:txBody>
      </p:sp>
      <p:sp>
        <p:nvSpPr>
          <p:cNvPr id="5" name="TextBox 4"/>
          <p:cNvSpPr txBox="1"/>
          <p:nvPr/>
        </p:nvSpPr>
        <p:spPr>
          <a:xfrm>
            <a:off x="228600" y="1142053"/>
            <a:ext cx="5925020" cy="584775"/>
          </a:xfrm>
          <a:prstGeom prst="rect">
            <a:avLst/>
          </a:prstGeom>
          <a:noFill/>
        </p:spPr>
        <p:txBody>
          <a:bodyPr wrap="none" rtlCol="0">
            <a:spAutoFit/>
          </a:bodyPr>
          <a:lstStyle/>
          <a:p>
            <a:r>
              <a:rPr lang="bn-BD" sz="3200" dirty="0" smtClean="0">
                <a:latin typeface="NikoshBAN" pitchFamily="2" charset="0"/>
                <a:cs typeface="NikoshBAN" pitchFamily="2" charset="0"/>
              </a:rPr>
              <a:t>(ক) ন্যাগ্রোধ  (খ) বট  (গ) অজপাল  (ঘ) অশ্বথ</a:t>
            </a:r>
            <a:endParaRPr lang="en-US" sz="3200" dirty="0">
              <a:latin typeface="NikoshBAN" pitchFamily="2" charset="0"/>
              <a:cs typeface="NikoshBAN" pitchFamily="2" charset="0"/>
            </a:endParaRPr>
          </a:p>
        </p:txBody>
      </p:sp>
      <p:sp>
        <p:nvSpPr>
          <p:cNvPr id="6" name="TextBox 5"/>
          <p:cNvSpPr txBox="1"/>
          <p:nvPr/>
        </p:nvSpPr>
        <p:spPr>
          <a:xfrm>
            <a:off x="228600" y="1598306"/>
            <a:ext cx="4051109" cy="584775"/>
          </a:xfrm>
          <a:prstGeom prst="rect">
            <a:avLst/>
          </a:prstGeom>
          <a:noFill/>
        </p:spPr>
        <p:txBody>
          <a:bodyPr wrap="none" rtlCol="0">
            <a:spAutoFit/>
          </a:bodyPr>
          <a:lstStyle/>
          <a:p>
            <a:r>
              <a:rPr lang="bn-BD" sz="3200" dirty="0" smtClean="0">
                <a:latin typeface="NikoshBAN" pitchFamily="2" charset="0"/>
                <a:cs typeface="NikoshBAN" pitchFamily="2" charset="0"/>
              </a:rPr>
              <a:t>২। বুদ্ধগয়া মন্দিরটি কোন মুখী?</a:t>
            </a:r>
            <a:endParaRPr lang="en-US" sz="3200" dirty="0">
              <a:latin typeface="NikoshBAN" pitchFamily="2" charset="0"/>
              <a:cs typeface="NikoshBAN" pitchFamily="2" charset="0"/>
            </a:endParaRPr>
          </a:p>
        </p:txBody>
      </p:sp>
      <p:sp>
        <p:nvSpPr>
          <p:cNvPr id="7" name="TextBox 6"/>
          <p:cNvSpPr txBox="1"/>
          <p:nvPr/>
        </p:nvSpPr>
        <p:spPr>
          <a:xfrm>
            <a:off x="228600" y="2054559"/>
            <a:ext cx="5489003" cy="584775"/>
          </a:xfrm>
          <a:prstGeom prst="rect">
            <a:avLst/>
          </a:prstGeom>
          <a:noFill/>
        </p:spPr>
        <p:txBody>
          <a:bodyPr wrap="none" rtlCol="0">
            <a:spAutoFit/>
          </a:bodyPr>
          <a:lstStyle/>
          <a:p>
            <a:r>
              <a:rPr lang="bn-BD" sz="3200" dirty="0" smtClean="0">
                <a:latin typeface="NikoshBAN" pitchFamily="2" charset="0"/>
                <a:cs typeface="NikoshBAN" pitchFamily="2" charset="0"/>
              </a:rPr>
              <a:t>(ক) উত্তর  (খ) দক্ষিণ  (গ) পূর্ব  (ঘ) পশ্চিম</a:t>
            </a:r>
            <a:endParaRPr lang="en-US" sz="3200" dirty="0">
              <a:latin typeface="NikoshBAN" pitchFamily="2" charset="0"/>
              <a:cs typeface="NikoshBAN" pitchFamily="2" charset="0"/>
            </a:endParaRPr>
          </a:p>
        </p:txBody>
      </p:sp>
      <p:sp>
        <p:nvSpPr>
          <p:cNvPr id="8" name="TextBox 7"/>
          <p:cNvSpPr txBox="1"/>
          <p:nvPr/>
        </p:nvSpPr>
        <p:spPr>
          <a:xfrm>
            <a:off x="228600" y="2510812"/>
            <a:ext cx="6909264" cy="584775"/>
          </a:xfrm>
          <a:prstGeom prst="rect">
            <a:avLst/>
          </a:prstGeom>
          <a:noFill/>
        </p:spPr>
        <p:txBody>
          <a:bodyPr wrap="none" rtlCol="0">
            <a:spAutoFit/>
          </a:bodyPr>
          <a:lstStyle/>
          <a:p>
            <a:r>
              <a:rPr lang="bn-BD" sz="3200" dirty="0" smtClean="0">
                <a:latin typeface="NikoshBAN" pitchFamily="2" charset="0"/>
                <a:cs typeface="NikoshBAN" pitchFamily="2" charset="0"/>
              </a:rPr>
              <a:t>৩। মূল মন্দিরের ভেতর বুদ্ধমূর্তিটি কোন মুদ্রায় রয়েছে-</a:t>
            </a:r>
            <a:endParaRPr lang="en-US" sz="3200" dirty="0">
              <a:latin typeface="NikoshBAN" pitchFamily="2" charset="0"/>
              <a:cs typeface="NikoshBAN" pitchFamily="2" charset="0"/>
            </a:endParaRPr>
          </a:p>
        </p:txBody>
      </p:sp>
      <p:sp>
        <p:nvSpPr>
          <p:cNvPr id="9" name="TextBox 8"/>
          <p:cNvSpPr txBox="1"/>
          <p:nvPr/>
        </p:nvSpPr>
        <p:spPr>
          <a:xfrm>
            <a:off x="228600" y="2967065"/>
            <a:ext cx="4419800" cy="1077218"/>
          </a:xfrm>
          <a:prstGeom prst="rect">
            <a:avLst/>
          </a:prstGeom>
          <a:noFill/>
        </p:spPr>
        <p:txBody>
          <a:bodyPr wrap="none" rtlCol="0">
            <a:spAutoFit/>
          </a:bodyPr>
          <a:lstStyle/>
          <a:p>
            <a:r>
              <a:rPr lang="bn-BD" sz="3200" dirty="0" smtClean="0">
                <a:latin typeface="NikoshBAN" pitchFamily="2" charset="0"/>
                <a:cs typeface="NikoshBAN" pitchFamily="2" charset="0"/>
              </a:rPr>
              <a:t>(ক) ধর্মচক্র মুদ্রা</a:t>
            </a:r>
            <a:r>
              <a:rPr lang="bn-BD" sz="3200" dirty="0">
                <a:latin typeface="NikoshBAN" pitchFamily="2" charset="0"/>
                <a:cs typeface="NikoshBAN" pitchFamily="2" charset="0"/>
              </a:rPr>
              <a:t> </a:t>
            </a:r>
            <a:r>
              <a:rPr lang="bn-BD" sz="3200" dirty="0" smtClean="0">
                <a:latin typeface="NikoshBAN" pitchFamily="2" charset="0"/>
                <a:cs typeface="NikoshBAN" pitchFamily="2" charset="0"/>
              </a:rPr>
              <a:t>   (খ) অভয় মুদ্রা </a:t>
            </a:r>
          </a:p>
          <a:p>
            <a:r>
              <a:rPr lang="bn-BD" sz="3200" dirty="0" smtClean="0">
                <a:latin typeface="NikoshBAN" pitchFamily="2" charset="0"/>
                <a:cs typeface="NikoshBAN" pitchFamily="2" charset="0"/>
              </a:rPr>
              <a:t>(গ) ভূমিস্পর্শ মুদ্রা  (ঘ) ধ্যান মুদ্রা</a:t>
            </a:r>
            <a:endParaRPr lang="en-US" sz="3200" dirty="0">
              <a:latin typeface="NikoshBAN" pitchFamily="2" charset="0"/>
              <a:cs typeface="NikoshBAN" pitchFamily="2" charset="0"/>
            </a:endParaRPr>
          </a:p>
        </p:txBody>
      </p:sp>
      <p:sp>
        <p:nvSpPr>
          <p:cNvPr id="10" name="TextBox 9"/>
          <p:cNvSpPr txBox="1"/>
          <p:nvPr/>
        </p:nvSpPr>
        <p:spPr>
          <a:xfrm>
            <a:off x="4768305" y="1047267"/>
            <a:ext cx="533400" cy="923330"/>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a:t>
            </a:r>
            <a:endParaRPr lang="en-US" sz="5400" dirty="0">
              <a:solidFill>
                <a:srgbClr val="FF0000"/>
              </a:solidFill>
              <a:latin typeface="NikoshBAN" pitchFamily="2" charset="0"/>
              <a:cs typeface="NikoshBAN" pitchFamily="2" charset="0"/>
            </a:endParaRPr>
          </a:p>
        </p:txBody>
      </p:sp>
      <p:sp>
        <p:nvSpPr>
          <p:cNvPr id="11" name="TextBox 10"/>
          <p:cNvSpPr txBox="1"/>
          <p:nvPr/>
        </p:nvSpPr>
        <p:spPr>
          <a:xfrm>
            <a:off x="228600" y="3915761"/>
            <a:ext cx="3770584" cy="584775"/>
          </a:xfrm>
          <a:prstGeom prst="rect">
            <a:avLst/>
          </a:prstGeom>
          <a:noFill/>
        </p:spPr>
        <p:txBody>
          <a:bodyPr wrap="none" rtlCol="0">
            <a:spAutoFit/>
          </a:bodyPr>
          <a:lstStyle/>
          <a:p>
            <a:r>
              <a:rPr lang="bn-BD" sz="3200" dirty="0" smtClean="0">
                <a:latin typeface="NikoshBAN" pitchFamily="2" charset="0"/>
                <a:cs typeface="NikoshBAN" pitchFamily="2" charset="0"/>
              </a:rPr>
              <a:t>৪। বুদ্ধগয়া মন্দিরটির উচ্চতা?</a:t>
            </a:r>
            <a:endParaRPr lang="en-US" sz="3200" dirty="0">
              <a:latin typeface="NikoshBAN" pitchFamily="2" charset="0"/>
              <a:cs typeface="NikoshBAN" pitchFamily="2" charset="0"/>
            </a:endParaRPr>
          </a:p>
        </p:txBody>
      </p:sp>
      <p:sp>
        <p:nvSpPr>
          <p:cNvPr id="12" name="TextBox 11"/>
          <p:cNvSpPr txBox="1"/>
          <p:nvPr/>
        </p:nvSpPr>
        <p:spPr>
          <a:xfrm>
            <a:off x="228600" y="4372014"/>
            <a:ext cx="7292381" cy="584775"/>
          </a:xfrm>
          <a:prstGeom prst="rect">
            <a:avLst/>
          </a:prstGeom>
          <a:noFill/>
        </p:spPr>
        <p:txBody>
          <a:bodyPr wrap="none" rtlCol="0">
            <a:spAutoFit/>
          </a:bodyPr>
          <a:lstStyle/>
          <a:p>
            <a:r>
              <a:rPr lang="bn-BD" sz="3200" dirty="0" smtClean="0">
                <a:latin typeface="NikoshBAN" pitchFamily="2" charset="0"/>
                <a:cs typeface="NikoshBAN" pitchFamily="2" charset="0"/>
              </a:rPr>
              <a:t>(ক) ১১৬ ফুট  (খ) ১০৬ ফুট  (গ) ১৬৬ ফুট  (ঘ) ১৬০ ফুট</a:t>
            </a:r>
            <a:endParaRPr lang="en-US" sz="3200" dirty="0">
              <a:latin typeface="NikoshBAN" pitchFamily="2" charset="0"/>
              <a:cs typeface="NikoshBAN" pitchFamily="2" charset="0"/>
            </a:endParaRPr>
          </a:p>
        </p:txBody>
      </p:sp>
      <p:sp>
        <p:nvSpPr>
          <p:cNvPr id="13" name="TextBox 12"/>
          <p:cNvSpPr txBox="1"/>
          <p:nvPr/>
        </p:nvSpPr>
        <p:spPr>
          <a:xfrm>
            <a:off x="228600" y="4828267"/>
            <a:ext cx="6543779" cy="584775"/>
          </a:xfrm>
          <a:prstGeom prst="rect">
            <a:avLst/>
          </a:prstGeom>
          <a:noFill/>
        </p:spPr>
        <p:txBody>
          <a:bodyPr wrap="none" rtlCol="0">
            <a:spAutoFit/>
          </a:bodyPr>
          <a:lstStyle/>
          <a:p>
            <a:r>
              <a:rPr lang="bn-BD" sz="3200" dirty="0" smtClean="0">
                <a:latin typeface="NikoshBAN" pitchFamily="2" charset="0"/>
                <a:cs typeface="NikoshBAN" pitchFamily="2" charset="0"/>
              </a:rPr>
              <a:t>৫। বুদ্ধত্ব লাভের পর বুদ্ধ কত সপ্তাহ অবস্থান করেন?</a:t>
            </a:r>
            <a:endParaRPr lang="en-US" sz="3200" dirty="0">
              <a:latin typeface="NikoshBAN" pitchFamily="2" charset="0"/>
              <a:cs typeface="NikoshBAN" pitchFamily="2" charset="0"/>
            </a:endParaRPr>
          </a:p>
        </p:txBody>
      </p:sp>
      <p:sp>
        <p:nvSpPr>
          <p:cNvPr id="14" name="TextBox 13"/>
          <p:cNvSpPr txBox="1"/>
          <p:nvPr/>
        </p:nvSpPr>
        <p:spPr>
          <a:xfrm>
            <a:off x="228600" y="5284520"/>
            <a:ext cx="3724096" cy="584775"/>
          </a:xfrm>
          <a:prstGeom prst="rect">
            <a:avLst/>
          </a:prstGeom>
          <a:noFill/>
        </p:spPr>
        <p:txBody>
          <a:bodyPr wrap="none" rtlCol="0">
            <a:spAutoFit/>
          </a:bodyPr>
          <a:lstStyle/>
          <a:p>
            <a:r>
              <a:rPr lang="bn-BD" sz="3200" dirty="0" smtClean="0">
                <a:latin typeface="NikoshBAN" pitchFamily="2" charset="0"/>
                <a:cs typeface="NikoshBAN" pitchFamily="2" charset="0"/>
              </a:rPr>
              <a:t>(ক) ৬  (খ) ৭  (গ) ৮  (ঘ) ৯</a:t>
            </a:r>
            <a:endParaRPr lang="en-US" sz="3200" dirty="0">
              <a:latin typeface="NikoshBAN" pitchFamily="2" charset="0"/>
              <a:cs typeface="NikoshBAN" pitchFamily="2" charset="0"/>
            </a:endParaRPr>
          </a:p>
        </p:txBody>
      </p:sp>
      <p:sp>
        <p:nvSpPr>
          <p:cNvPr id="15" name="TextBox 14"/>
          <p:cNvSpPr txBox="1"/>
          <p:nvPr/>
        </p:nvSpPr>
        <p:spPr>
          <a:xfrm>
            <a:off x="3048000" y="1972270"/>
            <a:ext cx="533400" cy="923330"/>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a:t>
            </a:r>
            <a:endParaRPr lang="en-US" sz="5400" dirty="0">
              <a:solidFill>
                <a:srgbClr val="FF0000"/>
              </a:solidFill>
              <a:latin typeface="NikoshBAN" pitchFamily="2" charset="0"/>
              <a:cs typeface="NikoshBAN" pitchFamily="2" charset="0"/>
            </a:endParaRPr>
          </a:p>
        </p:txBody>
      </p:sp>
      <p:sp>
        <p:nvSpPr>
          <p:cNvPr id="16" name="TextBox 15"/>
          <p:cNvSpPr txBox="1"/>
          <p:nvPr/>
        </p:nvSpPr>
        <p:spPr>
          <a:xfrm>
            <a:off x="228600" y="3343870"/>
            <a:ext cx="533400" cy="923330"/>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a:t>
            </a:r>
            <a:endParaRPr lang="en-US" sz="5400" dirty="0">
              <a:solidFill>
                <a:srgbClr val="FF0000"/>
              </a:solidFill>
              <a:latin typeface="NikoshBAN" pitchFamily="2" charset="0"/>
              <a:cs typeface="NikoshBAN" pitchFamily="2" charset="0"/>
            </a:endParaRPr>
          </a:p>
        </p:txBody>
      </p:sp>
      <p:sp>
        <p:nvSpPr>
          <p:cNvPr id="17" name="TextBox 16"/>
          <p:cNvSpPr txBox="1"/>
          <p:nvPr/>
        </p:nvSpPr>
        <p:spPr>
          <a:xfrm>
            <a:off x="5715000" y="4334470"/>
            <a:ext cx="533400" cy="923330"/>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a:t>
            </a:r>
            <a:endParaRPr lang="en-US" sz="5400" dirty="0">
              <a:solidFill>
                <a:srgbClr val="FF0000"/>
              </a:solidFill>
              <a:latin typeface="NikoshBAN" pitchFamily="2" charset="0"/>
              <a:cs typeface="NikoshBAN" pitchFamily="2" charset="0"/>
            </a:endParaRPr>
          </a:p>
        </p:txBody>
      </p:sp>
      <p:sp>
        <p:nvSpPr>
          <p:cNvPr id="18" name="TextBox 17"/>
          <p:cNvSpPr txBox="1"/>
          <p:nvPr/>
        </p:nvSpPr>
        <p:spPr>
          <a:xfrm>
            <a:off x="1219200" y="5172670"/>
            <a:ext cx="533400" cy="923330"/>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a:t>
            </a:r>
            <a:endParaRPr lang="en-US" sz="5400" dirty="0">
              <a:solidFill>
                <a:srgbClr val="FF0000"/>
              </a:solidFill>
              <a:latin typeface="NikoshBAN" pitchFamily="2" charset="0"/>
              <a:cs typeface="NikoshBAN" pitchFamily="2" charset="0"/>
            </a:endParaRPr>
          </a:p>
        </p:txBody>
      </p:sp>
      <p:sp>
        <p:nvSpPr>
          <p:cNvPr id="19" name="TextBox 18"/>
          <p:cNvSpPr txBox="1"/>
          <p:nvPr/>
        </p:nvSpPr>
        <p:spPr>
          <a:xfrm>
            <a:off x="228600" y="5740773"/>
            <a:ext cx="8057014" cy="584775"/>
          </a:xfrm>
          <a:prstGeom prst="rect">
            <a:avLst/>
          </a:prstGeom>
          <a:noFill/>
        </p:spPr>
        <p:txBody>
          <a:bodyPr wrap="none" rtlCol="0">
            <a:spAutoFit/>
          </a:bodyPr>
          <a:lstStyle/>
          <a:p>
            <a:r>
              <a:rPr lang="bn-BD" sz="3200" dirty="0" smtClean="0">
                <a:latin typeface="NikoshBAN" pitchFamily="2" charset="0"/>
                <a:cs typeface="NikoshBAN" pitchFamily="2" charset="0"/>
              </a:rPr>
              <a:t>৬। রাজধানী গয়া থেকে বুদ্ধগয়া কত কিলোমিটার দূরে অবস্থিত?</a:t>
            </a:r>
            <a:endParaRPr lang="en-US" sz="3200" dirty="0">
              <a:latin typeface="NikoshBAN" pitchFamily="2" charset="0"/>
              <a:cs typeface="NikoshBAN" pitchFamily="2" charset="0"/>
            </a:endParaRPr>
          </a:p>
        </p:txBody>
      </p:sp>
      <p:sp>
        <p:nvSpPr>
          <p:cNvPr id="20" name="TextBox 19"/>
          <p:cNvSpPr txBox="1"/>
          <p:nvPr/>
        </p:nvSpPr>
        <p:spPr>
          <a:xfrm>
            <a:off x="228600" y="6197025"/>
            <a:ext cx="4310795" cy="584775"/>
          </a:xfrm>
          <a:prstGeom prst="rect">
            <a:avLst/>
          </a:prstGeom>
          <a:noFill/>
        </p:spPr>
        <p:txBody>
          <a:bodyPr wrap="none" rtlCol="0">
            <a:spAutoFit/>
          </a:bodyPr>
          <a:lstStyle/>
          <a:p>
            <a:r>
              <a:rPr lang="bn-BD" sz="3200" dirty="0" smtClean="0">
                <a:latin typeface="NikoshBAN" pitchFamily="2" charset="0"/>
                <a:cs typeface="NikoshBAN" pitchFamily="2" charset="0"/>
              </a:rPr>
              <a:t>(ক) ২১  (খ) ১১  (গ) ১০  (ঘ) ১২</a:t>
            </a:r>
            <a:endParaRPr lang="en-US" sz="3200" dirty="0">
              <a:latin typeface="NikoshBAN" pitchFamily="2" charset="0"/>
              <a:cs typeface="NikoshBAN" pitchFamily="2" charset="0"/>
            </a:endParaRPr>
          </a:p>
        </p:txBody>
      </p:sp>
      <p:sp>
        <p:nvSpPr>
          <p:cNvPr id="21" name="TextBox 20"/>
          <p:cNvSpPr txBox="1"/>
          <p:nvPr/>
        </p:nvSpPr>
        <p:spPr>
          <a:xfrm>
            <a:off x="1371600" y="6087070"/>
            <a:ext cx="533400" cy="923330"/>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a:t>
            </a:r>
            <a:endParaRPr lang="en-US" sz="5400" dirty="0">
              <a:solidFill>
                <a:srgbClr val="FF0000"/>
              </a:solidFill>
              <a:latin typeface="NikoshBAN" pitchFamily="2" charset="0"/>
              <a:cs typeface="NikoshBAN" pitchFamily="2" charset="0"/>
            </a:endParaRPr>
          </a:p>
        </p:txBody>
      </p:sp>
      <p:sp>
        <p:nvSpPr>
          <p:cNvPr id="22" name="Rectangle 21"/>
          <p:cNvSpPr/>
          <p:nvPr/>
        </p:nvSpPr>
        <p:spPr>
          <a:xfrm>
            <a:off x="457200" y="228600"/>
            <a:ext cx="2198038" cy="584775"/>
          </a:xfrm>
          <a:prstGeom prst="rect">
            <a:avLst/>
          </a:prstGeom>
        </p:spPr>
        <p:txBody>
          <a:bodyPr wrap="none">
            <a:spAutoFit/>
          </a:bodyPr>
          <a:lstStyle/>
          <a:p>
            <a:r>
              <a:rPr lang="bn-BD" sz="3200" b="1" dirty="0" smtClean="0">
                <a:latin typeface="NikoshBAN" pitchFamily="2" charset="0"/>
                <a:cs typeface="NikoshBAN" pitchFamily="2" charset="0"/>
              </a:rPr>
              <a:t>বহুনির্বাচনি প্রশ্ন-</a:t>
            </a:r>
            <a:endParaRPr lang="en-US" sz="3200" b="1" dirty="0"/>
          </a:p>
        </p:txBody>
      </p:sp>
      <p:sp>
        <p:nvSpPr>
          <p:cNvPr id="23" name="Oval 22"/>
          <p:cNvSpPr/>
          <p:nvPr/>
        </p:nvSpPr>
        <p:spPr>
          <a:xfrm>
            <a:off x="6979920" y="152400"/>
            <a:ext cx="2011680" cy="2011680"/>
          </a:xfrm>
          <a:prstGeom prst="ellipse">
            <a:avLst/>
          </a:prstGeom>
          <a:solidFill>
            <a:srgbClr val="002060"/>
          </a:solidFill>
          <a:ln w="3175">
            <a:solidFill>
              <a:srgbClr val="99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00FF00"/>
                </a:solidFill>
                <a:latin typeface="NikoshBAN" pitchFamily="2" charset="0"/>
                <a:cs typeface="NikoshBAN" pitchFamily="2" charset="0"/>
              </a:rPr>
              <a:t>সঠিক উত্তরের জন্য ক্লিক </a:t>
            </a:r>
            <a:endParaRPr lang="en-US" sz="3200" dirty="0">
              <a:solidFill>
                <a:srgbClr val="00FF00"/>
              </a:solidFill>
              <a:latin typeface="NikoshBAN" pitchFamily="2" charset="0"/>
              <a:cs typeface="NikoshBAN" pitchFamily="2" charset="0"/>
            </a:endParaRPr>
          </a:p>
        </p:txBody>
      </p:sp>
      <p:sp>
        <p:nvSpPr>
          <p:cNvPr id="24" name="Oval 23"/>
          <p:cNvSpPr/>
          <p:nvPr/>
        </p:nvSpPr>
        <p:spPr>
          <a:xfrm>
            <a:off x="7268701" y="2207580"/>
            <a:ext cx="731520" cy="731520"/>
          </a:xfrm>
          <a:prstGeom prst="ellipse">
            <a:avLst/>
          </a:prstGeom>
          <a:solidFill>
            <a:srgbClr val="00FFFF"/>
          </a:solidFill>
          <a:ln w="3175">
            <a:solidFill>
              <a:srgbClr val="99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rgbClr val="C00000"/>
                </a:solidFill>
                <a:latin typeface="NikoshBAN" pitchFamily="2" charset="0"/>
                <a:cs typeface="NikoshBAN" pitchFamily="2" charset="0"/>
              </a:rPr>
              <a:t>১</a:t>
            </a:r>
            <a:endParaRPr lang="en-US" sz="4400" dirty="0">
              <a:solidFill>
                <a:srgbClr val="C00000"/>
              </a:solidFill>
              <a:latin typeface="NikoshBAN" pitchFamily="2" charset="0"/>
              <a:cs typeface="NikoshBAN" pitchFamily="2" charset="0"/>
            </a:endParaRPr>
          </a:p>
        </p:txBody>
      </p:sp>
      <p:sp>
        <p:nvSpPr>
          <p:cNvPr id="25" name="Oval 24"/>
          <p:cNvSpPr/>
          <p:nvPr/>
        </p:nvSpPr>
        <p:spPr>
          <a:xfrm>
            <a:off x="7268701" y="3024030"/>
            <a:ext cx="731520" cy="731520"/>
          </a:xfrm>
          <a:prstGeom prst="ellipse">
            <a:avLst/>
          </a:prstGeom>
          <a:solidFill>
            <a:srgbClr val="00FFFF"/>
          </a:solidFill>
          <a:ln w="3175">
            <a:solidFill>
              <a:srgbClr val="99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rgbClr val="C00000"/>
                </a:solidFill>
                <a:latin typeface="NikoshBAN" pitchFamily="2" charset="0"/>
                <a:cs typeface="NikoshBAN" pitchFamily="2" charset="0"/>
              </a:rPr>
              <a:t>২</a:t>
            </a:r>
            <a:endParaRPr lang="en-US" sz="4400" dirty="0">
              <a:solidFill>
                <a:srgbClr val="C00000"/>
              </a:solidFill>
              <a:latin typeface="NikoshBAN" pitchFamily="2" charset="0"/>
              <a:cs typeface="NikoshBAN" pitchFamily="2" charset="0"/>
            </a:endParaRPr>
          </a:p>
        </p:txBody>
      </p:sp>
      <p:sp>
        <p:nvSpPr>
          <p:cNvPr id="26" name="Oval 25"/>
          <p:cNvSpPr/>
          <p:nvPr/>
        </p:nvSpPr>
        <p:spPr>
          <a:xfrm>
            <a:off x="7268701" y="3840480"/>
            <a:ext cx="731520" cy="731520"/>
          </a:xfrm>
          <a:prstGeom prst="ellipse">
            <a:avLst/>
          </a:prstGeom>
          <a:solidFill>
            <a:srgbClr val="00FFFF"/>
          </a:solidFill>
          <a:ln w="3175">
            <a:solidFill>
              <a:srgbClr val="99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rgbClr val="C00000"/>
                </a:solidFill>
                <a:latin typeface="NikoshBAN" pitchFamily="2" charset="0"/>
                <a:cs typeface="NikoshBAN" pitchFamily="2" charset="0"/>
              </a:rPr>
              <a:t>৩</a:t>
            </a:r>
            <a:endParaRPr lang="en-US" sz="4400" dirty="0">
              <a:solidFill>
                <a:srgbClr val="C00000"/>
              </a:solidFill>
              <a:latin typeface="NikoshBAN" pitchFamily="2" charset="0"/>
              <a:cs typeface="NikoshBAN" pitchFamily="2" charset="0"/>
            </a:endParaRPr>
          </a:p>
        </p:txBody>
      </p:sp>
      <p:sp>
        <p:nvSpPr>
          <p:cNvPr id="27" name="Oval 26"/>
          <p:cNvSpPr/>
          <p:nvPr/>
        </p:nvSpPr>
        <p:spPr>
          <a:xfrm>
            <a:off x="8075399" y="2207580"/>
            <a:ext cx="731520" cy="731520"/>
          </a:xfrm>
          <a:prstGeom prst="ellipse">
            <a:avLst/>
          </a:prstGeom>
          <a:solidFill>
            <a:srgbClr val="00FFFF"/>
          </a:solidFill>
          <a:ln w="3175">
            <a:solidFill>
              <a:srgbClr val="99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rgbClr val="C00000"/>
                </a:solidFill>
                <a:latin typeface="NikoshBAN" pitchFamily="2" charset="0"/>
                <a:cs typeface="NikoshBAN" pitchFamily="2" charset="0"/>
              </a:rPr>
              <a:t>৪</a:t>
            </a:r>
            <a:endParaRPr lang="en-US" sz="4400" dirty="0">
              <a:solidFill>
                <a:srgbClr val="C00000"/>
              </a:solidFill>
              <a:latin typeface="NikoshBAN" pitchFamily="2" charset="0"/>
              <a:cs typeface="NikoshBAN" pitchFamily="2" charset="0"/>
            </a:endParaRPr>
          </a:p>
        </p:txBody>
      </p:sp>
      <p:sp>
        <p:nvSpPr>
          <p:cNvPr id="28" name="Oval 27"/>
          <p:cNvSpPr/>
          <p:nvPr/>
        </p:nvSpPr>
        <p:spPr>
          <a:xfrm>
            <a:off x="8075399" y="3024030"/>
            <a:ext cx="731520" cy="731520"/>
          </a:xfrm>
          <a:prstGeom prst="ellipse">
            <a:avLst/>
          </a:prstGeom>
          <a:solidFill>
            <a:srgbClr val="00FFFF"/>
          </a:solidFill>
          <a:ln w="3175">
            <a:solidFill>
              <a:srgbClr val="99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rgbClr val="C00000"/>
                </a:solidFill>
                <a:latin typeface="NikoshBAN" pitchFamily="2" charset="0"/>
                <a:cs typeface="NikoshBAN" pitchFamily="2" charset="0"/>
              </a:rPr>
              <a:t>৫</a:t>
            </a:r>
            <a:endParaRPr lang="en-US" sz="4400" dirty="0">
              <a:solidFill>
                <a:srgbClr val="C00000"/>
              </a:solidFill>
              <a:latin typeface="NikoshBAN" pitchFamily="2" charset="0"/>
              <a:cs typeface="NikoshBAN" pitchFamily="2" charset="0"/>
            </a:endParaRPr>
          </a:p>
        </p:txBody>
      </p:sp>
      <p:sp>
        <p:nvSpPr>
          <p:cNvPr id="29" name="Oval 28"/>
          <p:cNvSpPr/>
          <p:nvPr/>
        </p:nvSpPr>
        <p:spPr>
          <a:xfrm>
            <a:off x="8075399" y="3840480"/>
            <a:ext cx="731520" cy="731520"/>
          </a:xfrm>
          <a:prstGeom prst="ellipse">
            <a:avLst/>
          </a:prstGeom>
          <a:solidFill>
            <a:srgbClr val="00FFFF"/>
          </a:solidFill>
          <a:ln w="3175">
            <a:solidFill>
              <a:srgbClr val="99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rgbClr val="C00000"/>
                </a:solidFill>
                <a:latin typeface="NikoshBAN" pitchFamily="2" charset="0"/>
                <a:cs typeface="NikoshBAN" pitchFamily="2" charset="0"/>
              </a:rPr>
              <a:t>৬</a:t>
            </a:r>
            <a:endParaRPr lang="en-US" sz="4400"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2906867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10" dur="500" fill="hold"/>
                                        <p:tgtEl>
                                          <p:spTgt spid="10"/>
                                        </p:tgtEl>
                                        <p:attrNameLst>
                                          <p:attrName>style.color</p:attrName>
                                        </p:attrNameLst>
                                      </p:cBhvr>
                                      <p:by>
                                        <p:hsl h="-7200000" s="0" l="0"/>
                                      </p:by>
                                    </p:animClr>
                                    <p:animClr clrSpc="hsl" dir="cw">
                                      <p:cBhvr>
                                        <p:cTn id="11" dur="500" fill="hold"/>
                                        <p:tgtEl>
                                          <p:spTgt spid="10"/>
                                        </p:tgtEl>
                                        <p:attrNameLst>
                                          <p:attrName>fillcolor</p:attrName>
                                        </p:attrNameLst>
                                      </p:cBhvr>
                                      <p:by>
                                        <p:hsl h="-7200000" s="0" l="0"/>
                                      </p:by>
                                    </p:animClr>
                                    <p:animClr clrSpc="hsl" dir="cw">
                                      <p:cBhvr>
                                        <p:cTn id="12" dur="500" fill="hold"/>
                                        <p:tgtEl>
                                          <p:spTgt spid="10"/>
                                        </p:tgtEl>
                                        <p:attrNameLst>
                                          <p:attrName>stroke.color</p:attrName>
                                        </p:attrNameLst>
                                      </p:cBhvr>
                                      <p:by>
                                        <p:hsl h="-7200000" s="0" l="0"/>
                                      </p:by>
                                    </p:animClr>
                                    <p:set>
                                      <p:cBhvr>
                                        <p:cTn id="13" dur="500" fill="hold"/>
                                        <p:tgtEl>
                                          <p:spTgt spid="10"/>
                                        </p:tgtEl>
                                        <p:attrNameLst>
                                          <p:attrName>fill.type</p:attrName>
                                        </p:attrNameLst>
                                      </p:cBhvr>
                                      <p:to>
                                        <p:strVal val="solid"/>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22" dur="500" fill="hold"/>
                                        <p:tgtEl>
                                          <p:spTgt spid="15"/>
                                        </p:tgtEl>
                                        <p:attrNameLst>
                                          <p:attrName>style.color</p:attrName>
                                        </p:attrNameLst>
                                      </p:cBhvr>
                                      <p:by>
                                        <p:hsl h="-7200000" s="0" l="0"/>
                                      </p:by>
                                    </p:animClr>
                                    <p:animClr clrSpc="hsl" dir="cw">
                                      <p:cBhvr>
                                        <p:cTn id="23" dur="500" fill="hold"/>
                                        <p:tgtEl>
                                          <p:spTgt spid="15"/>
                                        </p:tgtEl>
                                        <p:attrNameLst>
                                          <p:attrName>fillcolor</p:attrName>
                                        </p:attrNameLst>
                                      </p:cBhvr>
                                      <p:by>
                                        <p:hsl h="-7200000" s="0" l="0"/>
                                      </p:by>
                                    </p:animClr>
                                    <p:animClr clrSpc="hsl" dir="cw">
                                      <p:cBhvr>
                                        <p:cTn id="24" dur="500" fill="hold"/>
                                        <p:tgtEl>
                                          <p:spTgt spid="15"/>
                                        </p:tgtEl>
                                        <p:attrNameLst>
                                          <p:attrName>stroke.color</p:attrName>
                                        </p:attrNameLst>
                                      </p:cBhvr>
                                      <p:by>
                                        <p:hsl h="-7200000" s="0" l="0"/>
                                      </p:by>
                                    </p:animClr>
                                    <p:set>
                                      <p:cBhvr>
                                        <p:cTn id="25" dur="500" fill="hold"/>
                                        <p:tgtEl>
                                          <p:spTgt spid="1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34" dur="500" fill="hold"/>
                                        <p:tgtEl>
                                          <p:spTgt spid="16"/>
                                        </p:tgtEl>
                                        <p:attrNameLst>
                                          <p:attrName>style.color</p:attrName>
                                        </p:attrNameLst>
                                      </p:cBhvr>
                                      <p:by>
                                        <p:hsl h="-7200000" s="0" l="0"/>
                                      </p:by>
                                    </p:animClr>
                                    <p:animClr clrSpc="hsl" dir="cw">
                                      <p:cBhvr>
                                        <p:cTn id="35" dur="500" fill="hold"/>
                                        <p:tgtEl>
                                          <p:spTgt spid="16"/>
                                        </p:tgtEl>
                                        <p:attrNameLst>
                                          <p:attrName>fillcolor</p:attrName>
                                        </p:attrNameLst>
                                      </p:cBhvr>
                                      <p:by>
                                        <p:hsl h="-7200000" s="0" l="0"/>
                                      </p:by>
                                    </p:animClr>
                                    <p:animClr clrSpc="hsl" dir="cw">
                                      <p:cBhvr>
                                        <p:cTn id="36" dur="500" fill="hold"/>
                                        <p:tgtEl>
                                          <p:spTgt spid="16"/>
                                        </p:tgtEl>
                                        <p:attrNameLst>
                                          <p:attrName>stroke.color</p:attrName>
                                        </p:attrNameLst>
                                      </p:cBhvr>
                                      <p:by>
                                        <p:hsl h="-7200000" s="0" l="0"/>
                                      </p:by>
                                    </p:animClr>
                                    <p:set>
                                      <p:cBhvr>
                                        <p:cTn id="37" dur="500" fill="hold"/>
                                        <p:tgtEl>
                                          <p:spTgt spid="16"/>
                                        </p:tgtEl>
                                        <p:attrNameLst>
                                          <p:attrName>fill.type</p:attrName>
                                        </p:attrNameLst>
                                      </p:cBhvr>
                                      <p:to>
                                        <p:strVal val="solid"/>
                                      </p:to>
                                    </p:set>
                                  </p:child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46" dur="500" fill="hold"/>
                                        <p:tgtEl>
                                          <p:spTgt spid="17"/>
                                        </p:tgtEl>
                                        <p:attrNameLst>
                                          <p:attrName>style.color</p:attrName>
                                        </p:attrNameLst>
                                      </p:cBhvr>
                                      <p:by>
                                        <p:hsl h="-7200000" s="0" l="0"/>
                                      </p:by>
                                    </p:animClr>
                                    <p:animClr clrSpc="hsl" dir="cw">
                                      <p:cBhvr>
                                        <p:cTn id="47" dur="500" fill="hold"/>
                                        <p:tgtEl>
                                          <p:spTgt spid="17"/>
                                        </p:tgtEl>
                                        <p:attrNameLst>
                                          <p:attrName>fillcolor</p:attrName>
                                        </p:attrNameLst>
                                      </p:cBhvr>
                                      <p:by>
                                        <p:hsl h="-7200000" s="0" l="0"/>
                                      </p:by>
                                    </p:animClr>
                                    <p:animClr clrSpc="hsl" dir="cw">
                                      <p:cBhvr>
                                        <p:cTn id="48" dur="500" fill="hold"/>
                                        <p:tgtEl>
                                          <p:spTgt spid="17"/>
                                        </p:tgtEl>
                                        <p:attrNameLst>
                                          <p:attrName>stroke.color</p:attrName>
                                        </p:attrNameLst>
                                      </p:cBhvr>
                                      <p:by>
                                        <p:hsl h="-7200000" s="0" l="0"/>
                                      </p:by>
                                    </p:animClr>
                                    <p:set>
                                      <p:cBhvr>
                                        <p:cTn id="49" dur="500" fill="hold"/>
                                        <p:tgtEl>
                                          <p:spTgt spid="17"/>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50" restart="whenNotActive" fill="hold" evtFilter="cancelBubble" nodeType="interactiveSeq">
                <p:stCondLst>
                  <p:cond evt="onClick" delay="0">
                    <p:tgtEl>
                      <p:spTgt spid="28"/>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58" dur="500" fill="hold"/>
                                        <p:tgtEl>
                                          <p:spTgt spid="18"/>
                                        </p:tgtEl>
                                        <p:attrNameLst>
                                          <p:attrName>style.color</p:attrName>
                                        </p:attrNameLst>
                                      </p:cBhvr>
                                      <p:by>
                                        <p:hsl h="-7200000" s="0" l="0"/>
                                      </p:by>
                                    </p:animClr>
                                    <p:animClr clrSpc="hsl" dir="cw">
                                      <p:cBhvr>
                                        <p:cTn id="59" dur="500" fill="hold"/>
                                        <p:tgtEl>
                                          <p:spTgt spid="18"/>
                                        </p:tgtEl>
                                        <p:attrNameLst>
                                          <p:attrName>fillcolor</p:attrName>
                                        </p:attrNameLst>
                                      </p:cBhvr>
                                      <p:by>
                                        <p:hsl h="-7200000" s="0" l="0"/>
                                      </p:by>
                                    </p:animClr>
                                    <p:animClr clrSpc="hsl" dir="cw">
                                      <p:cBhvr>
                                        <p:cTn id="60" dur="500" fill="hold"/>
                                        <p:tgtEl>
                                          <p:spTgt spid="18"/>
                                        </p:tgtEl>
                                        <p:attrNameLst>
                                          <p:attrName>stroke.color</p:attrName>
                                        </p:attrNameLst>
                                      </p:cBhvr>
                                      <p:by>
                                        <p:hsl h="-7200000" s="0" l="0"/>
                                      </p:by>
                                    </p:animClr>
                                    <p:set>
                                      <p:cBhvr>
                                        <p:cTn id="61" dur="500" fill="hold"/>
                                        <p:tgtEl>
                                          <p:spTgt spid="18"/>
                                        </p:tgtEl>
                                        <p:attrNameLst>
                                          <p:attrName>fill.type</p:attrName>
                                        </p:attrNameLst>
                                      </p:cBhvr>
                                      <p:to>
                                        <p:strVal val="solid"/>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29"/>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70" dur="500" fill="hold"/>
                                        <p:tgtEl>
                                          <p:spTgt spid="21"/>
                                        </p:tgtEl>
                                        <p:attrNameLst>
                                          <p:attrName>style.color</p:attrName>
                                        </p:attrNameLst>
                                      </p:cBhvr>
                                      <p:by>
                                        <p:hsl h="-7200000" s="0" l="0"/>
                                      </p:by>
                                    </p:animClr>
                                    <p:animClr clrSpc="hsl" dir="cw">
                                      <p:cBhvr>
                                        <p:cTn id="71" dur="500" fill="hold"/>
                                        <p:tgtEl>
                                          <p:spTgt spid="21"/>
                                        </p:tgtEl>
                                        <p:attrNameLst>
                                          <p:attrName>fillcolor</p:attrName>
                                        </p:attrNameLst>
                                      </p:cBhvr>
                                      <p:by>
                                        <p:hsl h="-7200000" s="0" l="0"/>
                                      </p:by>
                                    </p:animClr>
                                    <p:animClr clrSpc="hsl" dir="cw">
                                      <p:cBhvr>
                                        <p:cTn id="72" dur="500" fill="hold"/>
                                        <p:tgtEl>
                                          <p:spTgt spid="21"/>
                                        </p:tgtEl>
                                        <p:attrNameLst>
                                          <p:attrName>stroke.color</p:attrName>
                                        </p:attrNameLst>
                                      </p:cBhvr>
                                      <p:by>
                                        <p:hsl h="-7200000" s="0" l="0"/>
                                      </p:by>
                                    </p:animClr>
                                    <p:set>
                                      <p:cBhvr>
                                        <p:cTn id="73" dur="500" fill="hold"/>
                                        <p:tgtEl>
                                          <p:spTgt spid="21"/>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0" grpId="0"/>
      <p:bldP spid="10" grpId="1"/>
      <p:bldP spid="15" grpId="0"/>
      <p:bldP spid="15" grpId="1"/>
      <p:bldP spid="16" grpId="0"/>
      <p:bldP spid="16" grpId="1"/>
      <p:bldP spid="17" grpId="0"/>
      <p:bldP spid="17" grpId="1"/>
      <p:bldP spid="18" grpId="0"/>
      <p:bldP spid="18" grpId="1"/>
      <p:bldP spid="21" grpId="0"/>
      <p:bldP spid="2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6375" y="533400"/>
            <a:ext cx="1991251" cy="707886"/>
          </a:xfrm>
          <a:prstGeom prst="rect">
            <a:avLst/>
          </a:prstGeom>
          <a:solidFill>
            <a:srgbClr val="A2E399"/>
          </a:solidFill>
        </p:spPr>
        <p:txBody>
          <a:bodyPr wrap="none" rtlCol="0">
            <a:spAutoFit/>
          </a:bodyPr>
          <a:lstStyle/>
          <a:p>
            <a:r>
              <a:rPr lang="bn-BD" sz="4000" dirty="0" smtClean="0">
                <a:latin typeface="NikoshBAN" pitchFamily="2" charset="0"/>
                <a:cs typeface="NikoshBAN" pitchFamily="2" charset="0"/>
              </a:rPr>
              <a:t>বাড়ির কাজ</a:t>
            </a:r>
            <a:endParaRPr lang="en-US" sz="4000" dirty="0">
              <a:latin typeface="NikoshBAN" pitchFamily="2" charset="0"/>
              <a:cs typeface="NikoshBAN" pitchFamily="2" charset="0"/>
            </a:endParaRPr>
          </a:p>
        </p:txBody>
      </p:sp>
      <p:sp>
        <p:nvSpPr>
          <p:cNvPr id="4" name="TextBox 3"/>
          <p:cNvSpPr txBox="1"/>
          <p:nvPr/>
        </p:nvSpPr>
        <p:spPr>
          <a:xfrm>
            <a:off x="704850" y="2609671"/>
            <a:ext cx="7734300" cy="1200329"/>
          </a:xfrm>
          <a:prstGeom prst="rect">
            <a:avLst/>
          </a:prstGeom>
          <a:noFill/>
        </p:spPr>
        <p:txBody>
          <a:bodyPr wrap="square" rtlCol="0">
            <a:spAutoFit/>
          </a:bodyPr>
          <a:lstStyle/>
          <a:p>
            <a:pPr marL="571500" indent="-571500" algn="just">
              <a:buFont typeface="Wingdings" pitchFamily="2" charset="2"/>
              <a:buChar char="q"/>
            </a:pPr>
            <a:r>
              <a:rPr lang="bn-BD" sz="3600" dirty="0" smtClean="0">
                <a:latin typeface="NikoshBAN" pitchFamily="2" charset="0"/>
                <a:cs typeface="NikoshBAN" pitchFamily="2" charset="0"/>
              </a:rPr>
              <a:t>বৌদ্ধধর্মাবলম্বীদের নিকট প্রধান তীর্থস্থান হিসেবে বুদ্ধগয়া অন্যতম- ব্যাখ্যা কর।</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94557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80104" y="247650"/>
            <a:ext cx="8383793" cy="6362700"/>
          </a:xfrm>
          <a:prstGeom prst="rect">
            <a:avLst/>
          </a:prstGeom>
        </p:spPr>
      </p:pic>
      <p:sp>
        <p:nvSpPr>
          <p:cNvPr id="3" name="TextBox 2"/>
          <p:cNvSpPr txBox="1"/>
          <p:nvPr/>
        </p:nvSpPr>
        <p:spPr>
          <a:xfrm>
            <a:off x="762000" y="5562600"/>
            <a:ext cx="5099370" cy="1047750"/>
          </a:xfrm>
          <a:prstGeom prst="rect">
            <a:avLst/>
          </a:prstGeom>
          <a:solidFill>
            <a:schemeClr val="accent3">
              <a:lumMod val="20000"/>
              <a:lumOff val="80000"/>
            </a:schemeClr>
          </a:solidFill>
        </p:spPr>
        <p:txBody>
          <a:bodyPr wrap="none" rtlCol="0">
            <a:prstTxWarp prst="textWave4">
              <a:avLst/>
            </a:prstTxWarp>
            <a:spAutoFit/>
          </a:bodyPr>
          <a:lstStyle/>
          <a:p>
            <a:r>
              <a:rPr lang="bn-BD" sz="3600" dirty="0" smtClean="0">
                <a:ln w="19050">
                  <a:solidFill>
                    <a:srgbClr val="FF0000"/>
                  </a:solidFill>
                </a:ln>
                <a:solidFill>
                  <a:srgbClr val="00FF00"/>
                </a:solidFill>
                <a:effectLst>
                  <a:outerShdw blurRad="50800" dist="38100" dir="18900000" algn="bl" rotWithShape="0">
                    <a:prstClr val="black">
                      <a:alpha val="40000"/>
                    </a:prstClr>
                  </a:outerShdw>
                </a:effectLst>
                <a:latin typeface="NikoshBAN" pitchFamily="2" charset="0"/>
                <a:cs typeface="NikoshBAN" pitchFamily="2" charset="0"/>
              </a:rPr>
              <a:t>সকলকে ধন্যবাদ</a:t>
            </a:r>
            <a:endParaRPr lang="en-US" sz="3600" dirty="0">
              <a:ln w="19050">
                <a:solidFill>
                  <a:srgbClr val="FF0000"/>
                </a:solidFill>
              </a:ln>
              <a:solidFill>
                <a:srgbClr val="00FF00"/>
              </a:solidFill>
              <a:effectLst>
                <a:outerShdw blurRad="50800" dist="38100" dir="18900000" algn="b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2850208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60890" y="789709"/>
            <a:ext cx="4023360" cy="5943600"/>
          </a:xfrm>
          <a:prstGeom prst="rect">
            <a:avLst/>
          </a:prstGeom>
          <a:ln>
            <a:solidFill>
              <a:srgbClr val="3333FF"/>
            </a:solidFill>
          </a:ln>
        </p:spPr>
      </p:pic>
      <p:sp>
        <p:nvSpPr>
          <p:cNvPr id="3" name="Rectangle 2"/>
          <p:cNvSpPr/>
          <p:nvPr/>
        </p:nvSpPr>
        <p:spPr>
          <a:xfrm>
            <a:off x="2362100" y="101025"/>
            <a:ext cx="4419800" cy="584775"/>
          </a:xfrm>
          <a:prstGeom prst="rect">
            <a:avLst/>
          </a:prstGeom>
        </p:spPr>
        <p:txBody>
          <a:bodyPr wrap="none">
            <a:spAutoFit/>
          </a:bodyPr>
          <a:lstStyle/>
          <a:p>
            <a:r>
              <a:rPr lang="bn-BD" sz="3200" dirty="0" smtClean="0">
                <a:latin typeface="NikoshBAN" pitchFamily="2" charset="0"/>
                <a:cs typeface="NikoshBAN" pitchFamily="2" charset="0"/>
              </a:rPr>
              <a:t>নিচের ছবিগুলোর দিকে লক্ষ্য কর।</a:t>
            </a:r>
            <a:endParaRPr lang="en-US" sz="3200" dirty="0"/>
          </a:p>
        </p:txBody>
      </p:sp>
      <p:pic>
        <p:nvPicPr>
          <p:cNvPr id="6" name="Picture 5"/>
          <p:cNvPicPr preferRelativeResize="0">
            <a:picLocks/>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478255" y="789709"/>
            <a:ext cx="4297680" cy="5943600"/>
          </a:xfrm>
          <a:prstGeom prst="rect">
            <a:avLst/>
          </a:prstGeom>
          <a:ln>
            <a:solidFill>
              <a:srgbClr val="3333FF"/>
            </a:solidFill>
          </a:ln>
        </p:spPr>
      </p:pic>
      <p:sp>
        <p:nvSpPr>
          <p:cNvPr id="7" name="Rectangle 6"/>
          <p:cNvSpPr/>
          <p:nvPr/>
        </p:nvSpPr>
        <p:spPr>
          <a:xfrm>
            <a:off x="4911611" y="5791200"/>
            <a:ext cx="3405099" cy="646331"/>
          </a:xfrm>
          <a:prstGeom prst="rect">
            <a:avLst/>
          </a:prstGeom>
        </p:spPr>
        <p:txBody>
          <a:bodyPr wrap="none">
            <a:spAutoFit/>
          </a:bodyPr>
          <a:lstStyle/>
          <a:p>
            <a:r>
              <a:rPr lang="bn-BD" sz="3600" dirty="0" smtClean="0">
                <a:ln>
                  <a:solidFill>
                    <a:srgbClr val="00FF00"/>
                  </a:solidFill>
                </a:ln>
                <a:solidFill>
                  <a:srgbClr val="00FFFF"/>
                </a:solidFill>
                <a:latin typeface="NikoshBAN" pitchFamily="2" charset="0"/>
                <a:cs typeface="NikoshBAN" pitchFamily="2" charset="0"/>
              </a:rPr>
              <a:t>বজ্রাসন বা বোধিপালঙ্ক</a:t>
            </a:r>
            <a:endParaRPr lang="en-US" sz="3600" dirty="0">
              <a:ln>
                <a:solidFill>
                  <a:srgbClr val="00FF00"/>
                </a:solidFill>
              </a:ln>
              <a:solidFill>
                <a:srgbClr val="00FFFF"/>
              </a:solidFill>
              <a:latin typeface="NikoshBAN" pitchFamily="2" charset="0"/>
              <a:cs typeface="NikoshBAN" pitchFamily="2" charset="0"/>
            </a:endParaRPr>
          </a:p>
        </p:txBody>
      </p:sp>
      <p:sp>
        <p:nvSpPr>
          <p:cNvPr id="8" name="Rectangle 7"/>
          <p:cNvSpPr/>
          <p:nvPr/>
        </p:nvSpPr>
        <p:spPr>
          <a:xfrm>
            <a:off x="4419600" y="3733800"/>
            <a:ext cx="4451860" cy="707886"/>
          </a:xfrm>
          <a:prstGeom prst="rect">
            <a:avLst/>
          </a:prstGeom>
        </p:spPr>
        <p:txBody>
          <a:bodyPr wrap="none">
            <a:spAutoFit/>
          </a:bodyPr>
          <a:lstStyle/>
          <a:p>
            <a:r>
              <a:rPr lang="bn-BD" sz="4000" dirty="0" smtClean="0">
                <a:ln w="3175">
                  <a:solidFill>
                    <a:srgbClr val="3333FF"/>
                  </a:solidFill>
                </a:ln>
                <a:solidFill>
                  <a:schemeClr val="bg1"/>
                </a:solidFill>
                <a:latin typeface="NikoshBAN" pitchFamily="2" charset="0"/>
                <a:cs typeface="NikoshBAN" pitchFamily="2" charset="0"/>
              </a:rPr>
              <a:t>মহাবোধি বৃক্ষ বা অশ্বত্থ বৃক্ষ</a:t>
            </a:r>
            <a:endParaRPr lang="en-US" sz="4000" dirty="0">
              <a:ln w="3175">
                <a:solidFill>
                  <a:srgbClr val="3333FF"/>
                </a:solidFill>
              </a:ln>
              <a:solidFill>
                <a:schemeClr val="bg1"/>
              </a:solidFill>
              <a:latin typeface="NikoshBAN" pitchFamily="2" charset="0"/>
              <a:cs typeface="NikoshBAN" pitchFamily="2" charset="0"/>
            </a:endParaRPr>
          </a:p>
        </p:txBody>
      </p:sp>
      <p:sp>
        <p:nvSpPr>
          <p:cNvPr id="9" name="Rectangle 8"/>
          <p:cNvSpPr/>
          <p:nvPr/>
        </p:nvSpPr>
        <p:spPr>
          <a:xfrm>
            <a:off x="360890" y="1057778"/>
            <a:ext cx="1781257" cy="646331"/>
          </a:xfrm>
          <a:prstGeom prst="rect">
            <a:avLst/>
          </a:prstGeom>
        </p:spPr>
        <p:txBody>
          <a:bodyPr wrap="none">
            <a:spAutoFit/>
          </a:bodyPr>
          <a:lstStyle/>
          <a:p>
            <a:r>
              <a:rPr lang="bn-BD" sz="3600" dirty="0" smtClean="0">
                <a:ln w="3175">
                  <a:solidFill>
                    <a:srgbClr val="FF0000"/>
                  </a:solidFill>
                </a:ln>
                <a:solidFill>
                  <a:srgbClr val="FFFF00"/>
                </a:solidFill>
                <a:latin typeface="NikoshBAN" pitchFamily="2" charset="0"/>
                <a:cs typeface="NikoshBAN" pitchFamily="2" charset="0"/>
              </a:rPr>
              <a:t>বৌদ্ধ মন্দির</a:t>
            </a:r>
            <a:endParaRPr lang="en-US" sz="3600" dirty="0">
              <a:ln w="3175">
                <a:solidFill>
                  <a:srgbClr val="FF0000"/>
                </a:solidFill>
              </a:ln>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12895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0427" y="1967062"/>
            <a:ext cx="2363146" cy="2923877"/>
          </a:xfrm>
          <a:prstGeom prst="rect">
            <a:avLst/>
          </a:prstGeom>
          <a:noFill/>
          <a:ln>
            <a:solidFill>
              <a:srgbClr val="FF00FF"/>
            </a:solidFill>
          </a:ln>
        </p:spPr>
        <p:txBody>
          <a:bodyPr wrap="none" rtlCol="0">
            <a:spAutoFit/>
          </a:bodyPr>
          <a:lstStyle/>
          <a:p>
            <a:pPr algn="ctr"/>
            <a:r>
              <a:rPr lang="bn-BD" sz="4000" dirty="0" smtClean="0">
                <a:latin typeface="NikoshBAN" pitchFamily="2" charset="0"/>
                <a:cs typeface="NikoshBAN" pitchFamily="2" charset="0"/>
              </a:rPr>
              <a:t>বৌদ্ধ তীর্থস্থান</a:t>
            </a:r>
          </a:p>
          <a:p>
            <a:pPr algn="ctr"/>
            <a:r>
              <a:rPr lang="bn-BD" sz="3600" b="1" dirty="0" smtClean="0">
                <a:latin typeface="NikoshBAN" pitchFamily="2" charset="0"/>
                <a:cs typeface="NikoshBAN" pitchFamily="2" charset="0"/>
              </a:rPr>
              <a:t>বুদ্ধগয়া</a:t>
            </a:r>
          </a:p>
          <a:p>
            <a:pPr algn="ctr"/>
            <a:r>
              <a:rPr lang="bn-BD" sz="3600" dirty="0" smtClean="0">
                <a:latin typeface="NikoshBAN" pitchFamily="2" charset="0"/>
                <a:cs typeface="NikoshBAN" pitchFamily="2" charset="0"/>
              </a:rPr>
              <a:t>পাঠঃ ৩</a:t>
            </a:r>
          </a:p>
          <a:p>
            <a:pPr algn="ctr"/>
            <a:r>
              <a:rPr lang="bn-BD" sz="3600" b="1" dirty="0">
                <a:latin typeface="NikoshBAN" pitchFamily="2" charset="0"/>
                <a:cs typeface="NikoshBAN" pitchFamily="2" charset="0"/>
              </a:rPr>
              <a:t>অধ্যায়ঃ দশম</a:t>
            </a:r>
          </a:p>
          <a:p>
            <a:pPr algn="ctr"/>
            <a:r>
              <a:rPr lang="bn-BD" sz="3600" dirty="0" smtClean="0">
                <a:latin typeface="NikoshBAN" pitchFamily="2" charset="0"/>
                <a:cs typeface="NikoshBAN" pitchFamily="2" charset="0"/>
              </a:rPr>
              <a:t>পৃষ্ঠাঃ ১১৪-১১৫</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005077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0720" y="268069"/>
            <a:ext cx="1622560" cy="707886"/>
          </a:xfrm>
          <a:prstGeom prst="rect">
            <a:avLst/>
          </a:prstGeom>
          <a:solidFill>
            <a:srgbClr val="F5B1DE"/>
          </a:solidFill>
        </p:spPr>
        <p:txBody>
          <a:bodyPr wrap="none" rtlCol="0">
            <a:spAutoFit/>
          </a:bodyPr>
          <a:lstStyle/>
          <a:p>
            <a:pPr algn="ctr"/>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
        <p:nvSpPr>
          <p:cNvPr id="5" name="TextBox 4"/>
          <p:cNvSpPr txBox="1"/>
          <p:nvPr/>
        </p:nvSpPr>
        <p:spPr>
          <a:xfrm>
            <a:off x="304800" y="2057400"/>
            <a:ext cx="8534400" cy="3416320"/>
          </a:xfrm>
          <a:prstGeom prst="rect">
            <a:avLst/>
          </a:prstGeom>
          <a:noFill/>
          <a:ln>
            <a:solidFill>
              <a:srgbClr val="FF99FF"/>
            </a:solidFill>
          </a:ln>
        </p:spPr>
        <p:txBody>
          <a:bodyPr wrap="square" rtlCol="0">
            <a:spAutoFit/>
          </a:bodyPr>
          <a:lstStyle/>
          <a:p>
            <a:r>
              <a:rPr lang="bn-BD" sz="3600" b="1" dirty="0" smtClean="0">
                <a:latin typeface="NikoshBAN" pitchFamily="2" charset="0"/>
                <a:cs typeface="NikoshBAN" pitchFamily="2" charset="0"/>
              </a:rPr>
              <a:t>এই পাঠ শেষে শিক্ষার্থীরা</a:t>
            </a:r>
            <a:r>
              <a:rPr lang="en-US" sz="3600" b="1" dirty="0">
                <a:latin typeface="NikoshBAN" pitchFamily="2" charset="0"/>
                <a:cs typeface="NikoshBAN" pitchFamily="2" charset="0"/>
              </a:rPr>
              <a:t> </a:t>
            </a:r>
            <a:r>
              <a:rPr lang="en-US" sz="3600" b="1" dirty="0" smtClean="0">
                <a:latin typeface="NikoshBAN" pitchFamily="2" charset="0"/>
                <a:cs typeface="NikoshBAN" pitchFamily="2" charset="0"/>
              </a:rPr>
              <a:t>….</a:t>
            </a:r>
            <a:endParaRPr lang="bn-BD" sz="3600" b="1" dirty="0" smtClean="0">
              <a:latin typeface="NikoshBAN" pitchFamily="2" charset="0"/>
              <a:cs typeface="NikoshBAN" pitchFamily="2" charset="0"/>
            </a:endParaRPr>
          </a:p>
          <a:p>
            <a:r>
              <a:rPr lang="bn-BD" sz="3600" dirty="0" smtClean="0">
                <a:latin typeface="NikoshBAN" pitchFamily="2" charset="0"/>
                <a:cs typeface="NikoshBAN" pitchFamily="2" charset="0"/>
              </a:rPr>
              <a:t>১। বুদ্ধগয়ার পরিচিতি বলতে পারবে।</a:t>
            </a:r>
          </a:p>
          <a:p>
            <a:r>
              <a:rPr lang="bn-BD" sz="3600" dirty="0" smtClean="0">
                <a:latin typeface="NikoshBAN" pitchFamily="2" charset="0"/>
                <a:cs typeface="NikoshBAN" pitchFamily="2" charset="0"/>
              </a:rPr>
              <a:t>২। বুদ্ধগয়ার মন্দির সম্পর্কে বলতে পারবে।</a:t>
            </a:r>
          </a:p>
          <a:p>
            <a:r>
              <a:rPr lang="bn-BD" sz="3600" dirty="0" smtClean="0">
                <a:latin typeface="NikoshBAN" pitchFamily="2" charset="0"/>
                <a:cs typeface="NikoshBAN" pitchFamily="2" charset="0"/>
              </a:rPr>
              <a:t>৩। বুদ্ধগয়ার সপ্ত মহাস্থানগুলোর বর্ণনা দিতে পারবে</a:t>
            </a:r>
            <a:r>
              <a:rPr lang="bn-BD" sz="3600" dirty="0">
                <a:latin typeface="NikoshBAN" pitchFamily="2" charset="0"/>
                <a:cs typeface="NikoshBAN" pitchFamily="2" charset="0"/>
              </a:rPr>
              <a:t>।</a:t>
            </a:r>
          </a:p>
          <a:p>
            <a:r>
              <a:rPr lang="bn-BD" sz="3600" dirty="0" smtClean="0">
                <a:latin typeface="NikoshBAN" pitchFamily="2" charset="0"/>
                <a:cs typeface="NikoshBAN" pitchFamily="2" charset="0"/>
              </a:rPr>
              <a:t>৪। বুদ্ধত্ব লাভের স্থান হিসেবে বুদ্ধগয়ার গুরুত্ব ব্যাখ্যা করতে পারবে।</a:t>
            </a:r>
          </a:p>
        </p:txBody>
      </p:sp>
    </p:spTree>
    <p:extLst>
      <p:ext uri="{BB962C8B-B14F-4D97-AF65-F5344CB8AC3E}">
        <p14:creationId xmlns:p14="http://schemas.microsoft.com/office/powerpoint/2010/main" val="2306069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3082865"/>
            <a:ext cx="4343400" cy="3539430"/>
          </a:xfrm>
          <a:prstGeom prst="rect">
            <a:avLst/>
          </a:prstGeom>
          <a:noFill/>
          <a:ln>
            <a:solidFill>
              <a:srgbClr val="FF33CC"/>
            </a:solidFill>
          </a:ln>
        </p:spPr>
        <p:txBody>
          <a:bodyPr wrap="square" rtlCol="0">
            <a:spAutoFit/>
          </a:bodyPr>
          <a:lstStyle/>
          <a:p>
            <a:pPr algn="just"/>
            <a:r>
              <a:rPr lang="bn-BD" sz="3200" dirty="0" smtClean="0">
                <a:latin typeface="NikoshBAN" pitchFamily="2" charset="0"/>
                <a:cs typeface="NikoshBAN" pitchFamily="2" charset="0"/>
              </a:rPr>
              <a:t>বুদ্ধগয়া বৌদ্ধদের প্রধান তীর্থস্থান। বুদ্ধগয়ার বোধিবৃক্ষ মূলে সিদ্ধার্থ গৌতম বোধিজ্ঞান লাভ করে বুদ্ধ হিসেবে খ্যাত হয়েছিলেন। তিনি যে অশ্বত্থ গাছের নিচে মহাজ্ঞান লাভ করেছিলেন সেই অশ্বত্থ গাছের নাম হয় ‘মহাবোধি বৃক্ষ’। </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5148" y="152400"/>
            <a:ext cx="4336852" cy="6469895"/>
          </a:xfrm>
          <a:prstGeom prst="rect">
            <a:avLst/>
          </a:prstGeom>
          <a:ln>
            <a:solidFill>
              <a:srgbClr val="FF33CC"/>
            </a:solidFill>
          </a:ln>
        </p:spPr>
      </p:pic>
      <p:sp>
        <p:nvSpPr>
          <p:cNvPr id="4" name="Rectangle 3"/>
          <p:cNvSpPr/>
          <p:nvPr/>
        </p:nvSpPr>
        <p:spPr>
          <a:xfrm>
            <a:off x="235148" y="6017617"/>
            <a:ext cx="1436612" cy="646331"/>
          </a:xfrm>
          <a:prstGeom prst="rect">
            <a:avLst/>
          </a:prstGeom>
        </p:spPr>
        <p:txBody>
          <a:bodyPr wrap="none">
            <a:spAutoFit/>
          </a:bodyPr>
          <a:lstStyle/>
          <a:p>
            <a:r>
              <a:rPr lang="bn-BD" sz="3600" dirty="0">
                <a:solidFill>
                  <a:srgbClr val="FFFF00"/>
                </a:solidFill>
                <a:latin typeface="NikoshBAN" pitchFamily="2" charset="0"/>
                <a:cs typeface="NikoshBAN" pitchFamily="2" charset="0"/>
              </a:rPr>
              <a:t>বোধিবৃক্ষ</a:t>
            </a:r>
            <a:endParaRPr lang="en-US" sz="3600" dirty="0">
              <a:solidFill>
                <a:srgbClr val="FFFF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7318" y="152400"/>
            <a:ext cx="2885165" cy="2895600"/>
          </a:xfrm>
          <a:prstGeom prst="ellipse">
            <a:avLst/>
          </a:prstGeom>
          <a:ln w="28575">
            <a:solidFill>
              <a:srgbClr val="FFFF00"/>
            </a:solidFill>
          </a:ln>
        </p:spPr>
      </p:pic>
    </p:spTree>
    <p:extLst>
      <p:ext uri="{BB962C8B-B14F-4D97-AF65-F5344CB8AC3E}">
        <p14:creationId xmlns:p14="http://schemas.microsoft.com/office/powerpoint/2010/main" val="395613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12" t="8004" b="2005"/>
          <a:stretch/>
        </p:blipFill>
        <p:spPr>
          <a:xfrm>
            <a:off x="196180" y="228601"/>
            <a:ext cx="5823620" cy="3428999"/>
          </a:xfrm>
          <a:prstGeom prst="rect">
            <a:avLst/>
          </a:prstGeom>
          <a:ln>
            <a:solidFill>
              <a:srgbClr val="FF0066"/>
            </a:solidFill>
          </a:ln>
        </p:spPr>
      </p:pic>
      <p:sp>
        <p:nvSpPr>
          <p:cNvPr id="2" name="Rectangle 1"/>
          <p:cNvSpPr/>
          <p:nvPr/>
        </p:nvSpPr>
        <p:spPr>
          <a:xfrm>
            <a:off x="247650" y="3943346"/>
            <a:ext cx="4381500" cy="2554545"/>
          </a:xfrm>
          <a:prstGeom prst="rect">
            <a:avLst/>
          </a:prstGeom>
        </p:spPr>
        <p:txBody>
          <a:bodyPr wrap="square">
            <a:spAutoFit/>
          </a:bodyPr>
          <a:lstStyle/>
          <a:p>
            <a:r>
              <a:rPr lang="bn-BD" sz="3200" dirty="0" smtClean="0">
                <a:latin typeface="NikoshBAN" pitchFamily="2" charset="0"/>
                <a:cs typeface="NikoshBAN" pitchFamily="2" charset="0"/>
              </a:rPr>
              <a:t>সম্রাট অশোক তাঁর রাজত্বকালে তীর্থ ভ্রমণে এসে অন্যান্য অনেক কিছুর সঙ্গে বজ্রাসনটি চিহ্নিত করেন। বুদ্ধগয়ায় সেই আসনটি এখনো আছে।</a:t>
            </a:r>
            <a:endParaRPr lang="en-US" sz="3200"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36860" b="16199"/>
          <a:stretch/>
        </p:blipFill>
        <p:spPr>
          <a:xfrm>
            <a:off x="4800600" y="3733800"/>
            <a:ext cx="4101376" cy="2933701"/>
          </a:xfrm>
          <a:prstGeom prst="rect">
            <a:avLst/>
          </a:prstGeom>
          <a:ln>
            <a:solidFill>
              <a:srgbClr val="FF0066"/>
            </a:solidFill>
          </a:ln>
        </p:spPr>
      </p:pic>
      <p:sp>
        <p:nvSpPr>
          <p:cNvPr id="5" name="Rectangle 4"/>
          <p:cNvSpPr/>
          <p:nvPr/>
        </p:nvSpPr>
        <p:spPr>
          <a:xfrm>
            <a:off x="6052220" y="205770"/>
            <a:ext cx="2925956" cy="3539430"/>
          </a:xfrm>
          <a:prstGeom prst="rect">
            <a:avLst/>
          </a:prstGeom>
        </p:spPr>
        <p:txBody>
          <a:bodyPr wrap="square">
            <a:spAutoFit/>
          </a:bodyPr>
          <a:lstStyle/>
          <a:p>
            <a:pPr algn="ctr"/>
            <a:r>
              <a:rPr lang="bn-BD" sz="3200" dirty="0">
                <a:latin typeface="NikoshBAN" pitchFamily="2" charset="0"/>
                <a:cs typeface="NikoshBAN" pitchFamily="2" charset="0"/>
              </a:rPr>
              <a:t>যে আসনে বসে তিনি বুদ্ধত্ব লাভ করেন সেই আসনের নাম ‘বজ্রাসন’ বা বোধিপালঙ্ক</a:t>
            </a:r>
            <a:r>
              <a:rPr lang="bn-BD" sz="3200" dirty="0" smtClean="0">
                <a:latin typeface="NikoshBAN" pitchFamily="2" charset="0"/>
                <a:cs typeface="NikoshBAN" pitchFamily="2" charset="0"/>
              </a:rPr>
              <a:t>। এ </a:t>
            </a:r>
            <a:r>
              <a:rPr lang="bn-BD" sz="3200" dirty="0">
                <a:latin typeface="NikoshBAN" pitchFamily="2" charset="0"/>
                <a:cs typeface="NikoshBAN" pitchFamily="2" charset="0"/>
              </a:rPr>
              <a:t>আসনটি একটি অখণ্ড পাথরে নির্মিত।</a:t>
            </a:r>
            <a:endParaRPr lang="en-US" sz="3200" dirty="0"/>
          </a:p>
        </p:txBody>
      </p:sp>
      <p:pic>
        <p:nvPicPr>
          <p:cNvPr id="6" name="Picture 5"/>
          <p:cNvPicPr preferRelativeResize="0">
            <a:picLocks/>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15027"/>
          <a:stretch/>
        </p:blipFill>
        <p:spPr>
          <a:xfrm>
            <a:off x="4038600" y="2286000"/>
            <a:ext cx="2286000" cy="2286000"/>
          </a:xfrm>
          <a:prstGeom prst="ellipse">
            <a:avLst/>
          </a:prstGeom>
          <a:ln w="12700">
            <a:solidFill>
              <a:srgbClr val="66FF33"/>
            </a:solidFill>
          </a:ln>
        </p:spPr>
      </p:pic>
      <p:sp>
        <p:nvSpPr>
          <p:cNvPr id="7" name="Rectangle 6"/>
          <p:cNvSpPr/>
          <p:nvPr/>
        </p:nvSpPr>
        <p:spPr>
          <a:xfrm>
            <a:off x="597032" y="3149025"/>
            <a:ext cx="2908168" cy="584775"/>
          </a:xfrm>
          <a:prstGeom prst="rect">
            <a:avLst/>
          </a:prstGeom>
        </p:spPr>
        <p:txBody>
          <a:bodyPr wrap="none">
            <a:spAutoFit/>
          </a:bodyPr>
          <a:lstStyle/>
          <a:p>
            <a:r>
              <a:rPr lang="bn-BD" sz="3200" dirty="0" smtClean="0">
                <a:solidFill>
                  <a:srgbClr val="FFFF00"/>
                </a:solidFill>
                <a:latin typeface="NikoshBAN" pitchFamily="2" charset="0"/>
                <a:cs typeface="NikoshBAN" pitchFamily="2" charset="0"/>
              </a:rPr>
              <a:t>বজ্রাসন (বোধিপালঙ্ক)</a:t>
            </a:r>
            <a:endParaRPr lang="en-US" sz="3200" dirty="0">
              <a:solidFill>
                <a:srgbClr val="FFFF00"/>
              </a:solidFill>
            </a:endParaRPr>
          </a:p>
        </p:txBody>
      </p:sp>
      <p:sp>
        <p:nvSpPr>
          <p:cNvPr id="8" name="Rectangle 7"/>
          <p:cNvSpPr/>
          <p:nvPr/>
        </p:nvSpPr>
        <p:spPr>
          <a:xfrm>
            <a:off x="5397204" y="6172200"/>
            <a:ext cx="2908168" cy="584775"/>
          </a:xfrm>
          <a:prstGeom prst="rect">
            <a:avLst/>
          </a:prstGeom>
        </p:spPr>
        <p:txBody>
          <a:bodyPr wrap="none">
            <a:spAutoFit/>
          </a:bodyPr>
          <a:lstStyle/>
          <a:p>
            <a:r>
              <a:rPr lang="bn-BD" sz="3200" dirty="0" smtClean="0">
                <a:solidFill>
                  <a:srgbClr val="002060"/>
                </a:solidFill>
                <a:latin typeface="NikoshBAN" pitchFamily="2" charset="0"/>
                <a:cs typeface="NikoshBAN" pitchFamily="2" charset="0"/>
              </a:rPr>
              <a:t>বজ্রাসন (বোধিপালঙ্ক)</a:t>
            </a:r>
            <a:endParaRPr lang="en-US" sz="3200" dirty="0">
              <a:solidFill>
                <a:srgbClr val="002060"/>
              </a:solidFill>
            </a:endParaRPr>
          </a:p>
        </p:txBody>
      </p:sp>
      <p:sp>
        <p:nvSpPr>
          <p:cNvPr id="9" name="Rectangle 8"/>
          <p:cNvSpPr/>
          <p:nvPr/>
        </p:nvSpPr>
        <p:spPr>
          <a:xfrm>
            <a:off x="4428531" y="4003964"/>
            <a:ext cx="1657826" cy="523220"/>
          </a:xfrm>
          <a:prstGeom prst="rect">
            <a:avLst/>
          </a:prstGeom>
        </p:spPr>
        <p:txBody>
          <a:bodyPr wrap="none">
            <a:spAutoFit/>
          </a:bodyPr>
          <a:lstStyle/>
          <a:p>
            <a:pPr algn="ctr"/>
            <a:r>
              <a:rPr lang="bn-BD" sz="2800" dirty="0" smtClean="0">
                <a:solidFill>
                  <a:srgbClr val="3333FF"/>
                </a:solidFill>
                <a:latin typeface="NikoshBAN" pitchFamily="2" charset="0"/>
                <a:cs typeface="NikoshBAN" pitchFamily="2" charset="0"/>
              </a:rPr>
              <a:t>সম্রাট</a:t>
            </a:r>
            <a:r>
              <a:rPr lang="en-US" sz="2800" dirty="0" smtClean="0">
                <a:solidFill>
                  <a:srgbClr val="3333FF"/>
                </a:solidFill>
                <a:latin typeface="NikoshBAN" pitchFamily="2" charset="0"/>
                <a:cs typeface="NikoshBAN" pitchFamily="2" charset="0"/>
              </a:rPr>
              <a:t> </a:t>
            </a:r>
            <a:r>
              <a:rPr lang="bn-BD" sz="2800" dirty="0" smtClean="0">
                <a:solidFill>
                  <a:srgbClr val="3333FF"/>
                </a:solidFill>
                <a:latin typeface="NikoshBAN" pitchFamily="2" charset="0"/>
                <a:cs typeface="NikoshBAN" pitchFamily="2" charset="0"/>
              </a:rPr>
              <a:t>অশোক</a:t>
            </a:r>
            <a:endParaRPr lang="en-US" sz="2800" dirty="0">
              <a:solidFill>
                <a:srgbClr val="3333FF"/>
              </a:solidFill>
            </a:endParaRPr>
          </a:p>
        </p:txBody>
      </p:sp>
    </p:spTree>
    <p:extLst>
      <p:ext uri="{BB962C8B-B14F-4D97-AF65-F5344CB8AC3E}">
        <p14:creationId xmlns:p14="http://schemas.microsoft.com/office/powerpoint/2010/main" val="103638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3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3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3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8)">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7986" y="207724"/>
            <a:ext cx="4404014" cy="6442553"/>
          </a:xfrm>
          <a:prstGeom prst="rect">
            <a:avLst/>
          </a:prstGeom>
          <a:ln>
            <a:solidFill>
              <a:srgbClr val="FF33CC"/>
            </a:solidFill>
          </a:ln>
        </p:spPr>
      </p:pic>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26549" t="672" r="18205" b="-672"/>
          <a:stretch/>
        </p:blipFill>
        <p:spPr>
          <a:xfrm>
            <a:off x="5638800" y="186841"/>
            <a:ext cx="2840182" cy="2921832"/>
          </a:xfrm>
          <a:prstGeom prst="ellipse">
            <a:avLst/>
          </a:prstGeom>
          <a:ln>
            <a:solidFill>
              <a:srgbClr val="FF00FF"/>
            </a:solidFill>
          </a:ln>
        </p:spPr>
      </p:pic>
      <p:sp>
        <p:nvSpPr>
          <p:cNvPr id="4" name="Rectangle 3"/>
          <p:cNvSpPr/>
          <p:nvPr/>
        </p:nvSpPr>
        <p:spPr>
          <a:xfrm>
            <a:off x="4724400" y="3089970"/>
            <a:ext cx="4267200" cy="3539430"/>
          </a:xfrm>
          <a:prstGeom prst="rect">
            <a:avLst/>
          </a:prstGeom>
        </p:spPr>
        <p:txBody>
          <a:bodyPr wrap="square">
            <a:spAutoFit/>
          </a:bodyPr>
          <a:lstStyle/>
          <a:p>
            <a:pPr algn="just"/>
            <a:r>
              <a:rPr lang="bn-BD" sz="3200" dirty="0" smtClean="0">
                <a:latin typeface="NikoshBAN" pitchFamily="2" charset="0"/>
                <a:cs typeface="NikoshBAN" pitchFamily="2" charset="0"/>
              </a:rPr>
              <a:t>বুদ্ধগয়া মন্দির জগত বিখ্যাত। মন্দিরটি পূর্বমুখী। এটি একটি দ্বিতল ভবন। উপরের তলা থেকে মন্দিরটি ক্রমশ ছোট হয়ে গেছে। মন্দিরের শীর্ষদেশ গোলাকার মন্দিরের চার কোণায় চারটি ছোট মন্দির আছে।</a:t>
            </a:r>
            <a:endParaRPr lang="en-US" sz="3200" dirty="0"/>
          </a:p>
        </p:txBody>
      </p:sp>
      <p:sp>
        <p:nvSpPr>
          <p:cNvPr id="5" name="Trapezoid 4"/>
          <p:cNvSpPr/>
          <p:nvPr/>
        </p:nvSpPr>
        <p:spPr>
          <a:xfrm>
            <a:off x="1600200" y="1417320"/>
            <a:ext cx="1600200" cy="2011680"/>
          </a:xfrm>
          <a:prstGeom prst="trapezoid">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66"/>
              </a:solidFill>
            </a:endParaRPr>
          </a:p>
        </p:txBody>
      </p:sp>
      <p:sp>
        <p:nvSpPr>
          <p:cNvPr id="6" name="Oval 5"/>
          <p:cNvSpPr/>
          <p:nvPr/>
        </p:nvSpPr>
        <p:spPr>
          <a:xfrm>
            <a:off x="1905000" y="457200"/>
            <a:ext cx="990600" cy="960120"/>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66"/>
              </a:solidFill>
            </a:endParaRPr>
          </a:p>
        </p:txBody>
      </p:sp>
      <p:cxnSp>
        <p:nvCxnSpPr>
          <p:cNvPr id="8" name="Straight Arrow Connector 7"/>
          <p:cNvCxnSpPr/>
          <p:nvPr/>
        </p:nvCxnSpPr>
        <p:spPr>
          <a:xfrm>
            <a:off x="2971800" y="937260"/>
            <a:ext cx="2667000" cy="527760"/>
          </a:xfrm>
          <a:prstGeom prst="straightConnector1">
            <a:avLst/>
          </a:prstGeom>
          <a:ln w="28575">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flipV="1">
            <a:off x="3352800" y="2795587"/>
            <a:ext cx="228600" cy="152400"/>
          </a:xfrm>
          <a:prstGeom prst="bentConnector3">
            <a:avLst>
              <a:gd name="adj1" fmla="val -3472"/>
            </a:avLst>
          </a:prstGeom>
          <a:ln w="28575">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0800000">
            <a:off x="1143000" y="2795587"/>
            <a:ext cx="304802" cy="152400"/>
          </a:xfrm>
          <a:prstGeom prst="bentConnector3">
            <a:avLst>
              <a:gd name="adj1" fmla="val 0"/>
            </a:avLst>
          </a:prstGeom>
          <a:ln w="28575">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124200" y="1447800"/>
            <a:ext cx="1364476" cy="523220"/>
          </a:xfrm>
          <a:prstGeom prst="rect">
            <a:avLst/>
          </a:prstGeom>
        </p:spPr>
        <p:txBody>
          <a:bodyPr wrap="none">
            <a:spAutoFit/>
          </a:bodyPr>
          <a:lstStyle/>
          <a:p>
            <a:r>
              <a:rPr lang="bn-BD" sz="2800" dirty="0">
                <a:latin typeface="NikoshBAN" pitchFamily="2" charset="0"/>
                <a:cs typeface="NikoshBAN" pitchFamily="2" charset="0"/>
              </a:rPr>
              <a:t>ক্রমশ ছোট</a:t>
            </a:r>
            <a:endParaRPr lang="en-US" sz="2800" dirty="0"/>
          </a:p>
        </p:txBody>
      </p:sp>
      <p:cxnSp>
        <p:nvCxnSpPr>
          <p:cNvPr id="42" name="Straight Arrow Connector 41"/>
          <p:cNvCxnSpPr/>
          <p:nvPr/>
        </p:nvCxnSpPr>
        <p:spPr>
          <a:xfrm flipV="1">
            <a:off x="2870200" y="1676400"/>
            <a:ext cx="330200" cy="30777"/>
          </a:xfrm>
          <a:prstGeom prst="straightConnector1">
            <a:avLst/>
          </a:prstGeom>
          <a:ln w="28575">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971800" y="2286000"/>
            <a:ext cx="1590500" cy="584775"/>
          </a:xfrm>
          <a:prstGeom prst="rect">
            <a:avLst/>
          </a:prstGeom>
        </p:spPr>
        <p:txBody>
          <a:bodyPr wrap="none">
            <a:spAutoFit/>
          </a:bodyPr>
          <a:lstStyle/>
          <a:p>
            <a:r>
              <a:rPr lang="bn-BD" sz="3200" dirty="0">
                <a:latin typeface="NikoshBAN" pitchFamily="2" charset="0"/>
                <a:cs typeface="NikoshBAN" pitchFamily="2" charset="0"/>
              </a:rPr>
              <a:t>ছোট মন্দির</a:t>
            </a:r>
            <a:endParaRPr lang="en-US" sz="3200" dirty="0"/>
          </a:p>
        </p:txBody>
      </p:sp>
      <p:sp>
        <p:nvSpPr>
          <p:cNvPr id="44" name="Rectangle 43"/>
          <p:cNvSpPr/>
          <p:nvPr/>
        </p:nvSpPr>
        <p:spPr>
          <a:xfrm>
            <a:off x="251868" y="2341602"/>
            <a:ext cx="1500732" cy="553998"/>
          </a:xfrm>
          <a:prstGeom prst="rect">
            <a:avLst/>
          </a:prstGeom>
        </p:spPr>
        <p:txBody>
          <a:bodyPr wrap="none">
            <a:spAutoFit/>
          </a:bodyPr>
          <a:lstStyle/>
          <a:p>
            <a:r>
              <a:rPr lang="bn-BD" sz="3000" dirty="0">
                <a:latin typeface="NikoshBAN" pitchFamily="2" charset="0"/>
                <a:cs typeface="NikoshBAN" pitchFamily="2" charset="0"/>
              </a:rPr>
              <a:t>ছোট মন্দির</a:t>
            </a:r>
            <a:endParaRPr lang="en-US" sz="3000" dirty="0"/>
          </a:p>
        </p:txBody>
      </p:sp>
      <p:sp>
        <p:nvSpPr>
          <p:cNvPr id="45" name="Rectangle 44"/>
          <p:cNvSpPr/>
          <p:nvPr/>
        </p:nvSpPr>
        <p:spPr>
          <a:xfrm>
            <a:off x="147204" y="6003285"/>
            <a:ext cx="2092239" cy="646331"/>
          </a:xfrm>
          <a:prstGeom prst="rect">
            <a:avLst/>
          </a:prstGeom>
        </p:spPr>
        <p:txBody>
          <a:bodyPr wrap="none">
            <a:spAutoFit/>
          </a:bodyPr>
          <a:lstStyle/>
          <a:p>
            <a:r>
              <a:rPr lang="bn-BD" sz="3600" dirty="0">
                <a:solidFill>
                  <a:srgbClr val="00FFFF"/>
                </a:solidFill>
                <a:latin typeface="NikoshBAN" pitchFamily="2" charset="0"/>
                <a:cs typeface="NikoshBAN" pitchFamily="2" charset="0"/>
              </a:rPr>
              <a:t>বুদ্ধগয়া মন্দির</a:t>
            </a:r>
            <a:endParaRPr lang="en-US" sz="3600" dirty="0">
              <a:solidFill>
                <a:srgbClr val="00FFFF"/>
              </a:solidFill>
            </a:endParaRPr>
          </a:p>
        </p:txBody>
      </p:sp>
      <p:cxnSp>
        <p:nvCxnSpPr>
          <p:cNvPr id="47" name="Straight Arrow Connector 46"/>
          <p:cNvCxnSpPr/>
          <p:nvPr/>
        </p:nvCxnSpPr>
        <p:spPr>
          <a:xfrm>
            <a:off x="2438400" y="5562600"/>
            <a:ext cx="76200" cy="685800"/>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369993" y="6120825"/>
            <a:ext cx="1059906" cy="584775"/>
          </a:xfrm>
          <a:prstGeom prst="rect">
            <a:avLst/>
          </a:prstGeom>
        </p:spPr>
        <p:txBody>
          <a:bodyPr wrap="none">
            <a:spAutoFit/>
          </a:bodyPr>
          <a:lstStyle/>
          <a:p>
            <a:r>
              <a:rPr lang="bn-BD" sz="3200" dirty="0">
                <a:solidFill>
                  <a:srgbClr val="0000FF"/>
                </a:solidFill>
                <a:latin typeface="NikoshBAN" pitchFamily="2" charset="0"/>
                <a:cs typeface="NikoshBAN" pitchFamily="2" charset="0"/>
              </a:rPr>
              <a:t>পূর্বমুখী</a:t>
            </a:r>
            <a:endParaRPr lang="en-US" sz="3200" dirty="0">
              <a:solidFill>
                <a:srgbClr val="0000FF"/>
              </a:solidFill>
            </a:endParaRPr>
          </a:p>
        </p:txBody>
      </p:sp>
      <p:sp>
        <p:nvSpPr>
          <p:cNvPr id="54" name="Rectangle 53"/>
          <p:cNvSpPr/>
          <p:nvPr/>
        </p:nvSpPr>
        <p:spPr>
          <a:xfrm>
            <a:off x="4535714" y="214489"/>
            <a:ext cx="1331686" cy="1015663"/>
          </a:xfrm>
          <a:prstGeom prst="rect">
            <a:avLst/>
          </a:prstGeom>
        </p:spPr>
        <p:txBody>
          <a:bodyPr wrap="square">
            <a:spAutoFit/>
          </a:bodyPr>
          <a:lstStyle/>
          <a:p>
            <a:pPr algn="ctr"/>
            <a:r>
              <a:rPr lang="bn-BD" sz="3000" dirty="0" smtClean="0">
                <a:solidFill>
                  <a:srgbClr val="0070C0"/>
                </a:solidFill>
                <a:latin typeface="NikoshBAN" pitchFamily="2" charset="0"/>
                <a:cs typeface="NikoshBAN" pitchFamily="2" charset="0"/>
              </a:rPr>
              <a:t>শীর্ষদেশগোলাকার</a:t>
            </a:r>
            <a:endParaRPr lang="en-US" sz="3000" dirty="0">
              <a:solidFill>
                <a:srgbClr val="0070C0"/>
              </a:solidFill>
            </a:endParaRPr>
          </a:p>
        </p:txBody>
      </p:sp>
    </p:spTree>
    <p:extLst>
      <p:ext uri="{BB962C8B-B14F-4D97-AF65-F5344CB8AC3E}">
        <p14:creationId xmlns:p14="http://schemas.microsoft.com/office/powerpoint/2010/main" val="5586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3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up)">
                                      <p:cBhvr>
                                        <p:cTn id="17" dur="30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30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3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30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30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3000"/>
                                        <p:tgtEl>
                                          <p:spTgt spid="21"/>
                                        </p:tgtEl>
                                      </p:cBhvr>
                                    </p:animEffect>
                                  </p:childTnLst>
                                </p:cTn>
                              </p:par>
                              <p:par>
                                <p:cTn id="43" presetID="2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3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barn(inVertical)">
                                      <p:cBhvr>
                                        <p:cTn id="50" dur="3000"/>
                                        <p:tgtEl>
                                          <p:spTgt spid="4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barn(inVertical)">
                                      <p:cBhvr>
                                        <p:cTn id="53" dur="30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repeatCount="indefinite"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heel(1)">
                                      <p:cBhvr>
                                        <p:cTn id="58" dur="30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3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5000" fill="hold"/>
                                        <p:tgtEl>
                                          <p:spTgt spid="3"/>
                                        </p:tgtEl>
                                        <p:attrNameLst>
                                          <p:attrName>ppt_w</p:attrName>
                                        </p:attrNameLst>
                                      </p:cBhvr>
                                      <p:tavLst>
                                        <p:tav tm="0">
                                          <p:val>
                                            <p:fltVal val="0"/>
                                          </p:val>
                                        </p:tav>
                                        <p:tav tm="100000">
                                          <p:val>
                                            <p:strVal val="#ppt_w"/>
                                          </p:val>
                                        </p:tav>
                                      </p:tavLst>
                                    </p:anim>
                                    <p:anim calcmode="lin" valueType="num">
                                      <p:cBhvr>
                                        <p:cTn id="69" dur="5000" fill="hold"/>
                                        <p:tgtEl>
                                          <p:spTgt spid="3"/>
                                        </p:tgtEl>
                                        <p:attrNameLst>
                                          <p:attrName>ppt_h</p:attrName>
                                        </p:attrNameLst>
                                      </p:cBhvr>
                                      <p:tavLst>
                                        <p:tav tm="0">
                                          <p:val>
                                            <p:fltVal val="0"/>
                                          </p:val>
                                        </p:tav>
                                        <p:tav tm="100000">
                                          <p:val>
                                            <p:strVal val="#ppt_h"/>
                                          </p:val>
                                        </p:tav>
                                      </p:tavLst>
                                    </p:anim>
                                    <p:animEffect transition="in" filter="fade">
                                      <p:cBhvr>
                                        <p:cTn id="70" dur="50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barn(inVertical)">
                                      <p:cBhvr>
                                        <p:cTn id="75" dur="3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40" grpId="0"/>
      <p:bldP spid="43" grpId="0"/>
      <p:bldP spid="44" grpId="0"/>
      <p:bldP spid="45" grpId="0"/>
      <p:bldP spid="48"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l="1095" t="970" r="350" b="132"/>
          <a:stretch/>
        </p:blipFill>
        <p:spPr>
          <a:xfrm>
            <a:off x="188924" y="153223"/>
            <a:ext cx="6154726" cy="3703578"/>
          </a:xfrm>
          <a:prstGeom prst="rect">
            <a:avLst/>
          </a:prstGeom>
          <a:ln>
            <a:solidFill>
              <a:srgbClr val="FF33CC"/>
            </a:solidFill>
          </a:ln>
        </p:spPr>
      </p:pic>
      <p:sp>
        <p:nvSpPr>
          <p:cNvPr id="2" name="Rectangle 1"/>
          <p:cNvSpPr/>
          <p:nvPr/>
        </p:nvSpPr>
        <p:spPr>
          <a:xfrm>
            <a:off x="190500" y="3919478"/>
            <a:ext cx="8724900" cy="2862322"/>
          </a:xfrm>
          <a:prstGeom prst="rect">
            <a:avLst/>
          </a:prstGeom>
          <a:ln>
            <a:solidFill>
              <a:srgbClr val="FF33CC"/>
            </a:solidFill>
          </a:ln>
        </p:spPr>
        <p:txBody>
          <a:bodyPr wrap="square">
            <a:spAutoFit/>
          </a:bodyPr>
          <a:lstStyle/>
          <a:p>
            <a:pPr algn="just"/>
            <a:r>
              <a:rPr lang="bn-BD" sz="3000" dirty="0" smtClean="0">
                <a:latin typeface="NikoshBAN" pitchFamily="2" charset="0"/>
                <a:cs typeface="NikoshBAN" pitchFamily="2" charset="0"/>
              </a:rPr>
              <a:t>সামনের দুটিতে ওঠার সিঁড়ি আছে। সিঁড়িতে দুটি পদ্মপাণি বোধিসত্ত্বের মূর্তি </a:t>
            </a:r>
          </a:p>
          <a:p>
            <a:pPr algn="just"/>
            <a:r>
              <a:rPr lang="bn-BD" sz="3000" dirty="0" smtClean="0">
                <a:latin typeface="NikoshBAN" pitchFamily="2" charset="0"/>
                <a:cs typeface="NikoshBAN" pitchFamily="2" charset="0"/>
              </a:rPr>
              <a:t>অপরূপ শোভা নিয়ে দাঁড়িয়ে আছে। মূল মন্দিরের গর্ভগৃহে আছে </a:t>
            </a:r>
          </a:p>
          <a:p>
            <a:pPr algn="just"/>
            <a:r>
              <a:rPr lang="bn-BD" sz="3000" dirty="0" smtClean="0">
                <a:latin typeface="NikoshBAN" pitchFamily="2" charset="0"/>
                <a:cs typeface="NikoshBAN" pitchFamily="2" charset="0"/>
              </a:rPr>
              <a:t>অবলোকিতেশ্বর বোধিসত্ত্বের দাঁড়ানো মূর্তি। মন্দিরের গায়ে সারিবদ্ধ </a:t>
            </a:r>
          </a:p>
          <a:p>
            <a:pPr algn="just"/>
            <a:r>
              <a:rPr lang="bn-BD" sz="3000" dirty="0" smtClean="0">
                <a:latin typeface="NikoshBAN" pitchFamily="2" charset="0"/>
                <a:cs typeface="NikoshBAN" pitchFamily="2" charset="0"/>
              </a:rPr>
              <a:t>কুলুঙ্গিতে বুদ্ধ এবং বৌদ্ধ দেবদেবীর অনেক মূর্তি আছে। এগুলো পাথরে </a:t>
            </a:r>
          </a:p>
          <a:p>
            <a:pPr algn="just"/>
            <a:r>
              <a:rPr lang="bn-BD" sz="3000" dirty="0" smtClean="0">
                <a:latin typeface="NikoshBAN" pitchFamily="2" charset="0"/>
                <a:cs typeface="NikoshBAN" pitchFamily="2" charset="0"/>
              </a:rPr>
              <a:t>খোদাই করা। মন্দিরের ভেতরে ও বাইরে সারা দেয়ালে অপরূপ কারুকাজ </a:t>
            </a:r>
          </a:p>
          <a:p>
            <a:pPr algn="just"/>
            <a:r>
              <a:rPr lang="bn-BD" sz="3000" dirty="0" smtClean="0">
                <a:latin typeface="NikoshBAN" pitchFamily="2" charset="0"/>
                <a:cs typeface="NikoshBAN" pitchFamily="2" charset="0"/>
              </a:rPr>
              <a:t>আছে। স্থাপত্য শিল্পের শ্রেষ্ট নিদর্শন এ মন্দির।</a:t>
            </a:r>
            <a:endParaRPr lang="en-US" sz="3000" dirty="0"/>
          </a:p>
        </p:txBody>
      </p:sp>
      <p:pic>
        <p:nvPicPr>
          <p:cNvPr id="4" name="Picture 3"/>
          <p:cNvPicPr preferRelativeResize="0">
            <a:picLocks/>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1743"/>
          <a:stretch/>
        </p:blipFill>
        <p:spPr>
          <a:xfrm>
            <a:off x="6419850" y="152400"/>
            <a:ext cx="2495550" cy="3705225"/>
          </a:xfrm>
          <a:prstGeom prst="rect">
            <a:avLst/>
          </a:prstGeom>
          <a:ln>
            <a:solidFill>
              <a:srgbClr val="FF33CC"/>
            </a:solidFill>
          </a:ln>
        </p:spPr>
      </p:pic>
      <p:sp>
        <p:nvSpPr>
          <p:cNvPr id="3" name="Oval 2"/>
          <p:cNvSpPr/>
          <p:nvPr/>
        </p:nvSpPr>
        <p:spPr>
          <a:xfrm>
            <a:off x="4572000" y="2209800"/>
            <a:ext cx="914400" cy="1633478"/>
          </a:xfrm>
          <a:prstGeom prst="ellipse">
            <a:avLst/>
          </a:prstGeom>
          <a:noFill/>
          <a:ln w="571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486400" y="1219200"/>
            <a:ext cx="1600200"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990600" y="2176522"/>
            <a:ext cx="914400" cy="1633478"/>
          </a:xfrm>
          <a:prstGeom prst="ellipse">
            <a:avLst/>
          </a:prstGeom>
          <a:noFill/>
          <a:ln w="571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04673" y="3301425"/>
            <a:ext cx="2125903" cy="584775"/>
          </a:xfrm>
          <a:prstGeom prst="rect">
            <a:avLst/>
          </a:prstGeom>
        </p:spPr>
        <p:txBody>
          <a:bodyPr wrap="none">
            <a:spAutoFit/>
          </a:bodyPr>
          <a:lstStyle/>
          <a:p>
            <a:r>
              <a:rPr lang="bn-BD" sz="3200" dirty="0">
                <a:ln w="3175">
                  <a:solidFill>
                    <a:srgbClr val="FF0000"/>
                  </a:solidFill>
                </a:ln>
                <a:solidFill>
                  <a:srgbClr val="FFFF00"/>
                </a:solidFill>
                <a:latin typeface="NikoshBAN" pitchFamily="2" charset="0"/>
                <a:cs typeface="NikoshBAN" pitchFamily="2" charset="0"/>
              </a:rPr>
              <a:t>অবলোকিতেশ্বর</a:t>
            </a:r>
            <a:endParaRPr lang="en-US" sz="3200" dirty="0">
              <a:ln w="3175">
                <a:solidFill>
                  <a:srgbClr val="FF0000"/>
                </a:solidFill>
              </a:ln>
              <a:solidFill>
                <a:srgbClr val="FFFF00"/>
              </a:solidFill>
            </a:endParaRPr>
          </a:p>
        </p:txBody>
      </p:sp>
      <p:sp>
        <p:nvSpPr>
          <p:cNvPr id="9" name="Rectangle 8"/>
          <p:cNvSpPr/>
          <p:nvPr/>
        </p:nvSpPr>
        <p:spPr>
          <a:xfrm>
            <a:off x="1878004" y="2971800"/>
            <a:ext cx="2728632" cy="584775"/>
          </a:xfrm>
          <a:prstGeom prst="rect">
            <a:avLst/>
          </a:prstGeom>
        </p:spPr>
        <p:txBody>
          <a:bodyPr wrap="none">
            <a:spAutoFit/>
          </a:bodyPr>
          <a:lstStyle/>
          <a:p>
            <a:r>
              <a:rPr lang="bn-BD" sz="3200" dirty="0">
                <a:ln>
                  <a:solidFill>
                    <a:srgbClr val="00FFFF"/>
                  </a:solidFill>
                </a:ln>
                <a:solidFill>
                  <a:srgbClr val="00FF00"/>
                </a:solidFill>
                <a:latin typeface="NikoshBAN" pitchFamily="2" charset="0"/>
                <a:cs typeface="NikoshBAN" pitchFamily="2" charset="0"/>
              </a:rPr>
              <a:t>মূল </a:t>
            </a:r>
            <a:r>
              <a:rPr lang="bn-BD" sz="3200" dirty="0" smtClean="0">
                <a:ln>
                  <a:solidFill>
                    <a:srgbClr val="00FFFF"/>
                  </a:solidFill>
                </a:ln>
                <a:solidFill>
                  <a:srgbClr val="00FF00"/>
                </a:solidFill>
                <a:latin typeface="NikoshBAN" pitchFamily="2" charset="0"/>
                <a:cs typeface="NikoshBAN" pitchFamily="2" charset="0"/>
              </a:rPr>
              <a:t>মন্দিরের গর্ভগৃহ </a:t>
            </a:r>
            <a:endParaRPr lang="en-US" sz="3200" dirty="0">
              <a:ln>
                <a:solidFill>
                  <a:srgbClr val="00FFFF"/>
                </a:solidFill>
              </a:ln>
              <a:solidFill>
                <a:srgbClr val="00FF00"/>
              </a:solidFill>
            </a:endParaRPr>
          </a:p>
        </p:txBody>
      </p:sp>
    </p:spTree>
    <p:extLst>
      <p:ext uri="{BB962C8B-B14F-4D97-AF65-F5344CB8AC3E}">
        <p14:creationId xmlns:p14="http://schemas.microsoft.com/office/powerpoint/2010/main" val="107344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3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up)">
                                      <p:cBhvr>
                                        <p:cTn id="12" dur="20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20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up)">
                                      <p:cBhvr>
                                        <p:cTn id="27" dur="20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up)">
                                      <p:cBhvr>
                                        <p:cTn id="32" dur="20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up)">
                                      <p:cBhvr>
                                        <p:cTn id="37" dur="2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up)">
                                      <p:cBhvr>
                                        <p:cTn id="42" dur="20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mph" presetSubtype="0" repeatCount="indefinite" fill="hold" grpId="1" nodeType="clickEffect">
                                  <p:stCondLst>
                                    <p:cond delay="0"/>
                                  </p:stCondLst>
                                  <p:childTnLst>
                                    <p:animEffect transition="out" filter="fade">
                                      <p:cBhvr>
                                        <p:cTn id="46" dur="1000" tmFilter="0, 0; .2, .5; .8, .5; 1, 0"/>
                                        <p:tgtEl>
                                          <p:spTgt spid="8"/>
                                        </p:tgtEl>
                                      </p:cBhvr>
                                    </p:animEffect>
                                    <p:animScale>
                                      <p:cBhvr>
                                        <p:cTn id="47" dur="500" autoRev="1" fill="hold"/>
                                        <p:tgtEl>
                                          <p:spTgt spid="8"/>
                                        </p:tgtEl>
                                      </p:cBhvr>
                                      <p:by x="105000" y="105000"/>
                                    </p:animScale>
                                  </p:childTnLst>
                                </p:cTn>
                              </p:par>
                              <p:par>
                                <p:cTn id="48" presetID="26" presetClass="emph" presetSubtype="0" repeatCount="indefinite" fill="hold" grpId="1" nodeType="withEffect">
                                  <p:stCondLst>
                                    <p:cond delay="0"/>
                                  </p:stCondLst>
                                  <p:childTnLst>
                                    <p:animEffect transition="out" filter="fade">
                                      <p:cBhvr>
                                        <p:cTn id="49" dur="1000" tmFilter="0, 0; .2, .5; .8, .5; 1, 0"/>
                                        <p:tgtEl>
                                          <p:spTgt spid="3"/>
                                        </p:tgtEl>
                                      </p:cBhvr>
                                    </p:animEffect>
                                    <p:animScale>
                                      <p:cBhvr>
                                        <p:cTn id="50" dur="500" autoRev="1" fill="hold"/>
                                        <p:tgtEl>
                                          <p:spTgt spid="3"/>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circle(in)">
                                      <p:cBhvr>
                                        <p:cTn id="60" dur="30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barn(inVertical)">
                                      <p:cBhvr>
                                        <p:cTn id="65" dur="30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P spid="3" grpId="1" animBg="1"/>
      <p:bldP spid="8" grpId="0" animBg="1"/>
      <p:bldP spid="8" grpId="1" animBg="1"/>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TotalTime>
  <Words>888</Words>
  <Application>Microsoft Office PowerPoint</Application>
  <PresentationFormat>On-screen Show (4:3)</PresentationFormat>
  <Paragraphs>136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203</cp:revision>
  <dcterms:created xsi:type="dcterms:W3CDTF">2006-08-16T00:00:00Z</dcterms:created>
  <dcterms:modified xsi:type="dcterms:W3CDTF">2021-05-21T04:27:15Z</dcterms:modified>
</cp:coreProperties>
</file>