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4" r:id="rId8"/>
    <p:sldId id="266" r:id="rId9"/>
    <p:sldId id="267" r:id="rId10"/>
    <p:sldId id="268" r:id="rId11"/>
    <p:sldId id="265" r:id="rId12"/>
    <p:sldId id="270" r:id="rId13"/>
    <p:sldId id="271" r:id="rId14"/>
    <p:sldId id="262" r:id="rId15"/>
    <p:sldId id="272" r:id="rId16"/>
    <p:sldId id="273" r:id="rId17"/>
    <p:sldId id="274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97918-8AF5-4D0F-A960-D9BD5BD41F4C}" type="datetimeFigureOut">
              <a:rPr lang="en-US" smtClean="0"/>
              <a:t>28-Apr-21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4DEA6-3AB5-43CD-955A-A8CEDD5F7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771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97918-8AF5-4D0F-A960-D9BD5BD41F4C}" type="datetimeFigureOut">
              <a:rPr lang="en-US" smtClean="0"/>
              <a:t>28-Apr-21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4DEA6-3AB5-43CD-955A-A8CEDD5F7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49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97918-8AF5-4D0F-A960-D9BD5BD41F4C}" type="datetimeFigureOut">
              <a:rPr lang="en-US" smtClean="0"/>
              <a:t>28-Apr-21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4DEA6-3AB5-43CD-955A-A8CEDD5F7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411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97918-8AF5-4D0F-A960-D9BD5BD41F4C}" type="datetimeFigureOut">
              <a:rPr lang="en-US" smtClean="0"/>
              <a:t>28-Apr-21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4DEA6-3AB5-43CD-955A-A8CEDD5F7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960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97918-8AF5-4D0F-A960-D9BD5BD41F4C}" type="datetimeFigureOut">
              <a:rPr lang="en-US" smtClean="0"/>
              <a:t>28-Apr-21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4DEA6-3AB5-43CD-955A-A8CEDD5F7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933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97918-8AF5-4D0F-A960-D9BD5BD41F4C}" type="datetimeFigureOut">
              <a:rPr lang="en-US" smtClean="0"/>
              <a:t>28-Apr-21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4DEA6-3AB5-43CD-955A-A8CEDD5F7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048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97918-8AF5-4D0F-A960-D9BD5BD41F4C}" type="datetimeFigureOut">
              <a:rPr lang="en-US" smtClean="0"/>
              <a:t>28-Apr-21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4DEA6-3AB5-43CD-955A-A8CEDD5F7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936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97918-8AF5-4D0F-A960-D9BD5BD41F4C}" type="datetimeFigureOut">
              <a:rPr lang="en-US" smtClean="0"/>
              <a:t>28-Apr-21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4DEA6-3AB5-43CD-955A-A8CEDD5F7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110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97918-8AF5-4D0F-A960-D9BD5BD41F4C}" type="datetimeFigureOut">
              <a:rPr lang="en-US" smtClean="0"/>
              <a:t>28-Apr-21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4DEA6-3AB5-43CD-955A-A8CEDD5F7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21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97918-8AF5-4D0F-A960-D9BD5BD41F4C}" type="datetimeFigureOut">
              <a:rPr lang="en-US" smtClean="0"/>
              <a:t>28-Apr-21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4DEA6-3AB5-43CD-955A-A8CEDD5F7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028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97918-8AF5-4D0F-A960-D9BD5BD41F4C}" type="datetimeFigureOut">
              <a:rPr lang="en-US" smtClean="0"/>
              <a:t>28-Apr-21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4DEA6-3AB5-43CD-955A-A8CEDD5F7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620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97918-8AF5-4D0F-A960-D9BD5BD41F4C}" type="datetimeFigureOut">
              <a:rPr lang="en-US" smtClean="0"/>
              <a:t>28-Apr-21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4DEA6-3AB5-43CD-955A-A8CEDD5F7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971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0"/>
            <a:ext cx="12192000" cy="120032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ক্লাশে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উপস্থিত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সকলকে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85476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80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ব্যাখ্যার</a:t>
            </a:r>
            <a:r>
              <a:rPr lang="en-US" sz="5400" b="1" i="1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প্রকৃতি</a:t>
            </a:r>
            <a:r>
              <a:rPr lang="en-US" sz="54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(Nature of Explanation)</a:t>
            </a:r>
            <a:endParaRPr lang="en-US" sz="5400" b="1" i="1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6745" y="1828801"/>
            <a:ext cx="10238509" cy="193899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প্রকৃত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কারণ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</a:p>
          <a:p>
            <a:pPr algn="just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পৃথিবীর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অভ্যন্তরে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প্লেটগুলোর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সংঘর্ষের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কারণে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এমন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অবস্থা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সৃষ্টি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পৃথিবী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কেপে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উঠে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5548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80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ব্যাখ্যার</a:t>
            </a:r>
            <a:r>
              <a:rPr lang="en-US" sz="80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সংজ্ঞা</a:t>
            </a:r>
            <a:endParaRPr lang="en-US" sz="8000" b="1" i="1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103909" y="1955953"/>
            <a:ext cx="12399818" cy="34163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68580" indent="0" algn="just">
              <a:buNone/>
            </a:pP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কোন জটিল, দুর্বোধ্য ও অস্পষ্ট বা রহস্যময় ঘটনাকে সুস্পষ্ট, সহজবোধ্য এবং সকলের বোধগম্য করে তুলে ধরাকেই বলা হয় ব্যাখ্যা।</a:t>
            </a:r>
            <a:endParaRPr lang="en-US" sz="5400" dirty="0" smtClean="0">
              <a:latin typeface="NikoshBAN" pitchFamily="2" charset="0"/>
              <a:cs typeface="NikoshBAN" pitchFamily="2" charset="0"/>
            </a:endParaRPr>
          </a:p>
          <a:p>
            <a:pPr marL="68580" indent="0" algn="just">
              <a:buNone/>
            </a:pP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-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536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80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ব্যাখ্যার</a:t>
            </a:r>
            <a:r>
              <a:rPr lang="en-US" sz="80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সংজ্ঞা</a:t>
            </a:r>
            <a:endParaRPr lang="en-US" sz="8000" b="1" i="1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0" y="1841242"/>
            <a:ext cx="8382000" cy="480131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68580" indent="0" algn="just">
              <a:buNone/>
            </a:pP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মার্কিন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যুক্তিবিদ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আই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এম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কপি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বলেন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বুদ্ধিবৃত্তির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পরিতৃপ্তি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সাধন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দুটি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কাজের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,</a:t>
            </a:r>
          </a:p>
          <a:p>
            <a:pPr marL="68580" indent="0" algn="just">
              <a:buNone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দুবোধ্য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বিষয়কে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সহজবোধ্য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68580" indent="0" algn="just">
              <a:buNone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শৃংখলবিহীন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বিষয়ের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শৃংখলা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প্রতিষ্ঠিত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68580" indent="0" algn="just">
              <a:buNone/>
            </a:pP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30581"/>
            <a:ext cx="2888673" cy="3301341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2888673" y="3269673"/>
            <a:ext cx="949037" cy="1634836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475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80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ব্যাখ্যার</a:t>
            </a:r>
            <a:r>
              <a:rPr lang="en-US" sz="80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সংজ্ঞা</a:t>
            </a:r>
            <a:endParaRPr lang="en-US" sz="8000" b="1" i="1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070765" y="1955953"/>
            <a:ext cx="7121235" cy="363176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marL="68580" indent="0" algn="just">
              <a:buNone/>
            </a:pP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ব্রিটিশ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যুক্তিবিদ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কার্ভেথ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রিড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বলেন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, </a:t>
            </a:r>
          </a:p>
          <a:p>
            <a:pPr marL="68580" indent="0" algn="just">
              <a:buNone/>
            </a:pPr>
            <a:endParaRPr lang="en-US" sz="4400" dirty="0">
              <a:latin typeface="NikoshBAN" pitchFamily="2" charset="0"/>
              <a:cs typeface="NikoshBAN" pitchFamily="2" charset="0"/>
            </a:endParaRPr>
          </a:p>
          <a:p>
            <a:pPr marL="68580" indent="0" algn="just">
              <a:buNone/>
            </a:pP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ঘটনার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নিয়ম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অনুমান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সংযুক্ত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করাই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marL="68580" indent="0" algn="just">
              <a:buNone/>
            </a:pP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33549"/>
            <a:ext cx="3948113" cy="4073166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3948113" y="2848804"/>
            <a:ext cx="1122652" cy="1842655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960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80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ব্যাখ্যার</a:t>
            </a:r>
            <a:r>
              <a:rPr lang="en-US" sz="80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endParaRPr lang="en-US" sz="8000" b="1" i="1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12192000" cy="5486400"/>
          </a:xfr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68580" indent="0" algn="just">
              <a:buNone/>
            </a:pP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bn-BD" sz="3200" b="1" dirty="0">
                <a:latin typeface="NikoshBAN" pitchFamily="2" charset="0"/>
                <a:cs typeface="NikoshBAN" pitchFamily="2" charset="0"/>
              </a:rPr>
              <a:t>. ব্যাখ্যা কোন সাধারণ নিয়ম সম্পর্কে হতে পারে। আবার বিশেষ বিষয় বা ঘটনা সম্পর্কেও হতে পারে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  <a:p>
            <a:pPr marL="68580" indent="0" algn="just">
              <a:buNone/>
            </a:pPr>
            <a:r>
              <a:rPr lang="bn-BD" sz="3200" b="1" dirty="0">
                <a:latin typeface="NikoshBAN" pitchFamily="2" charset="0"/>
                <a:cs typeface="NikoshBAN" pitchFamily="2" charset="0"/>
              </a:rPr>
              <a:t>২. ব্যাখ্যা কোন সাধারণ নিয়ম প্রতিষ্ঠার উদ্দেশ্য হতে পারে। আবার সাধারণ বা ব্যাপকতর নিয়মের অধীন কোন কম ব্যাপক নিয়ম বা নির্দিষ্ট কোন বিষয় সম্পর্কে হতে পারে।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  <a:p>
            <a:pPr marL="68580" indent="0" algn="just">
              <a:buNone/>
            </a:pPr>
            <a:r>
              <a:rPr lang="bn-BD" sz="3200" b="1" dirty="0">
                <a:latin typeface="NikoshBAN" pitchFamily="2" charset="0"/>
                <a:cs typeface="NikoshBAN" pitchFamily="2" charset="0"/>
              </a:rPr>
              <a:t>৩. অস্পষ্ট, দুর্বোধ্য বা রহস্যময় কোন বিষয়কে স্পষ্ট বা সহজবোধ্য ধারণা করার চেষ্টা করা হয়।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  <a:p>
            <a:pPr marL="68580" indent="0" algn="just">
              <a:buNone/>
            </a:pPr>
            <a:r>
              <a:rPr lang="bn-BD" sz="3200" b="1" dirty="0">
                <a:latin typeface="NikoshBAN" pitchFamily="2" charset="0"/>
                <a:cs typeface="NikoshBAN" pitchFamily="2" charset="0"/>
              </a:rPr>
              <a:t>৪. ঘটনার প্রকৃত কারণ বা নিয়ন্ত্রণকারী শক্তি সম্পর্কে স্পষ্ট ধারণা দেওয়া হয়।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  <a:p>
            <a:pPr marL="68580" indent="0" algn="just">
              <a:buNone/>
            </a:pPr>
            <a:r>
              <a:rPr lang="bn-BD" sz="3200" b="1" dirty="0">
                <a:latin typeface="NikoshBAN" pitchFamily="2" charset="0"/>
                <a:cs typeface="NikoshBAN" pitchFamily="2" charset="0"/>
              </a:rPr>
              <a:t>৫. ব্যাখ্যাকারীর অবস্থান, বোধশক্তি বা স্থান-কাল-পাত্রভেদে ব্যাখ্যা বিভিন্ন রকম হতে পারে।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  <a:p>
            <a:pPr marL="68580" indent="0" algn="just">
              <a:buNone/>
            </a:pPr>
            <a:r>
              <a:rPr lang="bn-BD" sz="3200" b="1" dirty="0">
                <a:latin typeface="NikoshBAN" pitchFamily="2" charset="0"/>
                <a:cs typeface="NikoshBAN" pitchFamily="2" charset="0"/>
              </a:rPr>
              <a:t>৬. ব্যাখ্যা যথার্থ হতে পারে আবার ভ্রান্তও হতে পারে।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662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593272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96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96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মূল্যায়ণ</a:t>
            </a:r>
            <a:r>
              <a:rPr lang="en-US" sz="96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9600" b="1" i="1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690689"/>
            <a:ext cx="12192000" cy="516731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b="1" i="1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4400" b="1" i="1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ব্যাখ্যার</a:t>
            </a:r>
            <a:r>
              <a:rPr lang="en-US" sz="4400" b="1" i="1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উৎপত্তি</a:t>
            </a:r>
            <a:r>
              <a:rPr lang="en-US" sz="4400" b="1" i="1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4400" b="1" i="1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4400" b="1" i="1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4400" b="1" i="1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4400" b="1" i="1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4400" b="1" i="1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400" b="1" i="1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400" b="1" i="1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</a:t>
            </a:r>
            <a:r>
              <a:rPr lang="en-US" sz="4400" b="1" i="1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4400" b="1" i="1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4400" b="1" i="1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ব্যাখ্যার</a:t>
            </a:r>
            <a:r>
              <a:rPr lang="en-US" sz="4400" b="1" i="1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প্রকৃতি</a:t>
            </a:r>
            <a:r>
              <a:rPr lang="en-US" sz="4400" b="1" i="1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আলোচনা</a:t>
            </a:r>
            <a:r>
              <a:rPr lang="en-US" sz="4400" b="1" i="1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400" b="1" i="1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4400" b="1" i="1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4400" b="1" i="1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4400" b="1" i="1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4400" b="1" i="1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দুইজন</a:t>
            </a:r>
            <a:r>
              <a:rPr lang="en-US" sz="4400" b="1" i="1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বিশিষ্ট্য</a:t>
            </a:r>
            <a:r>
              <a:rPr lang="en-US" sz="4400" b="1" i="1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যুক্তিবিদের</a:t>
            </a:r>
            <a:r>
              <a:rPr lang="en-US" sz="4400" b="1" i="1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মতামত</a:t>
            </a:r>
            <a:r>
              <a:rPr lang="en-US" sz="4400" b="1" i="1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বিশ্লেষণ</a:t>
            </a:r>
            <a:r>
              <a:rPr lang="en-US" sz="4400" b="1" i="1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400" b="1" i="1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037607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593272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96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96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96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9600" b="1" i="1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973782" y="1690689"/>
            <a:ext cx="7218218" cy="516731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7200" b="1" i="1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ব্যাখ্যার</a:t>
            </a:r>
            <a:r>
              <a:rPr lang="en-US" sz="7200" b="1" i="1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i="1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পাঁচটি</a:t>
            </a:r>
            <a:r>
              <a:rPr lang="en-US" sz="7200" b="1" i="1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i="1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r>
              <a:rPr lang="en-US" sz="7200" b="1" i="1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i="1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ছক</a:t>
            </a:r>
            <a:r>
              <a:rPr lang="en-US" sz="7200" b="1" i="1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i="1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আকারে</a:t>
            </a:r>
            <a:r>
              <a:rPr lang="en-US" sz="7200" b="1" i="1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i="1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উপস্থাপন</a:t>
            </a:r>
            <a:r>
              <a:rPr lang="en-US" sz="7200" b="1" i="1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i="1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7200" b="1" i="1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560494"/>
            <a:ext cx="4300908" cy="381259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4141423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593272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96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উপস্থিত</a:t>
            </a:r>
            <a:r>
              <a:rPr lang="en-US" sz="96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সকলকে</a:t>
            </a:r>
            <a:r>
              <a:rPr lang="en-US" sz="96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96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9600" b="1" i="1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93273"/>
            <a:ext cx="12192000" cy="5430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059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96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96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9600" b="1" i="1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774873" y="1801091"/>
            <a:ext cx="5417127" cy="362989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মোহাম্মদ</a:t>
            </a:r>
            <a:r>
              <a:rPr lang="en-US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ফখরুল</a:t>
            </a:r>
            <a:r>
              <a:rPr lang="en-US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আলম</a:t>
            </a:r>
            <a:endParaRPr lang="en-US" sz="40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প্রভাষক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দর্শন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বিভাগ</a:t>
            </a:r>
            <a:endParaRPr lang="en-US" sz="32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চান্দিনা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মহিলা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ডিগ্রি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endParaRPr lang="en-US" sz="32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i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</a:t>
            </a:r>
            <a:r>
              <a:rPr lang="en-US" sz="2800" i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i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sz="2800" i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০১৭১৫২৯৩৩৯৫</a:t>
            </a:r>
          </a:p>
          <a:p>
            <a:pPr algn="ctr"/>
            <a:r>
              <a:rPr lang="en-US" sz="2400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Email: fakhrulbilkis@gmail.com</a:t>
            </a:r>
            <a:endParaRPr lang="en-US" sz="2400" i="1" dirty="0">
              <a:solidFill>
                <a:schemeClr val="accent3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255" y="1690689"/>
            <a:ext cx="3793981" cy="3851130"/>
          </a:xfrm>
          <a:prstGeom prst="rect">
            <a:avLst/>
          </a:prstGeom>
          <a:solidFill>
            <a:srgbClr val="00B050"/>
          </a:solidFill>
        </p:spPr>
      </p:pic>
      <p:sp>
        <p:nvSpPr>
          <p:cNvPr id="7" name="Right Arrow 6"/>
          <p:cNvSpPr/>
          <p:nvPr/>
        </p:nvSpPr>
        <p:spPr>
          <a:xfrm>
            <a:off x="4073236" y="2396835"/>
            <a:ext cx="2701637" cy="2438401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0" y="5617583"/>
            <a:ext cx="12192000" cy="126076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061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593272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96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96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9600" b="1" i="1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690689"/>
            <a:ext cx="12192000" cy="516731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 dirty="0" smtClean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7200" i="1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</a:t>
            </a:r>
            <a:endParaRPr lang="en-US" sz="7200" i="1" dirty="0" smtClean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8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দ্বিতীয়</a:t>
            </a:r>
            <a:r>
              <a:rPr lang="en-US" sz="48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পত্র</a:t>
            </a:r>
            <a:endParaRPr lang="en-US" sz="4800" b="1" i="1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ষষ্ঠ</a:t>
            </a:r>
            <a:r>
              <a:rPr lang="en-US" sz="4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4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 </a:t>
            </a:r>
            <a:r>
              <a:rPr lang="en-US" sz="4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০১)</a:t>
            </a:r>
          </a:p>
          <a:p>
            <a:pPr algn="ctr"/>
            <a:r>
              <a:rPr lang="en-US" sz="6600" i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ক্লাশ</a:t>
            </a:r>
            <a:r>
              <a:rPr lang="en-US" sz="6600" i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i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sz="6600" i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৩৫</a:t>
            </a:r>
          </a:p>
          <a:p>
            <a:pPr algn="ctr"/>
            <a:endParaRPr lang="en-US" sz="72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3835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chemeClr val="accent6">
              <a:lumMod val="5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96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96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9600" b="1" i="1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325563"/>
            <a:ext cx="12192000" cy="55324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 dirty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72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endParaRPr lang="en-US" sz="9600" dirty="0" smtClean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Explanation</a:t>
            </a:r>
            <a:endParaRPr lang="en-US" sz="60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72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72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8189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96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</a:t>
            </a:r>
            <a:r>
              <a:rPr lang="en-US" sz="96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</a:t>
            </a:r>
            <a:endParaRPr lang="en-US" sz="9600" b="1" i="1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325563"/>
            <a:ext cx="12192000" cy="76944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জানতে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………..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566493"/>
            <a:ext cx="12192000" cy="132343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40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ব্যাখ্যার</a:t>
            </a:r>
            <a:r>
              <a:rPr lang="en-US" sz="40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ধারণা</a:t>
            </a:r>
            <a:r>
              <a:rPr lang="en-US" sz="40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40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40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40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ব্যাখ্যার</a:t>
            </a:r>
            <a:r>
              <a:rPr lang="en-US" sz="40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প্রকৃতি</a:t>
            </a:r>
            <a:r>
              <a:rPr lang="en-US" sz="40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40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40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1697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80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ব্যাখ্যার</a:t>
            </a:r>
            <a:r>
              <a:rPr lang="en-US" sz="80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উৎপত্তি</a:t>
            </a:r>
            <a:endParaRPr lang="en-US" sz="8000" b="1" i="1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1325563"/>
            <a:ext cx="12192000" cy="589958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68580" indent="0" algn="just">
              <a:buNone/>
            </a:pP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marL="68580" indent="0" algn="just">
              <a:buNone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ব্যাখ্যার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ইংরেজি প্রতিশব্দ হলো Explanation.   ইংরেজি   Explanation শব্দের  ল্যাটিন শব্দ  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‘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Explano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’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থেকে উদ্ভূত। 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‘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Explano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’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শব্দটির রয়েছে দুটি অংশ।  যথা, 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‘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Ex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’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এবং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‘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plano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’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.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‘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Ex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’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শব্দের অর্থ হচ্ছে  Out of  বা পূর্বাবস্থা এবং  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‘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plano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’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শব্দের অর্থ হচ্ছে  to wake plain   বা সহজ করা। সুতরাং শব্দের অর্থগত দিক থেকে ব্যাখ্যা বলতে বোঝায় কোন পূর্বাবস্থাকে সহজ বা সুস্পষ্টরূপে প্রকাশ করা বা উপস্থাপন করা।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pPr marL="68580" indent="0" algn="just">
              <a:buNone/>
            </a:pPr>
            <a:r>
              <a:rPr lang="en-US" sz="3600" dirty="0">
                <a:latin typeface="NikoshBAN" pitchFamily="2" charset="0"/>
                <a:cs typeface="NikoshBAN" pitchFamily="2" charset="0"/>
              </a:rPr>
              <a:t> </a:t>
            </a:r>
            <a:endParaRPr lang="bn-BD" sz="3600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9734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chemeClr val="accent5">
              <a:lumMod val="5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80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ব্যাখ্যার</a:t>
            </a:r>
            <a:r>
              <a:rPr lang="en-US" sz="5400" b="1" i="1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প্রকৃতি</a:t>
            </a:r>
            <a:r>
              <a:rPr lang="en-US" sz="54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(Nature of Explanation)</a:t>
            </a:r>
            <a:endParaRPr lang="en-US" sz="5400" b="1" i="1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161309"/>
            <a:ext cx="12192000" cy="415498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দৈনন্দিন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জীবনে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শব্দটিকে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যায়ঃ</a:t>
            </a:r>
            <a:endParaRPr lang="en-US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দুর্বোধ্য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সহজবোধ্য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ভাষায়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প্রকাশ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আপাত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দৃষ্টিতে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প্রতীয়মান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এমন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শৃংখলাবিহীন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শৃংখলা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8219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80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ব্যাখ্যার</a:t>
            </a:r>
            <a:r>
              <a:rPr lang="en-US" sz="5400" b="1" i="1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প্রকৃতি</a:t>
            </a:r>
            <a:r>
              <a:rPr lang="en-US" sz="54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(Nature of Explanation)</a:t>
            </a:r>
            <a:endParaRPr lang="en-US" sz="5400" b="1" i="1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911927"/>
            <a:ext cx="12192000" cy="255454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জানি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যতক্ষণ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পর্যন্ত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অস্পষ্ট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জটিল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ততক্ষণ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পর্যন্ত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ঐ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স্পষ্ট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জানিতে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রহস্য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বিষরটি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অবশ্যই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জানার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চেষ্টা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জটিল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অস্পষ্ট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বিশৃংখল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বিষয়গুলো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বিচার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বিশ্লেষণ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শৃংখলাবদ্ধ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5593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rgbClr val="FFFF00"/>
          </a:solidFill>
        </p:spPr>
        <p:txBody>
          <a:bodyPr>
            <a:noAutofit/>
          </a:bodyPr>
          <a:lstStyle/>
          <a:p>
            <a:pPr algn="ctr"/>
            <a:r>
              <a:rPr lang="en-US" sz="80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ব্যাখ্যার</a:t>
            </a:r>
            <a:r>
              <a:rPr lang="en-US" sz="5400" b="1" i="1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প্রকৃতি</a:t>
            </a:r>
            <a:r>
              <a:rPr lang="en-US" sz="54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(Nature of Explanation)</a:t>
            </a:r>
            <a:endParaRPr lang="en-US" sz="5400" b="1" i="1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94509" y="1468582"/>
            <a:ext cx="10238509" cy="440120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সাধারণ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অনেক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ঘটনার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অন্ধবিশ্বাসের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নির্ভর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মনগড়া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সর্বজন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স্বৃকীত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যেমনঃ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ভূমিকম্প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algn="just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ভূমিকম্প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বুঝায়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পৃথিবী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বড়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ষাড়ের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শিংগের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অবাস্তব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অবিশ্বাস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ব্যাখ্যাকরন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ঘটনার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প্রকৃত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কারণ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বৈজ্ঞানিকভাবে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9464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578</Words>
  <Application>Microsoft Office PowerPoint</Application>
  <PresentationFormat>Widescreen</PresentationFormat>
  <Paragraphs>65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NikoshBAN</vt:lpstr>
      <vt:lpstr>Office Theme</vt:lpstr>
      <vt:lpstr>PowerPoint Presentation</vt:lpstr>
      <vt:lpstr>শিক্ষক পরিচিতি</vt:lpstr>
      <vt:lpstr>বিষয় পরিচিতি</vt:lpstr>
      <vt:lpstr>পাঠ পরিচিতি</vt:lpstr>
      <vt:lpstr>শিখন ফল</vt:lpstr>
      <vt:lpstr>ব্যাখ্যার উৎপত্তি</vt:lpstr>
      <vt:lpstr> ব্যাখ্যার প্রকৃতি (Nature of Explanation)</vt:lpstr>
      <vt:lpstr> ব্যাখ্যার প্রকৃতি (Nature of Explanation)</vt:lpstr>
      <vt:lpstr> ব্যাখ্যার প্রকৃতি (Nature of Explanation)</vt:lpstr>
      <vt:lpstr> ব্যাখ্যার প্রকৃতি (Nature of Explanation)</vt:lpstr>
      <vt:lpstr>ব্যাখ্যার সংজ্ঞা</vt:lpstr>
      <vt:lpstr>ব্যাখ্যার সংজ্ঞা</vt:lpstr>
      <vt:lpstr>ব্যাখ্যার সংজ্ঞা</vt:lpstr>
      <vt:lpstr>ব্যাখ্যার বৈশিষ্ট্য</vt:lpstr>
      <vt:lpstr>পাঠ মূল্যায়ণ </vt:lpstr>
      <vt:lpstr>বাড়ির কাজ </vt:lpstr>
      <vt:lpstr>উপস্থিত সকলকে ধন্যবাদ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পাঠ পরিচিতি</dc:title>
  <dc:creator>user</dc:creator>
  <cp:lastModifiedBy>user</cp:lastModifiedBy>
  <cp:revision>55</cp:revision>
  <dcterms:created xsi:type="dcterms:W3CDTF">2021-04-24T04:23:27Z</dcterms:created>
  <dcterms:modified xsi:type="dcterms:W3CDTF">2021-04-28T18:01:31Z</dcterms:modified>
</cp:coreProperties>
</file>