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3" r:id="rId4"/>
    <p:sldId id="276" r:id="rId5"/>
    <p:sldId id="277" r:id="rId6"/>
    <p:sldId id="271" r:id="rId7"/>
    <p:sldId id="257" r:id="rId8"/>
    <p:sldId id="272" r:id="rId9"/>
    <p:sldId id="256" r:id="rId10"/>
    <p:sldId id="258" r:id="rId11"/>
    <p:sldId id="259" r:id="rId12"/>
    <p:sldId id="284" r:id="rId13"/>
    <p:sldId id="261" r:id="rId14"/>
    <p:sldId id="262" r:id="rId15"/>
    <p:sldId id="263" r:id="rId16"/>
    <p:sldId id="260" r:id="rId17"/>
    <p:sldId id="273" r:id="rId18"/>
    <p:sldId id="264" r:id="rId19"/>
    <p:sldId id="266" r:id="rId20"/>
    <p:sldId id="267" r:id="rId21"/>
    <p:sldId id="269" r:id="rId22"/>
    <p:sldId id="270" r:id="rId23"/>
    <p:sldId id="279" r:id="rId24"/>
    <p:sldId id="280" r:id="rId25"/>
    <p:sldId id="285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3399"/>
    <a:srgbClr val="00CC00"/>
    <a:srgbClr val="66FF33"/>
    <a:srgbClr val="A4F2E5"/>
    <a:srgbClr val="00FFFF"/>
    <a:srgbClr val="FF0066"/>
    <a:srgbClr val="6666FF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0.wdp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7" Type="http://schemas.microsoft.com/office/2007/relationships/hdphoto" Target="../media/hdphoto2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25.wdp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3587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66FF33"/>
                </a:solidFill>
              </a:ln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2860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9050">
              <a:solidFill>
                <a:srgbClr val="00CC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862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3360"/>
            <a:ext cx="4206240" cy="3291840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"/>
            <a:ext cx="4206240" cy="3291840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1841" y="3581400"/>
            <a:ext cx="8780318" cy="3046988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ধর্মদেশনা ছাড়াও নানা কারণে সারনাথের গুরুত্ব অপরিসীম।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পঞ্চবর্গীয় শিষ্যদের ধর্ম দেশনা করার পর বারানসির শ্রেষ্ঠীপুত্র যশ ও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তাঁর চুয়ান্নজন বন্ধুকে বুদ্ধ এ স্থানে প্রব্রজ্যা দিয়েছিলেন। এই একান্নজন,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পঞ্চবর্গীয় শিষ্যবৃন্দ এবং আরো চারজনসহ মোট ষাটজন ভিক্ষু নিয়ে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ভিক্ষুসংঙ্ঘ প্রতিষ্ঠিত হয়। বৌদ্ধধর্মের ইতিহাসে এটিই ছিল প্রথম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বিধিবদ্ধ সংঘ।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16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" y="947683"/>
            <a:ext cx="8646656" cy="3395717"/>
          </a:xfrm>
          <a:prstGeom prst="rect">
            <a:avLst/>
          </a:prstGeom>
          <a:ln>
            <a:solidFill>
              <a:srgbClr val="FF33CC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8672" y="4419600"/>
            <a:ext cx="8646656" cy="156966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বুদ্ধ সর্বপ্রাণীর হিতের জন্য, মঙ্গলের জন্য এই ষাটজন ভিক্ষুকে দিকে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ছড়িয়ে পড়ে তাঁর ধর্মবাণী প্রচারের নির্দেশ দিয়েছিলেন। এছাড়া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বহু গুরুত্বপূর্ণ সূত্র দেশনা করেন।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03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213" y="457200"/>
            <a:ext cx="191751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738" y="2935069"/>
            <a:ext cx="703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পঞ্চবর্গীয় শিষ্য কারা? তাদের সম্পর্কে লেখ?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57" y="3886200"/>
            <a:ext cx="8672286" cy="286232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সারনাথ বৌদ্ধধর্মের প্রাণকেন্দ্র ছিল। শতশত ভিক্ষু-ভিক্ষুণী এখানে বাস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করতেন। ধর্মচক্র প্রবর্তনের স্মারক হিসেবে সম্রাট অশোক এখানে একটি স্তূপ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নির্মাণ করেন। স্তূপটি পাথরের তৈরি। এর উচ্চতা ছিল ১৪৫ ফুট এবং প্রস্থ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ছিল ৯৪ ফুট। চিনা পরিব্রাজক হিউয়েন সাং স্তূপটি দেখেছিলেন। এখানে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একটি শিলালিপি পাওয়া গেছে। সারনাথের ধ্বংসস্তূপে বৌদ্ধযুগের অনেক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নিদর্শন পাওয়া গেছে।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5" y="169934"/>
            <a:ext cx="5457370" cy="364006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" t="426" b="-426"/>
          <a:stretch/>
        </p:blipFill>
        <p:spPr>
          <a:xfrm>
            <a:off x="7021286" y="169934"/>
            <a:ext cx="1970314" cy="2336884"/>
          </a:xfrm>
          <a:prstGeom prst="ellipse">
            <a:avLst/>
          </a:prstGeom>
          <a:ln>
            <a:solidFill>
              <a:srgbClr val="FF33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>
          <a:xfrm>
            <a:off x="235857" y="169934"/>
            <a:ext cx="2015333" cy="2322370"/>
          </a:xfrm>
          <a:prstGeom prst="ellipse">
            <a:avLst/>
          </a:prstGeom>
          <a:ln>
            <a:solidFill>
              <a:srgbClr val="00CC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2020046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সম্রাট অশোক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2362200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হিউয়েন সাং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6010" y="3048000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600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2" y="4648200"/>
            <a:ext cx="8645236" cy="2062103"/>
          </a:xfrm>
          <a:prstGeom prst="rect">
            <a:avLst/>
          </a:prstGeom>
          <a:ln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৮৫ ফুট উচ্চতা বিশিষ্ট আরো একটি স্তূপ দেখা যায়। এটি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‘চৌখণ্ডি স্তূপ’ নামে পরিচিত। পণ্ডিতগণ ধারণা করেন, পঞ্চবর্গীয়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শিষ্যদের সঙ্গে বুদ্ধের এখানেই প্রথম সাক্ষাৎ হয়েছিল এবং তারই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স্মারক হিসেবে স্তূপটি নির্মিত হয়েছিল। </a:t>
            </a:r>
            <a:endParaRPr lang="en-US" sz="3200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" t="1857" r="727" b="1811"/>
          <a:stretch/>
        </p:blipFill>
        <p:spPr>
          <a:xfrm>
            <a:off x="624840" y="228600"/>
            <a:ext cx="7894320" cy="4343400"/>
          </a:xfrm>
          <a:prstGeom prst="rect">
            <a:avLst/>
          </a:prstGeom>
          <a:ln>
            <a:solidFill>
              <a:srgbClr val="FF99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242455"/>
            <a:ext cx="2743200" cy="2362200"/>
          </a:xfrm>
          <a:prstGeom prst="ellipse">
            <a:avLst/>
          </a:prstGeom>
          <a:ln>
            <a:solidFill>
              <a:srgbClr val="FF33CC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590800" y="685800"/>
            <a:ext cx="1447800" cy="3886200"/>
            <a:chOff x="2590800" y="685800"/>
            <a:chExt cx="1447800" cy="388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90800" y="685800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895600" y="685800"/>
              <a:ext cx="0" cy="388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990600" y="1219200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৮৫ ফুট উচ্চতা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819400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চৌখণ্ডি স্তূপ</a:t>
            </a:r>
            <a:endParaRPr lang="en-US" sz="3600" dirty="0">
              <a:solidFill>
                <a:srgbClr val="00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2403901"/>
            <a:ext cx="1547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 ও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পঞ্চবর্গীয়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শিষ্য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4" y="228600"/>
            <a:ext cx="3493516" cy="5257800"/>
          </a:xfrm>
          <a:prstGeom prst="roundRect">
            <a:avLst>
              <a:gd name="adj" fmla="val 11511"/>
            </a:avLst>
          </a:prstGeom>
          <a:ln>
            <a:solidFill>
              <a:srgbClr val="FF3399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10000" y="228600"/>
            <a:ext cx="5080000" cy="3046988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এছাড়া ৭১ ফুট উঁচু ও ৩ ফুট প্রস্থ বিশিষ্ট বেলে পাথরের একটি স্তম্ভ আছে। স্তম্ভটির মাথায় চার মুখ বিশিষ্ট সিংহমূর্তি আছে। তার উপর একটি ধর্মচক্র আছে। চক্রটি সাম্য, মৈত্রী, শান্তি ও প্রগতির প্রতীকরূপে ভারতীয় জাতীয় পতাকায় স্থান পেয়েছে।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3352800"/>
            <a:ext cx="2275113" cy="3379270"/>
          </a:xfrm>
          <a:prstGeom prst="roundRect">
            <a:avLst>
              <a:gd name="adj" fmla="val 21047"/>
            </a:avLst>
          </a:prstGeom>
          <a:ln>
            <a:solidFill>
              <a:srgbClr val="00CC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72200" y="3518941"/>
            <a:ext cx="2717800" cy="3046988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স্তম্ভটি ভেঙ্গে যাওয়ায় সিংহমূর্তিটি সারনাথের সংগ্রহশালায় সংরক্ষণ করা হয়েছে।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667000" y="381000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ধর্মচক্র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882" y="3226553"/>
            <a:ext cx="1353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সিংহমূর্তি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5105400"/>
            <a:ext cx="8610600" cy="1569660"/>
          </a:xfrm>
          <a:prstGeom prst="rect">
            <a:avLst/>
          </a:prstGeom>
          <a:ln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মৃগদাবের অদূরে ‘ধামে স্তূপ’ দেখা যায়। এতে বুদ্ধের দেহধাতু ছিল বলে ধারণা করা হয়। স্তূপটির চারদিকে বাঁধানো চত্বর আছে। সেখানে তীর্থযাত্রীরা ঘুরে ঘুরে ত্রিরত্নের নাম স্মরণ করেন।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2" y="156483"/>
            <a:ext cx="6496956" cy="4872717"/>
          </a:xfrm>
          <a:prstGeom prst="rect">
            <a:avLst/>
          </a:prstGeom>
          <a:ln>
            <a:solidFill>
              <a:srgbClr val="FF99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40870" y="4382869"/>
            <a:ext cx="1462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ধামে স্তূপ</a:t>
            </a:r>
            <a:endParaRPr lang="en-US" sz="3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"/>
            <a:ext cx="6400800" cy="475488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500" y="5105400"/>
            <a:ext cx="8763000" cy="1569660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মূলগন্ধকূটির বিহার নামে একটি সুবৃহৎ বিহার ছিল। ভগবান বুদ্ধ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কুটিরটিতে বাস করতেন তাকে গন্ধকুটির বলা হয়। হিউয়েন সাং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১০০ ফুট উচ্চ বলে বর্ণনা করছেন।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800600" y="4459069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মূলগন্ধকূটির বিহার</a:t>
            </a:r>
            <a:endParaRPr lang="en-US" sz="3600" dirty="0">
              <a:solidFill>
                <a:srgbClr val="00FFFF"/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" t="545" r="5563" b="-545"/>
          <a:stretch/>
        </p:blipFill>
        <p:spPr>
          <a:xfrm>
            <a:off x="259426" y="274320"/>
            <a:ext cx="2300547" cy="2270760"/>
          </a:xfrm>
          <a:prstGeom prst="ellipse">
            <a:avLst/>
          </a:prstGeom>
          <a:ln>
            <a:solidFill>
              <a:srgbClr val="FF3399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3810000" y="304800"/>
            <a:ext cx="1905000" cy="4648200"/>
            <a:chOff x="3810000" y="304800"/>
            <a:chExt cx="1905000" cy="4648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10000" y="304800"/>
              <a:ext cx="1905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762500" y="304800"/>
              <a:ext cx="0" cy="464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009725" y="22860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১০০ ফুট উচ্চ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212" y="2057400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হিউয়েন সাং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4114800"/>
            <a:ext cx="8763000" cy="2554545"/>
          </a:xfrm>
          <a:prstGeom prst="rect">
            <a:avLst/>
          </a:prstGeom>
          <a:ln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বিহারটি শৈল্পিক কারুকার্য খচিত ইষ্টক দ্বারা নির্মিত ছিল। তিনি এ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দেড় হাজার ভিক্ষুকে বসবাস করতে দেখেন। ভারতের মহাবোধি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সোসাইটির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প্রতিষ্ঠাতা অনাগারিক ধর্মপালের প্রচেষ্টায় বিহারটি পুনরায়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নির্মাণ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হয়। এখানে বুদ্ধের দেহধাতু আছে যা বছরে একবার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জনসাধারণকে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দেখার সুযোগ দেওয়া হয়।</a:t>
            </a:r>
            <a:endParaRPr lang="en-US" sz="3200" dirty="0"/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" t="2418" r="1359" b="1581"/>
          <a:stretch/>
        </p:blipFill>
        <p:spPr>
          <a:xfrm>
            <a:off x="1188720" y="228600"/>
            <a:ext cx="6766560" cy="3840480"/>
          </a:xfrm>
          <a:prstGeom prst="rect">
            <a:avLst/>
          </a:prstGeom>
          <a:ln>
            <a:solidFill>
              <a:srgbClr val="FF99FF"/>
            </a:solidFill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2373" r="29996" b="53560"/>
          <a:stretch/>
        </p:blipFill>
        <p:spPr>
          <a:xfrm>
            <a:off x="228600" y="228600"/>
            <a:ext cx="2286000" cy="2286000"/>
          </a:xfrm>
          <a:prstGeom prst="ellipse">
            <a:avLst/>
          </a:prstGeom>
          <a:ln w="28575">
            <a:solidFill>
              <a:srgbClr val="FF99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31" y="213993"/>
            <a:ext cx="1774969" cy="2453007"/>
          </a:xfrm>
          <a:prstGeom prst="roundRect">
            <a:avLst>
              <a:gd name="adj" fmla="val 50000"/>
            </a:avLst>
          </a:prstGeom>
          <a:ln w="28575">
            <a:solidFill>
              <a:srgbClr val="FF99FF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52600" y="478619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অনাগারিক ধর্মপাল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8600" y="2514600"/>
            <a:ext cx="1154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বুদ্ধের </a:t>
            </a:r>
            <a:endParaRPr lang="bn-BD" sz="3200" dirty="0" smtClean="0">
              <a:solidFill>
                <a:srgbClr val="6666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দেহধাতু</a:t>
            </a:r>
            <a:endParaRPr lang="en-US" sz="3200" dirty="0">
              <a:solidFill>
                <a:srgbClr val="66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3468469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মূলগন্ধকূটির বিহার</a:t>
            </a:r>
            <a:endParaRPr lang="en-US" sz="36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717" r="1667" b="1495"/>
          <a:stretch/>
        </p:blipFill>
        <p:spPr>
          <a:xfrm>
            <a:off x="1051560" y="253538"/>
            <a:ext cx="7040880" cy="4206240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0" y="4572000"/>
            <a:ext cx="8686800" cy="2062103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কথিত আছে যে, এখানে ‘সদ্ধম্মচক্রজিন’ নামে একটি বৃহৎ সঙ্ঘারাম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এখানে একটি বোধিবৃক্ষের নিচে পঞ্চবর্গীয় শিষ্যদের উপদেশরত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মূর্তি আছে। দূর থেকে দেখতে বুদ্ধ ও তাঁর পাঁচ শিষ্যকে জীবন্ত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মনে হয়।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71800" y="1244025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বুদ্ধ ও তাঁর পাঁচ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শিষ্য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614" r="1944" b="2614"/>
          <a:stretch/>
        </p:blipFill>
        <p:spPr>
          <a:xfrm>
            <a:off x="182880" y="274320"/>
            <a:ext cx="4389120" cy="2560320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"/>
            <a:ext cx="4389120" cy="2560320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926080"/>
            <a:ext cx="4389120" cy="2560320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1975" r="1199" b="1746"/>
          <a:stretch/>
        </p:blipFill>
        <p:spPr>
          <a:xfrm>
            <a:off x="4648200" y="2926080"/>
            <a:ext cx="4389120" cy="256032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6116" y="5562600"/>
            <a:ext cx="8691768" cy="1077218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সারনাথে প্রাচীন বৌদ্ধ সভ্যতার অনন্য নিদর্শন বহু বিহার, সঙ্ঘারাম, স্তূপ ও স্তম্ভের ধ্বংসাবশেষ দেখা যায়।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506770" y="2188309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600" dirty="0">
              <a:solidFill>
                <a:srgbClr val="00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1450" y="2182767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5966" y="4840069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সঙ্ঘারাম</a:t>
            </a:r>
            <a:endParaRPr lang="en-US" sz="3600" dirty="0">
              <a:solidFill>
                <a:srgbClr val="66FF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2413" y="4840068"/>
            <a:ext cx="27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স্তম্ভের ধ্বংসাবশেষ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00" y="228600"/>
            <a:ext cx="4166201" cy="5334000"/>
          </a:xfrm>
          <a:prstGeom prst="rect">
            <a:avLst/>
          </a:prstGeom>
          <a:ln>
            <a:solidFill>
              <a:srgbClr val="00CC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3964" y="5628382"/>
            <a:ext cx="8756073" cy="1077218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ধর্মচক্র মুদ্রায় উপবিষ্ট একটি বুদ্ধমূর্তিও পাওয়া গেছে। এগুলোর প্রত্নতাত্তিক মূল্য অপরিসীম।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869451" y="152400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ধর্মচক্র মুদ্রায় উপবিষ্ট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বুদ্ধমূর্তি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105400"/>
            <a:ext cx="8686800" cy="1569660"/>
          </a:xfrm>
          <a:prstGeom prst="rect">
            <a:avLst/>
          </a:prstGeom>
          <a:ln>
            <a:solidFill>
              <a:srgbClr val="66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বারানসির রেলস্টেশন থেকে সড়ক পথে সারনাথ যাওয়া যায়। এছাড়া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সারনাথের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কাছেও একটি রেলস্টেশন আছে। এখানে তীর্থযাত্রীদের জন্য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ধর্মশালা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সরকারি অতিথিশালা আছে।</a:t>
            </a:r>
            <a:endParaRPr lang="en-US" sz="3200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27" y="2651760"/>
            <a:ext cx="4114800" cy="2377440"/>
          </a:xfrm>
          <a:prstGeom prst="rect">
            <a:avLst/>
          </a:prstGeom>
          <a:ln>
            <a:solidFill>
              <a:srgbClr val="6666FF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27" y="228601"/>
            <a:ext cx="4114800" cy="2377440"/>
          </a:xfrm>
          <a:prstGeom prst="rect">
            <a:avLst/>
          </a:prstGeom>
          <a:ln>
            <a:solidFill>
              <a:srgbClr val="6666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44117" r="43333" b="21790"/>
          <a:stretch/>
        </p:blipFill>
        <p:spPr>
          <a:xfrm>
            <a:off x="228600" y="228601"/>
            <a:ext cx="4351702" cy="4800599"/>
          </a:xfrm>
          <a:prstGeom prst="rect">
            <a:avLst/>
          </a:prstGeom>
          <a:ln>
            <a:solidFill>
              <a:srgbClr val="6666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019800" y="2082225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ধর্মশালা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1884" y="4520625"/>
            <a:ext cx="275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অতিথিশালা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505200"/>
            <a:ext cx="1447800" cy="533400"/>
          </a:xfrm>
          <a:prstGeom prst="ellipse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2438400"/>
            <a:ext cx="1447800" cy="533400"/>
          </a:xfrm>
          <a:prstGeom prst="ellipse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/>
      <p:bldP spid="8" grpId="0"/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সারনাথে কি কি বৌদ্ধ নিদর্শন রয়েছে তার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242" y="152400"/>
            <a:ext cx="1157689" cy="584775"/>
          </a:xfrm>
          <a:prstGeom prst="rect">
            <a:avLst/>
          </a:prstGeom>
          <a:solidFill>
            <a:srgbClr val="00FF99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604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বারানসি শহরের কোন নদীর তীরে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35126"/>
            <a:ext cx="626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নৈরঞ্জনা  (খ) গঙ্গা (গ) বরুণা (ঘ) হিরণ্যবতী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84452"/>
            <a:ext cx="668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বুদ্ধ প্রথম ধর্ম প্রচার করেন কোন পূর্ণিমা তিথিতে?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33778"/>
            <a:ext cx="6569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বৈশাখী  (খ) আষাঢ়ী  (গ) আশ্বিনী  (ঘ) কার্তিকী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83104"/>
            <a:ext cx="7209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পঞ্চবর্গীয় শিষ্যের নিকট বুদ্ধ কোন সূত্র দেশনা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32430"/>
            <a:ext cx="5883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শ্রামণ্যফল সূত্র      (খ) ধর্মচক্র প্রবর্তন সূত্র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মহাসতিপট্‌ঠান সূত্র (ঘ) রতন সূত্র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284530"/>
            <a:ext cx="1634663" cy="162047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1057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874199"/>
            <a:ext cx="6805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প্রথম ভিক্ষু সংঘ প্রতিষ্ঠিত হয় কতজন শিষ্য নিয়ে?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23525"/>
            <a:ext cx="7152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পাঁচজন  (খ) ষাটজন  (গ) একান্ন জন  (ঘ) চুয়ান্ন 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772851"/>
            <a:ext cx="6635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সম্রাট অশোক কর্তৃক নির্মিত স্তূপটির উচ্চতা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222177"/>
            <a:ext cx="7101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১৪০ ফুট  (খ) ১৪২ ফুট  (গ) ১৪৪ ফুট  (ঘ) ১৪৫ ফুট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1972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2895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258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51726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671503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৮৫ ফুট উচ্চতা বিশিষ্ট স্তূপটির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120825"/>
            <a:ext cx="6888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ধামেক  (খ) চৌখণ্ডি  (গ) সাঁচি স্তূপ  (ঘ) রামাভার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6010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17068" y="2001174"/>
            <a:ext cx="678526" cy="67852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17068" y="2775874"/>
            <a:ext cx="678526" cy="67852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17068" y="3550574"/>
            <a:ext cx="678526" cy="67852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17068" y="4325274"/>
            <a:ext cx="678526" cy="67852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7068" y="5099974"/>
            <a:ext cx="678526" cy="67852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7068" y="5874674"/>
            <a:ext cx="678526" cy="67852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2860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বহুনির্বাচনি প্রশ্ন-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67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375" y="533400"/>
            <a:ext cx="199125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096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বুদ্ধের প্রথম ধর্ম প্রচারের স্থান সারনাথের গুরুত্ব অপরিসীম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642545"/>
            <a:ext cx="5943600" cy="1910655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3600" dirty="0" smtClean="0">
                <a:ln w="19050">
                  <a:solidFill>
                    <a:srgbClr val="00FF99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dirty="0">
              <a:ln w="19050">
                <a:solidFill>
                  <a:srgbClr val="00FF99"/>
                </a:solidFill>
              </a:ln>
              <a:solidFill>
                <a:srgbClr val="FF33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4" y="304800"/>
            <a:ext cx="8612073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/>
        </p:blipFill>
        <p:spPr>
          <a:xfrm>
            <a:off x="322118" y="3169920"/>
            <a:ext cx="6309360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685800"/>
            <a:ext cx="8499764" cy="2389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100" y="101025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কর।</a:t>
            </a:r>
            <a:endParaRPr lang="en-US" sz="3200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69920"/>
            <a:ext cx="2116282" cy="3383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3193" y="2590800"/>
            <a:ext cx="111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ধর্মচক্র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8266" y="5906869"/>
            <a:ext cx="1830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3175"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অশোক স্তম্ভ</a:t>
            </a:r>
            <a:endParaRPr lang="en-US" sz="3600" dirty="0">
              <a:ln w="3175">
                <a:solidFill>
                  <a:srgbClr val="00B0F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6702" y="5906869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পঞ্চবর্গীয় শিষ্য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1992" y="1967062"/>
            <a:ext cx="2400016" cy="292387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তীর্থস্থান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সারনাথ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৪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১১৬-১১৮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A4F2E5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সারনাথের পরিচয়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বুদ্ধের পঞ্চবর্গীয় শিষ্যদের সম্পর্কে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সারনাথের আবিষ্কৃত ধ্বংসস্তূপ সম্পর্কে বলতে 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সারনাথের প্রাচীন বৌদ্ধ সভ্যতার নিদর্শনগুলো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3241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638800"/>
            <a:ext cx="8686800" cy="1077218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সারনাথ বর্তমানে ভারতের উত্তর প্রদেশের বারানসি শহরের অনতিদূরে বরুণা নদীর তীরে অবস্থিত।</a:t>
            </a:r>
            <a:endParaRPr lang="en-US" sz="3200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" t="924" r="696" b="1613"/>
          <a:stretch/>
        </p:blipFill>
        <p:spPr>
          <a:xfrm>
            <a:off x="1569720" y="228600"/>
            <a:ext cx="6004560" cy="5349240"/>
          </a:xfrm>
          <a:prstGeom prst="rect">
            <a:avLst/>
          </a:prstGeom>
          <a:ln>
            <a:solidFill>
              <a:srgbClr val="FF33CC"/>
            </a:solidFill>
          </a:ln>
        </p:spPr>
      </p:pic>
      <p:sp>
        <p:nvSpPr>
          <p:cNvPr id="4" name="Oval 3"/>
          <p:cNvSpPr/>
          <p:nvPr/>
        </p:nvSpPr>
        <p:spPr>
          <a:xfrm>
            <a:off x="3962400" y="3048000"/>
            <a:ext cx="15240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3072825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বারানসি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8090" y="4114800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বরুণা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28090" y="3581400"/>
            <a:ext cx="138211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5638800"/>
            <a:ext cx="8686800" cy="1077218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প্রাচীনকালে স্থানটি ‘ইসিপতন মৃগদাব’ নামে পরিচিত ছিল। ইতোপূর্বে আমরা ন্যাগ্রোধমৃগ জাতকে মৃগদাবের বর্ণনা পড়েছি।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6" y="152400"/>
            <a:ext cx="7191663" cy="5393747"/>
          </a:xfrm>
          <a:prstGeom prst="rect">
            <a:avLst/>
          </a:prstGeom>
          <a:ln>
            <a:solidFill>
              <a:srgbClr val="00CC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22420" y="4865180"/>
            <a:ext cx="1768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ডিয়ার পার্ক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35940"/>
            <a:ext cx="8686800" cy="1569660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বুদ্ধত্ব লাভের পর বুদ্ধ এ স্থানে পঞ্চবর্গীয় শিষ্যদের নিকট প্রথম ধর্ম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করেন। সেদিন ছিল শুভ আষাঢ়ী পূর্ণিমা তিথি। পঞ্চবর্গীয়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শিষ্যগণ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হলেনঃ কৌণ্ডিন্য, বপ্প, ভদ্দীয়, মহানাম ও অশ্বজিৎ।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6" y="182940"/>
            <a:ext cx="7015109" cy="4877693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676288" y="4551165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ভগবান বুদ্ধ ও পঞ্চবর্গীয়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শিষ্য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" t="555" r="1296" b="696"/>
          <a:stretch/>
        </p:blipFill>
        <p:spPr>
          <a:xfrm>
            <a:off x="1463040" y="182880"/>
            <a:ext cx="6217920" cy="3931920"/>
          </a:xfrm>
          <a:prstGeom prst="rect">
            <a:avLst/>
          </a:prstGeom>
          <a:ln w="28575">
            <a:solidFill>
              <a:srgbClr val="66FF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52400" y="4191000"/>
            <a:ext cx="8839200" cy="2554545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 এ পাঁচজন শিষ্যের কাছে প্রথম যে ধর্ম দেশনা করেন তা বৌদ্ধ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সাহিত্যের ইতিহাসে ‘ধর্মচক্র প্রবর্তন সূত্র’ নামে পরিচিত। এ সূত্রেই আছে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চতুরার্য সত্য এবং দুঃখ মুক্তির সঠিক পথ মধ্যম পন্থা বা ‘আর্য অষ্টাঙ্গিক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মার্গ’। বুদ্ধের প্রথম ধর্ম প্রচারের স্থান হিসেবে সারনাথ মহাতীর্থস্থানের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মর্যাদা লাভ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245" y="3504755"/>
            <a:ext cx="4905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ধর্মচক্র প্রবর্তন </a:t>
            </a:r>
            <a:r>
              <a:rPr lang="bn-BD" sz="3600" dirty="0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 পাঠ করার দৃশ্য</a:t>
            </a:r>
            <a:endParaRPr lang="en-US" sz="3600" dirty="0">
              <a:ln w="3175"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933</Words>
  <Application>Microsoft Office PowerPoint</Application>
  <PresentationFormat>On-screen Show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158</cp:revision>
  <dcterms:created xsi:type="dcterms:W3CDTF">2006-08-16T00:00:00Z</dcterms:created>
  <dcterms:modified xsi:type="dcterms:W3CDTF">2021-05-21T16:12:38Z</dcterms:modified>
</cp:coreProperties>
</file>