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4265275" cy="9601200"/>
  <p:notesSz cx="6858000" cy="9144000"/>
  <p:defaultTextStyle>
    <a:defPPr>
      <a:defRPr lang="en-US"/>
    </a:defPPr>
    <a:lvl1pPr marL="0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7080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4160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61240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8321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35401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22481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9561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96641" algn="l" defTabSz="13741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 varScale="1">
        <p:scale>
          <a:sx n="59" d="100"/>
          <a:sy n="59" d="100"/>
        </p:scale>
        <p:origin x="726" y="42"/>
      </p:cViewPr>
      <p:guideLst>
        <p:guide orient="horz" pos="3024"/>
        <p:guide pos="44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96" y="2982598"/>
            <a:ext cx="12125483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792" y="5440680"/>
            <a:ext cx="9985693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4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6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35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2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96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42325" y="384496"/>
            <a:ext cx="3209687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265" y="384496"/>
            <a:ext cx="9391306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859" y="6169663"/>
            <a:ext cx="12125483" cy="1906905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59" y="4069399"/>
            <a:ext cx="12125483" cy="2100262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708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41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61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83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354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224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95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966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264" y="2240281"/>
            <a:ext cx="6300496" cy="633634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1516" y="2240281"/>
            <a:ext cx="6300496" cy="633634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64" y="2149160"/>
            <a:ext cx="6302974" cy="89566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7080" indent="0">
              <a:buNone/>
              <a:defRPr sz="3000" b="1"/>
            </a:lvl2pPr>
            <a:lvl3pPr marL="1374160" indent="0">
              <a:buNone/>
              <a:defRPr sz="2700" b="1"/>
            </a:lvl3pPr>
            <a:lvl4pPr marL="2061240" indent="0">
              <a:buNone/>
              <a:defRPr sz="2400" b="1"/>
            </a:lvl4pPr>
            <a:lvl5pPr marL="2748321" indent="0">
              <a:buNone/>
              <a:defRPr sz="2400" b="1"/>
            </a:lvl5pPr>
            <a:lvl6pPr marL="3435401" indent="0">
              <a:buNone/>
              <a:defRPr sz="2400" b="1"/>
            </a:lvl6pPr>
            <a:lvl7pPr marL="4122481" indent="0">
              <a:buNone/>
              <a:defRPr sz="2400" b="1"/>
            </a:lvl7pPr>
            <a:lvl8pPr marL="4809561" indent="0">
              <a:buNone/>
              <a:defRPr sz="2400" b="1"/>
            </a:lvl8pPr>
            <a:lvl9pPr marL="549664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64" y="3044826"/>
            <a:ext cx="6302974" cy="553180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46563" y="2149160"/>
            <a:ext cx="6305450" cy="89566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7080" indent="0">
              <a:buNone/>
              <a:defRPr sz="3000" b="1"/>
            </a:lvl2pPr>
            <a:lvl3pPr marL="1374160" indent="0">
              <a:buNone/>
              <a:defRPr sz="2700" b="1"/>
            </a:lvl3pPr>
            <a:lvl4pPr marL="2061240" indent="0">
              <a:buNone/>
              <a:defRPr sz="2400" b="1"/>
            </a:lvl4pPr>
            <a:lvl5pPr marL="2748321" indent="0">
              <a:buNone/>
              <a:defRPr sz="2400" b="1"/>
            </a:lvl5pPr>
            <a:lvl6pPr marL="3435401" indent="0">
              <a:buNone/>
              <a:defRPr sz="2400" b="1"/>
            </a:lvl6pPr>
            <a:lvl7pPr marL="4122481" indent="0">
              <a:buNone/>
              <a:defRPr sz="2400" b="1"/>
            </a:lvl7pPr>
            <a:lvl8pPr marL="4809561" indent="0">
              <a:buNone/>
              <a:defRPr sz="2400" b="1"/>
            </a:lvl8pPr>
            <a:lvl9pPr marL="5496641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6563" y="3044826"/>
            <a:ext cx="6305450" cy="553180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65" y="382270"/>
            <a:ext cx="4693177" cy="162687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327" y="382271"/>
            <a:ext cx="7974685" cy="819435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65" y="2009141"/>
            <a:ext cx="4693177" cy="6567488"/>
          </a:xfrm>
        </p:spPr>
        <p:txBody>
          <a:bodyPr/>
          <a:lstStyle>
            <a:lvl1pPr marL="0" indent="0">
              <a:buNone/>
              <a:defRPr sz="2100"/>
            </a:lvl1pPr>
            <a:lvl2pPr marL="687080" indent="0">
              <a:buNone/>
              <a:defRPr sz="1800"/>
            </a:lvl2pPr>
            <a:lvl3pPr marL="1374160" indent="0">
              <a:buNone/>
              <a:defRPr sz="1500"/>
            </a:lvl3pPr>
            <a:lvl4pPr marL="2061240" indent="0">
              <a:buNone/>
              <a:defRPr sz="1400"/>
            </a:lvl4pPr>
            <a:lvl5pPr marL="2748321" indent="0">
              <a:buNone/>
              <a:defRPr sz="1400"/>
            </a:lvl5pPr>
            <a:lvl6pPr marL="3435401" indent="0">
              <a:buNone/>
              <a:defRPr sz="1400"/>
            </a:lvl6pPr>
            <a:lvl7pPr marL="4122481" indent="0">
              <a:buNone/>
              <a:defRPr sz="1400"/>
            </a:lvl7pPr>
            <a:lvl8pPr marL="4809561" indent="0">
              <a:buNone/>
              <a:defRPr sz="1400"/>
            </a:lvl8pPr>
            <a:lvl9pPr marL="54966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094" y="6720842"/>
            <a:ext cx="8559165" cy="793433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96094" y="857885"/>
            <a:ext cx="8559165" cy="5760720"/>
          </a:xfrm>
        </p:spPr>
        <p:txBody>
          <a:bodyPr/>
          <a:lstStyle>
            <a:lvl1pPr marL="0" indent="0">
              <a:buNone/>
              <a:defRPr sz="4800"/>
            </a:lvl1pPr>
            <a:lvl2pPr marL="687080" indent="0">
              <a:buNone/>
              <a:defRPr sz="4200"/>
            </a:lvl2pPr>
            <a:lvl3pPr marL="1374160" indent="0">
              <a:buNone/>
              <a:defRPr sz="3600"/>
            </a:lvl3pPr>
            <a:lvl4pPr marL="2061240" indent="0">
              <a:buNone/>
              <a:defRPr sz="3000"/>
            </a:lvl4pPr>
            <a:lvl5pPr marL="2748321" indent="0">
              <a:buNone/>
              <a:defRPr sz="3000"/>
            </a:lvl5pPr>
            <a:lvl6pPr marL="3435401" indent="0">
              <a:buNone/>
              <a:defRPr sz="3000"/>
            </a:lvl6pPr>
            <a:lvl7pPr marL="4122481" indent="0">
              <a:buNone/>
              <a:defRPr sz="3000"/>
            </a:lvl7pPr>
            <a:lvl8pPr marL="4809561" indent="0">
              <a:buNone/>
              <a:defRPr sz="3000"/>
            </a:lvl8pPr>
            <a:lvl9pPr marL="5496641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6094" y="7514275"/>
            <a:ext cx="8559165" cy="1126807"/>
          </a:xfrm>
        </p:spPr>
        <p:txBody>
          <a:bodyPr/>
          <a:lstStyle>
            <a:lvl1pPr marL="0" indent="0">
              <a:buNone/>
              <a:defRPr sz="2100"/>
            </a:lvl1pPr>
            <a:lvl2pPr marL="687080" indent="0">
              <a:buNone/>
              <a:defRPr sz="1800"/>
            </a:lvl2pPr>
            <a:lvl3pPr marL="1374160" indent="0">
              <a:buNone/>
              <a:defRPr sz="1500"/>
            </a:lvl3pPr>
            <a:lvl4pPr marL="2061240" indent="0">
              <a:buNone/>
              <a:defRPr sz="1400"/>
            </a:lvl4pPr>
            <a:lvl5pPr marL="2748321" indent="0">
              <a:buNone/>
              <a:defRPr sz="1400"/>
            </a:lvl5pPr>
            <a:lvl6pPr marL="3435401" indent="0">
              <a:buNone/>
              <a:defRPr sz="1400"/>
            </a:lvl6pPr>
            <a:lvl7pPr marL="4122481" indent="0">
              <a:buNone/>
              <a:defRPr sz="1400"/>
            </a:lvl7pPr>
            <a:lvl8pPr marL="4809561" indent="0">
              <a:buNone/>
              <a:defRPr sz="1400"/>
            </a:lvl8pPr>
            <a:lvl9pPr marL="54966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64" y="384493"/>
            <a:ext cx="12838747" cy="1600200"/>
          </a:xfrm>
          <a:prstGeom prst="rect">
            <a:avLst/>
          </a:prstGeom>
        </p:spPr>
        <p:txBody>
          <a:bodyPr vert="horz" lIns="137416" tIns="68708" rIns="137416" bIns="687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64" y="2240281"/>
            <a:ext cx="12838747" cy="6336348"/>
          </a:xfrm>
          <a:prstGeom prst="rect">
            <a:avLst/>
          </a:prstGeom>
        </p:spPr>
        <p:txBody>
          <a:bodyPr vert="horz" lIns="137416" tIns="68708" rIns="137416" bIns="68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264" y="8898893"/>
            <a:ext cx="3328564" cy="511175"/>
          </a:xfrm>
          <a:prstGeom prst="rect">
            <a:avLst/>
          </a:prstGeom>
        </p:spPr>
        <p:txBody>
          <a:bodyPr vert="horz" lIns="137416" tIns="68708" rIns="137416" bIns="68708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3970" y="8898893"/>
            <a:ext cx="4517337" cy="511175"/>
          </a:xfrm>
          <a:prstGeom prst="rect">
            <a:avLst/>
          </a:prstGeom>
        </p:spPr>
        <p:txBody>
          <a:bodyPr vert="horz" lIns="137416" tIns="68708" rIns="137416" bIns="687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3447" y="8898893"/>
            <a:ext cx="3328564" cy="511175"/>
          </a:xfrm>
          <a:prstGeom prst="rect">
            <a:avLst/>
          </a:prstGeom>
        </p:spPr>
        <p:txBody>
          <a:bodyPr vert="horz" lIns="137416" tIns="68708" rIns="137416" bIns="68708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7416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5310" indent="-515310" algn="l" defTabSz="13741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6505" indent="-429425" algn="l" defTabSz="137416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7700" indent="-343540" algn="l" defTabSz="137416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4781" indent="-343540" algn="l" defTabSz="137416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1861" indent="-343540" algn="l" defTabSz="137416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8941" indent="-343540" algn="l" defTabSz="137416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66021" indent="-343540" algn="l" defTabSz="137416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53101" indent="-343540" algn="l" defTabSz="137416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0181" indent="-343540" algn="l" defTabSz="137416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7080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4160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61240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8321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35401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22481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9561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96641" algn="l" defTabSz="137416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4265275" cy="96012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37" y="1066800"/>
            <a:ext cx="1318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নুরপুর বালিকা উচ্চ বিদ্যালয় অনলাইন ক্লাসে সবাইকে স্বাগতম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3581400"/>
            <a:ext cx="13563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37" y="304800"/>
            <a:ext cx="13487400" cy="8864224"/>
          </a:xfrm>
          <a:prstGeom prst="rect">
            <a:avLst/>
          </a:prstGeom>
          <a:solidFill>
            <a:srgbClr val="7030A0"/>
          </a:solidFill>
        </p:spPr>
        <p:txBody>
          <a:bodyPr wrap="square" lIns="137416" tIns="68708" rIns="137416" bIns="6870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ক্রোমোজোমের প্রকারভেদঃ উচ্চ</a:t>
            </a:r>
          </a:p>
          <a:p>
            <a:pPr algn="ctr"/>
            <a:r>
              <a:rPr lang="bn-BD" sz="8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 প্রাণী বা উদ্ভিদের কোষের ক্রোমোজোমের মধ্যে</a:t>
            </a:r>
          </a:p>
          <a:p>
            <a:pPr algn="ctr"/>
            <a:r>
              <a:rPr lang="bn-BD" sz="8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দেখা যায়। এদের দেহকোষে যতগুলো ক্রোমো-জোম থাকে,তাদের মধ্যে এক জোড়া ক্রোমোজোম অন্যান্য ক্রোমোজোম থেকে ভিন্নধর্মী।</a:t>
            </a:r>
            <a:endParaRPr lang="en-US" sz="8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437" y="609600"/>
            <a:ext cx="13792200" cy="7894727"/>
          </a:xfrm>
          <a:prstGeom prst="rect">
            <a:avLst/>
          </a:prstGeom>
          <a:solidFill>
            <a:srgbClr val="7030A0"/>
          </a:solidFill>
        </p:spPr>
        <p:txBody>
          <a:bodyPr wrap="square" lIns="137416" tIns="68708" rIns="137416" bIns="6870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ভিন্নধর্মী ক্রোমোজোমকে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সেক্স ক্রোমোজোম বলা হয়। বাকি ক্রোমোজোমগুলোকে 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অটোজোম বলা হয়। সেক্স ক্রো-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মোজোমগুলোকে সাধারণত 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 নামকরণ করা হয়ে থাকে। মানুষের প্রতিটি দেহকোষে ২৩ জোড়া অর্থাৎ ৪৬টি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637" y="838200"/>
            <a:ext cx="13792200" cy="7894727"/>
          </a:xfrm>
          <a:prstGeom prst="rect">
            <a:avLst/>
          </a:prstGeom>
          <a:solidFill>
            <a:srgbClr val="7030A0"/>
          </a:solidFill>
        </p:spPr>
        <p:txBody>
          <a:bodyPr wrap="square" lIns="137416" tIns="68708" rIns="137416" bIns="68708">
            <a:spAutoFit/>
          </a:bodyPr>
          <a:lstStyle/>
          <a:p>
            <a:pPr algn="ctr"/>
            <a:r>
              <a:rPr lang="bn-BD" sz="72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ক্রোমোজোম রয়েছে। এগুলোর</a:t>
            </a:r>
          </a:p>
          <a:p>
            <a:pPr algn="ctr"/>
            <a:r>
              <a:rPr lang="bn-BD" sz="72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মধ্যে ২২ জোড়া নারী ও পুরুষে</a:t>
            </a:r>
          </a:p>
          <a:p>
            <a:pPr algn="ctr"/>
            <a:r>
              <a:rPr lang="bn-BD" sz="72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একই রকম এবং এগুলো অ-</a:t>
            </a:r>
          </a:p>
          <a:p>
            <a:pPr algn="ctr"/>
            <a:r>
              <a:rPr lang="bn-BD" sz="72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টোজোম। কিন্তু ২৩তম জোড়ার</a:t>
            </a:r>
          </a:p>
          <a:p>
            <a:pPr algn="ctr"/>
            <a:r>
              <a:rPr lang="bn-BD" sz="72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ক্রোমোজোম নারী ও পুরুষ সদস্যে ভিন্নতর এবং এগুলো সেক্স ক্রোমোজোম। যার দেহে</a:t>
            </a:r>
            <a:r>
              <a:rPr lang="bn-IN" sz="72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২৩তম ক্রোমোজোম জোড়া</a:t>
            </a:r>
            <a:endParaRPr lang="en-US" sz="7200" b="1" spc="75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1"/>
            <a:ext cx="14265275" cy="90027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XX</a:t>
            </a:r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 ব্যক্তি নারী,অপরদিকে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দেহে ২৩তম ক্রোমোজোম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জোড়ার একটি 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অন্যটি 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</a:t>
            </a:r>
            <a:endParaRPr lang="bn-BD" sz="7200" b="1" spc="75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 অর্থাৎ 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XY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7200" b="1" spc="75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জোমে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ন্ত্রিত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7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র্ধারিত হয়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সেক্স ক্রোমোজোমের মাধ্যমে।</a:t>
            </a:r>
            <a:endParaRPr lang="en-US" sz="7200" b="1" spc="7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637" y="304800"/>
            <a:ext cx="13792200" cy="8864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ডিএনএ</a:t>
            </a:r>
            <a:r>
              <a:rPr lang="en-US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(DNA)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ডিএনএ এর পূ</a:t>
            </a:r>
            <a:r>
              <a:rPr lang="bn-IN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র্ণনাম</a:t>
            </a:r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ডি অক্সি-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রাইবোনিউক্লিক এসিড। ডিএনএ সকল জীবের আদিবস্তু যার অবস্থান সর্বপ্রকার 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জীবকোষের নিউক্লিয়াসের ক্রো-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মোজোমে। ১৯৫৩ সালে জেমস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ওয়াটসন ও ফ্রানসিস ক্রিক</a:t>
            </a:r>
            <a:endParaRPr lang="en-US" sz="8100" b="1" spc="7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037" y="990600"/>
            <a:ext cx="13639800" cy="678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বিজ্ঞানীদ্বয় আবিষ্কার করলেনডিএনএ অণুর গঠন। এই যুগান্তকারী আবিষ্কারের জন্য এঁরা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 পুরস্কার পেয়েছিলেন১৯৬২ সালে। একটি ডিএনএ</a:t>
            </a:r>
            <a:r>
              <a:rPr lang="bn-IN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 দ্বিসূত্র বিশিষ্ট লম্বা শৃংখলের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পলিনিউক্লিওটাইড।অনেকগুলোনিউক্লিওটাইড নিয়ে গঠিত; </a:t>
            </a:r>
            <a:endParaRPr lang="en-US" sz="7200" b="1" spc="7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1"/>
            <a:ext cx="14265275" cy="90027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একে পলিনিউক্লিওটাইড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 প্রতিটা একককে নিউ-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ক্লিওটাইড বলে। ডিএনএ অণুর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 অনেকটা প্যাঁচানো 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সিঁড়ির মতো। প্যাঁচানো সিঁড়ির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দুপার্শ্বের মূল কাঠামো গঠিত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পাঁচ কার্বন যুক্ত শর্করা ও</a:t>
            </a:r>
          </a:p>
          <a:p>
            <a:pPr algn="ctr"/>
            <a:r>
              <a:rPr lang="bn-BD" sz="72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ফসফেট দ্বারা।</a:t>
            </a:r>
            <a:endParaRPr lang="en-US" sz="7200" b="1" spc="7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037" y="304801"/>
            <a:ext cx="13487400" cy="90027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ক্রোমোজোমের আকার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ধরনের ? 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ক্রোমোজোমের দেহের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প্রতিগুচ্ছ সুতার মতো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 কী বলে ?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ক্রোমোনেমার বহুবচনকে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বলে ? </a:t>
            </a:r>
            <a:endParaRPr lang="en-US" sz="7200" b="1" spc="75" dirty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37" y="1752601"/>
            <a:ext cx="13639800" cy="63712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1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r>
              <a:rPr lang="bn-BD" sz="81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দলঃ প্রাণী ও উদ্ভিদের</a:t>
            </a:r>
          </a:p>
          <a:p>
            <a:pPr algn="ctr"/>
            <a:r>
              <a:rPr lang="bn-BD" sz="81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ক্লোনিং ব্যাখ্যা কর।</a:t>
            </a:r>
          </a:p>
          <a:p>
            <a:pPr algn="ctr"/>
            <a:r>
              <a:rPr lang="bn-BD" sz="81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দলঃ ক্লোনিং-এর সামাজিক</a:t>
            </a:r>
          </a:p>
          <a:p>
            <a:pPr algn="ctr"/>
            <a:r>
              <a:rPr lang="bn-BD" sz="81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 বিশ্লেষণ কর।</a:t>
            </a:r>
            <a:endParaRPr lang="en-US" sz="8100" b="1" spc="75" dirty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37" y="304801"/>
            <a:ext cx="13563600" cy="90027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ক্রোমোজোম কী ?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ক্রোমাটিড বলতে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বুঝায় ? 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৩।ডিএনএ এর পূ</a:t>
            </a:r>
            <a:r>
              <a:rPr lang="bn-IN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</a:t>
            </a:r>
            <a:endParaRPr lang="bn-BD" sz="7200" b="1" spc="75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কী ? 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কত সালে ডিএনএ এর</a:t>
            </a:r>
          </a:p>
          <a:p>
            <a:pPr algn="ctr"/>
            <a:r>
              <a:rPr lang="bn-BD" sz="7200" b="1" spc="75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অণুর গঠন আবিষ্কার করেন ?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37" y="304801"/>
            <a:ext cx="13563600" cy="13852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100" b="1" spc="7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100" b="1" spc="7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160837" y="4597329"/>
            <a:ext cx="9411103" cy="42165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6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cs typeface="NikoshBAN" pitchFamily="2" charset="0"/>
              </a:rPr>
              <a:t>E-mail: wahedali150@gmail.com</a:t>
            </a:r>
            <a:endParaRPr lang="en-US" sz="2800" i="1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4265275" cy="96012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C:\Users\USER\Downloads\pic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4681" y="16764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03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37" y="990600"/>
            <a:ext cx="8123238" cy="13852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</a:bodyPr>
          <a:lstStyle/>
          <a:p>
            <a:pPr algn="ctr"/>
            <a:r>
              <a:rPr lang="bn-BD" sz="81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100" b="1" spc="75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637" y="5029200"/>
            <a:ext cx="13106400" cy="3678188"/>
          </a:xfrm>
          <a:prstGeom prst="rect">
            <a:avLst/>
          </a:prstGeom>
          <a:solidFill>
            <a:srgbClr val="00B050"/>
          </a:solidFill>
        </p:spPr>
        <p:txBody>
          <a:bodyPr wrap="square" lIns="137416" tIns="68708" rIns="137416" bIns="68708">
            <a:spAutoFit/>
          </a:bodyPr>
          <a:lstStyle/>
          <a:p>
            <a:pPr algn="ctr"/>
            <a:r>
              <a:rPr lang="bn-BD" sz="115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 বিঘ্নতার কারণ ও</a:t>
            </a:r>
          </a:p>
          <a:p>
            <a:pPr algn="ctr"/>
            <a:r>
              <a:rPr lang="bn-BD" sz="115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 ব</a:t>
            </a:r>
            <a:r>
              <a:rPr lang="bn-IN" sz="115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 কর</a:t>
            </a:r>
            <a:r>
              <a:rPr lang="bn-BD" sz="11500" b="1" spc="75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500" b="1" spc="75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5" y="4475678"/>
            <a:ext cx="13807351" cy="488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865437" y="914400"/>
            <a:ext cx="87302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334" y="304801"/>
            <a:ext cx="13126271" cy="8926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b="1" spc="75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নবম-দশম </a:t>
            </a:r>
          </a:p>
          <a:p>
            <a:pPr algn="ctr"/>
            <a:r>
              <a:rPr lang="bn-BD" sz="96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96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একাদশ</a:t>
            </a:r>
          </a:p>
          <a:p>
            <a:pPr algn="ctr"/>
            <a:r>
              <a:rPr lang="bn-BD" sz="96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96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96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endParaRPr lang="en-US" sz="9600" b="1" spc="75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265275" cy="96012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7" y="381000"/>
            <a:ext cx="13487400" cy="2631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1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r>
              <a:rPr lang="bn-BD" sz="81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প্রযুক্তি</a:t>
            </a:r>
            <a:endParaRPr lang="en-US" sz="8100" b="1" spc="75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14265275" cy="6629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37" y="381000"/>
            <a:ext cx="13563600" cy="88642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চারিত্রিক বৈশিষ্ট্য বংশপর-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ম্পরায় স্থানান্তরের কৌশল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ডিএনএ টেস্টের প্রয়োজ-</a:t>
            </a:r>
          </a:p>
          <a:p>
            <a:pPr algn="ctr"/>
            <a:r>
              <a:rPr lang="bn-BD" sz="81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নীয়তা ব্যাখ্যা করতে পারবে।</a:t>
            </a:r>
            <a:endParaRPr lang="en-US" sz="8100" b="1" spc="7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20" y="375438"/>
            <a:ext cx="13869268" cy="8756502"/>
          </a:xfrm>
          <a:prstGeom prst="rect">
            <a:avLst/>
          </a:prstGeom>
          <a:solidFill>
            <a:srgbClr val="0070C0"/>
          </a:solidFill>
        </p:spPr>
        <p:txBody>
          <a:bodyPr wrap="square" lIns="137416" tIns="68708" rIns="137416" bIns="6870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ক্রোমোজোমঃ প্রতিটি প্রকৃত কোষবিশিষ্ট জীবের নিউক্লিয়াসের নিউক্লিওপ্লাজমে অনেক</a:t>
            </a:r>
          </a:p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ক্রোমাটিন ফাইবার বা তন্তু থাকে। এগুলোকোষের স্বাভাবিক</a:t>
            </a:r>
            <a:r>
              <a:rPr lang="bn-IN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 নিউক্লিয়াসে</a:t>
            </a:r>
            <a:r>
              <a:rPr lang="bn-IN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</a:p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বিশৃংখল অবস্থায় থাকে। কোষবিভাজনের সময় পানি বিয়োজ-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654" y="990600"/>
            <a:ext cx="13639800" cy="6786732"/>
          </a:xfrm>
          <a:prstGeom prst="rect">
            <a:avLst/>
          </a:prstGeom>
          <a:solidFill>
            <a:srgbClr val="0070C0"/>
          </a:solidFill>
        </p:spPr>
        <p:txBody>
          <a:bodyPr wrap="square" lIns="137416" tIns="68708" rIns="137416" bIns="6870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ফলে এগুলো স্পষ্ট আকার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 করে এবং আকারে এগুলো সুতার মতো হয়। এগুলোকে ক্রোমোজোম বলে।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ক্রোমোজোমের আকার সাধা-রণত লম্বা। প্রতিটি ক্রোমোজো-মের দেহ দুই গুচ্ছ সুতার মতো</a:t>
            </a:r>
          </a:p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 নিয়ে গঠিত। প্রতিগুচ্ছ 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7" y="1"/>
            <a:ext cx="13563600" cy="10110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সুতার মতো অংশকে ক্রোমো-</a:t>
            </a:r>
          </a:p>
          <a:p>
            <a:pPr algn="ctr"/>
            <a:r>
              <a:rPr lang="bn-BD" sz="80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নেমা,বহুবচনে ক্রোমোনেমাটা</a:t>
            </a:r>
          </a:p>
          <a:p>
            <a:pPr algn="ctr"/>
            <a:r>
              <a:rPr lang="bn-BD" sz="80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 কোষ বিভাজনের সময়</a:t>
            </a:r>
          </a:p>
          <a:p>
            <a:pPr algn="ctr"/>
            <a:r>
              <a:rPr lang="bn-BD" sz="80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ক্রোমোজোম সমান দু-</a:t>
            </a:r>
          </a:p>
          <a:p>
            <a:pPr algn="ctr"/>
            <a:r>
              <a:rPr lang="bn-BD" sz="80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 বিভক্ত হয়ে যায়। এদের</a:t>
            </a:r>
          </a:p>
          <a:p>
            <a:pPr algn="ctr"/>
            <a:r>
              <a:rPr lang="bn-BD" sz="80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প্রতিটিকে ক্রোমাটিড বলে। প্র-</a:t>
            </a:r>
          </a:p>
          <a:p>
            <a:pPr algn="ctr"/>
            <a:r>
              <a:rPr lang="bn-BD" sz="8000" b="1" spc="7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তিটি ক্রোমাটিড একটি ক্রো-মোনেমা নিয়ে গঠিত।</a:t>
            </a:r>
            <a:endParaRPr lang="en-US" sz="8000" b="1" spc="7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14265275" cy="78947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7416" tIns="68708" rIns="137416" bIns="687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কোষতত্ত্ববিদরা বলেন</a:t>
            </a:r>
          </a:p>
          <a:p>
            <a:pPr algn="ctr"/>
            <a:r>
              <a:rPr lang="bn-BD" sz="72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ক্রোমোটিড ও ক্রোমোনেমা </a:t>
            </a:r>
          </a:p>
          <a:p>
            <a:pPr algn="ctr"/>
            <a:r>
              <a:rPr lang="bn-BD" sz="72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ক্রোমোজোমের একই অংশের</a:t>
            </a:r>
          </a:p>
          <a:p>
            <a:pPr algn="ctr"/>
            <a:r>
              <a:rPr lang="bn-BD" sz="72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 নাম। মাইটোসিস কোষ</a:t>
            </a:r>
          </a:p>
          <a:p>
            <a:pPr algn="ctr"/>
            <a:r>
              <a:rPr lang="bn-BD" sz="72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বিভাজনের মেটাফেজ দশায়</a:t>
            </a:r>
          </a:p>
          <a:p>
            <a:pPr algn="ctr"/>
            <a:r>
              <a:rPr lang="bn-BD" sz="7200" b="1" spc="75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প্রত্যেকটি ক্রোমোজোমে যে গোলাকৃতি ও সংকুচিত স্থান দেখা যায়,তার নামসেন্ট্রোমিয়ার</a:t>
            </a:r>
            <a:endParaRPr lang="en-US" sz="7200" b="1" spc="75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4389108" cy="97536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514</Words>
  <Application>Microsoft Office PowerPoint</Application>
  <PresentationFormat>Custom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USER</cp:lastModifiedBy>
  <cp:revision>174</cp:revision>
  <dcterms:created xsi:type="dcterms:W3CDTF">2006-08-16T00:00:00Z</dcterms:created>
  <dcterms:modified xsi:type="dcterms:W3CDTF">2021-05-19T06:22:12Z</dcterms:modified>
</cp:coreProperties>
</file>