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8" r:id="rId3"/>
    <p:sldId id="273" r:id="rId4"/>
    <p:sldId id="256" r:id="rId5"/>
    <p:sldId id="257" r:id="rId6"/>
    <p:sldId id="258" r:id="rId7"/>
    <p:sldId id="259" r:id="rId8"/>
    <p:sldId id="279" r:id="rId9"/>
    <p:sldId id="280" r:id="rId10"/>
    <p:sldId id="281" r:id="rId11"/>
    <p:sldId id="282"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8" d="100"/>
          <a:sy n="68" d="100"/>
        </p:scale>
        <p:origin x="9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842A7-6576-4CA9-8DE4-54276F120C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1357E7-5629-4E91-863B-15C712981CA8}" type="pres">
      <dgm:prSet presAssocID="{34B842A7-6576-4CA9-8DE4-54276F120C5E}" presName="diagram" presStyleCnt="0">
        <dgm:presLayoutVars>
          <dgm:dir/>
          <dgm:resizeHandles val="exact"/>
        </dgm:presLayoutVars>
      </dgm:prSet>
      <dgm:spPr/>
    </dgm:pt>
  </dgm:ptLst>
  <dgm:cxnLst>
    <dgm:cxn modelId="{A8DBF10F-8C53-4FAC-B3DC-6A66993244B4}" type="presOf" srcId="{34B842A7-6576-4CA9-8DE4-54276F120C5E}" destId="{9E1357E7-5629-4E91-863B-15C712981CA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4ECA-82A2-46FE-ADB9-3C44122FC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BF35B4-7A60-4E44-B1CE-2339147F2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1DB11C-F15E-47F4-BC78-7D9CC8E91D1B}"/>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5" name="Footer Placeholder 4">
            <a:extLst>
              <a:ext uri="{FF2B5EF4-FFF2-40B4-BE49-F238E27FC236}">
                <a16:creationId xmlns:a16="http://schemas.microsoft.com/office/drawing/2014/main" id="{914FEE71-7027-467A-9FB2-D1C43E258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37906-51D6-4CE6-B12B-AA54F7BD2F3D}"/>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291173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0E57-429E-4557-9AE2-78096B7A3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AE0AF1-2909-4D09-879E-24E3D481C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86FA9-EC8C-40FC-8450-FEA3EFC7CABA}"/>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5" name="Footer Placeholder 4">
            <a:extLst>
              <a:ext uri="{FF2B5EF4-FFF2-40B4-BE49-F238E27FC236}">
                <a16:creationId xmlns:a16="http://schemas.microsoft.com/office/drawing/2014/main" id="{2CA512AE-84FE-497A-8E34-54B0F11F4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DD7F4-93DC-4D9C-85A6-8BCF0DCDD880}"/>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174143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2C49EC-82EF-498F-BF17-D3C57A815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DBDBFD-C809-4222-9CBD-CBD39F4406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0E98C-A908-487E-BB90-9086AB4295C6}"/>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5" name="Footer Placeholder 4">
            <a:extLst>
              <a:ext uri="{FF2B5EF4-FFF2-40B4-BE49-F238E27FC236}">
                <a16:creationId xmlns:a16="http://schemas.microsoft.com/office/drawing/2014/main" id="{DBC7A8D3-2972-4559-98C7-D0AD63EC1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12554-93AE-46CE-B531-53763AC7A5B3}"/>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164041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A74C-03A5-4CC6-A084-419B4C61B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0ACD6-BD91-41F4-8E2D-D6580B3050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186CB-E180-41F3-9988-46231425470E}"/>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5" name="Footer Placeholder 4">
            <a:extLst>
              <a:ext uri="{FF2B5EF4-FFF2-40B4-BE49-F238E27FC236}">
                <a16:creationId xmlns:a16="http://schemas.microsoft.com/office/drawing/2014/main" id="{05A0D90C-2A7A-44DF-9B52-F7089C33C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5D71D-F694-426E-A37F-942219E6BDAC}"/>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23030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11F7-2848-4443-81B6-B65179125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45D6FB-D830-4E8D-9594-EB4502247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CCACC-30C3-4FDB-93F0-FC48AEC8E68C}"/>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5" name="Footer Placeholder 4">
            <a:extLst>
              <a:ext uri="{FF2B5EF4-FFF2-40B4-BE49-F238E27FC236}">
                <a16:creationId xmlns:a16="http://schemas.microsoft.com/office/drawing/2014/main" id="{A7E881B5-3F37-4F24-B224-8821A9FDF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5F65C-8901-48B9-BA5B-BD3575276641}"/>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198590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D7E7-E28D-4878-94B8-A437FD0B5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F4A53-AD23-481F-980F-2AFC92292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EFF80D-CAC7-423D-93F1-2FC6568BB5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A3B3B7-1EC9-4341-80DE-04BDED38352D}"/>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6" name="Footer Placeholder 5">
            <a:extLst>
              <a:ext uri="{FF2B5EF4-FFF2-40B4-BE49-F238E27FC236}">
                <a16:creationId xmlns:a16="http://schemas.microsoft.com/office/drawing/2014/main" id="{455126B8-2FFB-4A80-95F0-0391E6C8A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8163F-0A9D-40AA-8AC4-C316219B0684}"/>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38702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3B9A-6F56-446E-845C-749362F4CE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15A7D-E750-4350-AFD6-89865798A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A69BEF-43CF-46A6-A3D4-1B014DA1EC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413BC6-87B6-4F84-B7C9-7C55ADC21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E35278-8DE2-4B03-B268-B3339A82A8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6051C-57A9-4B42-A518-5721F644F0D1}"/>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8" name="Footer Placeholder 7">
            <a:extLst>
              <a:ext uri="{FF2B5EF4-FFF2-40B4-BE49-F238E27FC236}">
                <a16:creationId xmlns:a16="http://schemas.microsoft.com/office/drawing/2014/main" id="{5C0A26ED-4930-440B-B284-4264F9E31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3D89B-08FF-46EE-81BA-F102963BBC13}"/>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109835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8BF9-ADB8-42E0-AB91-306CAE339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B3C257-0766-45CA-895B-2EE42F2CEEEB}"/>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4" name="Footer Placeholder 3">
            <a:extLst>
              <a:ext uri="{FF2B5EF4-FFF2-40B4-BE49-F238E27FC236}">
                <a16:creationId xmlns:a16="http://schemas.microsoft.com/office/drawing/2014/main" id="{A332303B-5E66-4B95-A126-BF1D9C21E6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8F8DF7-BA7B-4E8D-927E-E727BBE47735}"/>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340959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443B-BDFE-4757-99E1-B3FE8D51B4E8}"/>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3" name="Footer Placeholder 2">
            <a:extLst>
              <a:ext uri="{FF2B5EF4-FFF2-40B4-BE49-F238E27FC236}">
                <a16:creationId xmlns:a16="http://schemas.microsoft.com/office/drawing/2014/main" id="{52E989C3-83D9-4E4A-8E2E-F531ACFC42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1C596C-532F-4756-8D22-98E94E906D4F}"/>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85564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671B-5EAA-4B19-967C-AA4CCC9E7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7AAE6C-DE85-4150-B521-D51DA6A32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0CD7C-7775-4AF3-A697-E8EBC4BAD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BCD75-2AE1-4E07-8BC1-7AB3BE619E87}"/>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6" name="Footer Placeholder 5">
            <a:extLst>
              <a:ext uri="{FF2B5EF4-FFF2-40B4-BE49-F238E27FC236}">
                <a16:creationId xmlns:a16="http://schemas.microsoft.com/office/drawing/2014/main" id="{2AC95E75-B191-4A45-AA1A-ED60EC15D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EF80C-C814-4778-A4B5-FD617A0940B0}"/>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6543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98EB-4BA1-474C-9C8C-5E4DB8E5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5F4F70-E280-47A0-9122-C76AAF774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1436D7-5031-4182-A4B2-C1F0174FE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C9F25-5600-4E6F-877E-226F32CF12E5}"/>
              </a:ext>
            </a:extLst>
          </p:cNvPr>
          <p:cNvSpPr>
            <a:spLocks noGrp="1"/>
          </p:cNvSpPr>
          <p:nvPr>
            <p:ph type="dt" sz="half" idx="10"/>
          </p:nvPr>
        </p:nvSpPr>
        <p:spPr/>
        <p:txBody>
          <a:bodyPr/>
          <a:lstStyle/>
          <a:p>
            <a:fld id="{91E87780-3E97-4E25-B692-1C264B9E2A38}" type="datetimeFigureOut">
              <a:rPr lang="en-US" smtClean="0"/>
              <a:t>5/22/2021</a:t>
            </a:fld>
            <a:endParaRPr lang="en-US"/>
          </a:p>
        </p:txBody>
      </p:sp>
      <p:sp>
        <p:nvSpPr>
          <p:cNvPr id="6" name="Footer Placeholder 5">
            <a:extLst>
              <a:ext uri="{FF2B5EF4-FFF2-40B4-BE49-F238E27FC236}">
                <a16:creationId xmlns:a16="http://schemas.microsoft.com/office/drawing/2014/main" id="{BA599076-5657-4E74-9B03-79ECB55F1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69B14-B59D-40A9-89A6-A24BBB5DF60B}"/>
              </a:ext>
            </a:extLst>
          </p:cNvPr>
          <p:cNvSpPr>
            <a:spLocks noGrp="1"/>
          </p:cNvSpPr>
          <p:nvPr>
            <p:ph type="sldNum" sz="quarter" idx="12"/>
          </p:nvPr>
        </p:nvSpPr>
        <p:spPr/>
        <p:txBody>
          <a:bodyPr/>
          <a:lstStyle/>
          <a:p>
            <a:fld id="{1AE8F417-5675-4295-AFA2-E3551EF7B37A}" type="slidenum">
              <a:rPr lang="en-US" smtClean="0"/>
              <a:t>‹#›</a:t>
            </a:fld>
            <a:endParaRPr lang="en-US"/>
          </a:p>
        </p:txBody>
      </p:sp>
    </p:spTree>
    <p:extLst>
      <p:ext uri="{BB962C8B-B14F-4D97-AF65-F5344CB8AC3E}">
        <p14:creationId xmlns:p14="http://schemas.microsoft.com/office/powerpoint/2010/main" val="238031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7F286-2334-4121-9935-89ADDC8AB9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CAA65D-BD9E-4CDE-A5D1-C7D43DBA9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D3677-7A50-4A45-8712-563B2A4CE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87780-3E97-4E25-B692-1C264B9E2A38}" type="datetimeFigureOut">
              <a:rPr lang="en-US" smtClean="0"/>
              <a:t>5/22/2021</a:t>
            </a:fld>
            <a:endParaRPr lang="en-US"/>
          </a:p>
        </p:txBody>
      </p:sp>
      <p:sp>
        <p:nvSpPr>
          <p:cNvPr id="5" name="Footer Placeholder 4">
            <a:extLst>
              <a:ext uri="{FF2B5EF4-FFF2-40B4-BE49-F238E27FC236}">
                <a16:creationId xmlns:a16="http://schemas.microsoft.com/office/drawing/2014/main" id="{C90C3480-58EC-4A77-A6A7-4D1737FB2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B1D5A2-8111-4572-92BA-0A65F4B03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8F417-5675-4295-AFA2-E3551EF7B37A}" type="slidenum">
              <a:rPr lang="en-US" smtClean="0"/>
              <a:t>‹#›</a:t>
            </a:fld>
            <a:endParaRPr lang="en-US"/>
          </a:p>
        </p:txBody>
      </p:sp>
    </p:spTree>
    <p:extLst>
      <p:ext uri="{BB962C8B-B14F-4D97-AF65-F5344CB8AC3E}">
        <p14:creationId xmlns:p14="http://schemas.microsoft.com/office/powerpoint/2010/main" val="124600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obtuse-angle.blogspot.com/2011/10/sunset.html"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pixabay.com/en/grass-flowers-flowers-of-the-field-3283194/"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fif"/><Relationship Id="rId1" Type="http://schemas.openxmlformats.org/officeDocument/2006/relationships/slideLayout" Target="../slideLayouts/slideLayout2.xml"/><Relationship Id="rId4" Type="http://schemas.openxmlformats.org/officeDocument/2006/relationships/hyperlink" Target="https://pixabay.com/en/grass-flowers-flowers-of-the-field-328319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en/grass-flowers-flowers-of-the-field-328319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pixabay.com/en/grass-flowers-flowers-of-the-field-328319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ranches-green-laurie-1-leaf-1296971/"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pixabay.com/en/grass-flowers-flowers-of-the-field-3283194/"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pixabay.com/en/grass-flowers-flowers-of-the-field-3283194/" TargetMode="Externa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2F5896-7A56-4219-A468-EF0167D65C8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 b="53858"/>
          <a:stretch/>
        </p:blipFill>
        <p:spPr>
          <a:xfrm>
            <a:off x="0" y="0"/>
            <a:ext cx="12191999" cy="4749799"/>
          </a:xfrm>
          <a:prstGeom prst="rect">
            <a:avLst/>
          </a:prstGeom>
        </p:spPr>
      </p:pic>
      <p:sp>
        <p:nvSpPr>
          <p:cNvPr id="2" name="Oval 1">
            <a:extLst>
              <a:ext uri="{FF2B5EF4-FFF2-40B4-BE49-F238E27FC236}">
                <a16:creationId xmlns:a16="http://schemas.microsoft.com/office/drawing/2014/main" id="{7750AE69-A98F-4C9C-BCBF-551AF0B5C26A}"/>
              </a:ext>
            </a:extLst>
          </p:cNvPr>
          <p:cNvSpPr/>
          <p:nvPr/>
        </p:nvSpPr>
        <p:spPr>
          <a:xfrm>
            <a:off x="4684764" y="4630868"/>
            <a:ext cx="2532184" cy="2489981"/>
          </a:xfrm>
          <a:prstGeom prst="ellipse">
            <a:avLst/>
          </a:prstGeom>
          <a:gradFill>
            <a:gsLst>
              <a:gs pos="19000">
                <a:schemeClr val="bg1"/>
              </a:gs>
              <a:gs pos="100000">
                <a:srgbClr val="DC1A1A"/>
              </a:gs>
              <a:gs pos="76000">
                <a:srgbClr val="E2322E"/>
              </a:gs>
              <a:gs pos="100000">
                <a:srgbClr val="FF0000"/>
              </a:gs>
              <a:gs pos="46000">
                <a:srgbClr val="FFFF00"/>
              </a:gs>
              <a:gs pos="98000">
                <a:srgbClr val="C00000"/>
              </a:gs>
              <a:gs pos="100000">
                <a:srgbClr val="FF0000"/>
              </a:gs>
              <a:gs pos="100000">
                <a:srgbClr val="DC1A1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A2886BB-92DD-4E05-91B4-39AD42D071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41" t="55664" r="-1441" b="-3848"/>
          <a:stretch/>
        </p:blipFill>
        <p:spPr>
          <a:xfrm>
            <a:off x="0" y="4337956"/>
            <a:ext cx="12355565" cy="3455993"/>
          </a:xfrm>
          <a:prstGeom prst="rect">
            <a:avLst/>
          </a:prstGeom>
        </p:spPr>
      </p:pic>
      <p:sp>
        <p:nvSpPr>
          <p:cNvPr id="18" name="Rectangle 17">
            <a:extLst>
              <a:ext uri="{FF2B5EF4-FFF2-40B4-BE49-F238E27FC236}">
                <a16:creationId xmlns:a16="http://schemas.microsoft.com/office/drawing/2014/main" id="{949E4ABE-7091-42B4-8024-06570C53C991}"/>
              </a:ext>
            </a:extLst>
          </p:cNvPr>
          <p:cNvSpPr/>
          <p:nvPr/>
        </p:nvSpPr>
        <p:spPr>
          <a:xfrm>
            <a:off x="-145144" y="144379"/>
            <a:ext cx="12191999" cy="7460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9900" dirty="0">
                <a:solidFill>
                  <a:srgbClr val="00B0F0"/>
                </a:solidFill>
                <a:latin typeface="NikoshBAN" panose="02000000000000000000" pitchFamily="2" charset="0"/>
                <a:cs typeface="NikoshBAN" panose="02000000000000000000" pitchFamily="2" charset="0"/>
              </a:rPr>
              <a:t>স্বাগতম</a:t>
            </a:r>
            <a:r>
              <a:rPr lang="bn-IN" sz="5400" dirty="0">
                <a:solidFill>
                  <a:schemeClr val="bg1"/>
                </a:solidFill>
              </a:rPr>
              <a:t> </a:t>
            </a:r>
            <a:endParaRPr lang="en-US" sz="5400" dirty="0">
              <a:solidFill>
                <a:schemeClr val="bg1"/>
              </a:solidFill>
            </a:endParaRPr>
          </a:p>
        </p:txBody>
      </p:sp>
      <p:pic>
        <p:nvPicPr>
          <p:cNvPr id="7" name="Picture 6">
            <a:extLst>
              <a:ext uri="{FF2B5EF4-FFF2-40B4-BE49-F238E27FC236}">
                <a16:creationId xmlns:a16="http://schemas.microsoft.com/office/drawing/2014/main" id="{A83AD09E-2912-4AA7-9815-50EFA73F19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0288" y="6410361"/>
            <a:ext cx="12192000" cy="1194361"/>
          </a:xfrm>
          <a:prstGeom prst="rect">
            <a:avLst/>
          </a:prstGeom>
        </p:spPr>
      </p:pic>
    </p:spTree>
    <p:extLst>
      <p:ext uri="{BB962C8B-B14F-4D97-AF65-F5344CB8AC3E}">
        <p14:creationId xmlns:p14="http://schemas.microsoft.com/office/powerpoint/2010/main" val="2709418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withEffect">
                                  <p:stCondLst>
                                    <p:cond delay="0"/>
                                  </p:stCondLst>
                                  <p:childTnLst>
                                    <p:animMotion origin="layout" path="M -8.33333E-7 0.05394 L -0.00234 -0.4544 " pathEditMode="relative" rAng="0" ptsTypes="AA">
                                      <p:cBhvr>
                                        <p:cTn id="6" dur="5000" fill="hold"/>
                                        <p:tgtEl>
                                          <p:spTgt spid="2"/>
                                        </p:tgtEl>
                                        <p:attrNameLst>
                                          <p:attrName>ppt_x</p:attrName>
                                          <p:attrName>ppt_y</p:attrName>
                                        </p:attrNameLst>
                                      </p:cBhvr>
                                      <p:rCtr x="-117" y="-25417"/>
                                    </p:animMotion>
                                  </p:childTnLst>
                                </p:cTn>
                              </p:par>
                              <p:par>
                                <p:cTn id="7" presetID="10" presetClass="exit" presetSubtype="0" fill="hold" grpId="0" nodeType="withEffect">
                                  <p:stCondLst>
                                    <p:cond delay="0"/>
                                  </p:stCondLst>
                                  <p:childTnLst>
                                    <p:animEffect transition="out" filter="fade">
                                      <p:cBhvr>
                                        <p:cTn id="8" dur="5000"/>
                                        <p:tgtEl>
                                          <p:spTgt spid="18"/>
                                        </p:tgtEl>
                                      </p:cBhvr>
                                    </p:animEffect>
                                    <p:set>
                                      <p:cBhvr>
                                        <p:cTn id="9" dur="1" fill="hold">
                                          <p:stCondLst>
                                            <p:cond delay="4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A077-7580-4FF1-B720-902C1410A2B0}"/>
              </a:ext>
            </a:extLst>
          </p:cNvPr>
          <p:cNvSpPr>
            <a:spLocks noGrp="1"/>
          </p:cNvSpPr>
          <p:nvPr>
            <p:ph type="title"/>
          </p:nvPr>
        </p:nvSpPr>
        <p:spPr/>
        <p:txBody>
          <a:bodyPr>
            <a:normAutofit/>
          </a:bodyPr>
          <a:lstStyle/>
          <a:p>
            <a:pPr algn="ctr"/>
            <a:r>
              <a:rPr lang="bn-IN" sz="6600" dirty="0">
                <a:solidFill>
                  <a:srgbClr val="FF0000"/>
                </a:solidFill>
                <a:latin typeface="NikoshBAN" panose="02000000000000000000" pitchFamily="2" charset="0"/>
                <a:cs typeface="NikoshBAN" panose="02000000000000000000" pitchFamily="2" charset="0"/>
              </a:rPr>
              <a:t>একক কাজ </a:t>
            </a:r>
            <a:endParaRPr lang="en-US" sz="66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EDDD65D1-AA43-475F-A845-41EC4B146D36}"/>
              </a:ext>
            </a:extLst>
          </p:cNvPr>
          <p:cNvSpPr>
            <a:spLocks noGrp="1"/>
          </p:cNvSpPr>
          <p:nvPr>
            <p:ph idx="1"/>
          </p:nvPr>
        </p:nvSpPr>
        <p:spPr>
          <a:xfrm>
            <a:off x="838200" y="2212621"/>
            <a:ext cx="5257800" cy="3964341"/>
          </a:xfrm>
        </p:spPr>
        <p:txBody>
          <a:bodyPr/>
          <a:lstStyle/>
          <a:p>
            <a:r>
              <a:rPr lang="bn-IN" sz="4800" dirty="0">
                <a:latin typeface="NikoshBAN" panose="02000000000000000000" pitchFamily="2" charset="0"/>
                <a:cs typeface="NikoshBAN" panose="02000000000000000000" pitchFamily="2" charset="0"/>
              </a:rPr>
              <a:t>তাওবা কাকে বলে? </a:t>
            </a:r>
          </a:p>
          <a:p>
            <a:r>
              <a:rPr lang="bn-IN" sz="4800" dirty="0">
                <a:latin typeface="NikoshBAN" panose="02000000000000000000" pitchFamily="2" charset="0"/>
                <a:cs typeface="NikoshBAN" panose="02000000000000000000" pitchFamily="2" charset="0"/>
              </a:rPr>
              <a:t>পবিত্র কোরানের কত স্থানে তাওবার কথা বলা হয়েছে ? </a:t>
            </a:r>
          </a:p>
          <a:p>
            <a:endParaRPr lang="bn-IN" sz="4800" dirty="0">
              <a:latin typeface="NikoshBAN" panose="02000000000000000000" pitchFamily="2" charset="0"/>
              <a:cs typeface="NikoshBAN" panose="02000000000000000000" pitchFamily="2" charset="0"/>
            </a:endParaRPr>
          </a:p>
          <a:p>
            <a:endParaRPr lang="en-US" dirty="0"/>
          </a:p>
        </p:txBody>
      </p:sp>
      <p:pic>
        <p:nvPicPr>
          <p:cNvPr id="4" name="Picture 3">
            <a:extLst>
              <a:ext uri="{FF2B5EF4-FFF2-40B4-BE49-F238E27FC236}">
                <a16:creationId xmlns:a16="http://schemas.microsoft.com/office/drawing/2014/main" id="{04E1880A-A8C5-4F07-8D95-4DF8C4982A1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l="6156" r="9647" b="6992"/>
          <a:stretch/>
        </p:blipFill>
        <p:spPr>
          <a:xfrm>
            <a:off x="6746272" y="1921476"/>
            <a:ext cx="3663819" cy="3424247"/>
          </a:xfrm>
          <a:prstGeom prst="rect">
            <a:avLst/>
          </a:prstGeom>
        </p:spPr>
      </p:pic>
      <p:pic>
        <p:nvPicPr>
          <p:cNvPr id="5" name="Picture 4">
            <a:extLst>
              <a:ext uri="{FF2B5EF4-FFF2-40B4-BE49-F238E27FC236}">
                <a16:creationId xmlns:a16="http://schemas.microsoft.com/office/drawing/2014/main" id="{E3665C5F-E3CF-468E-B281-2ABEF1D8ACE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1902" y1="23351" x2="26994" y2="51693"/>
                        <a14:foregroundMark x1="17791" y1="13725" x2="17791" y2="33512"/>
                        <a14:foregroundMark x1="28834" y1="10517" x2="38650" y2="27451"/>
                        <a14:foregroundMark x1="65644" y1="4278" x2="50920" y2="23351"/>
                        <a14:foregroundMark x1="14724" y1="5169" x2="30061" y2="24777"/>
                        <a14:foregroundMark x1="86503" y1="7843" x2="73006" y2="18004"/>
                        <a14:foregroundMark x1="44172" y1="83957" x2="44172" y2="84848"/>
                        <a14:foregroundMark x1="73620" y1="88235" x2="73620" y2="88235"/>
                        <a14:foregroundMark x1="57669" y1="76649" x2="60736" y2="78075"/>
                        <a14:foregroundMark x1="50920" y1="63815" x2="50920" y2="67914"/>
                        <a14:foregroundMark x1="63804" y1="80749" x2="65031" y2="82353"/>
                        <a14:foregroundMark x1="69939" y1="84135" x2="69939" y2="84135"/>
                        <a14:backgroundMark x1="90798" y1="18895" x2="98773" y2="25490"/>
                        <a14:backgroundMark x1="90798" y1="14795" x2="87730" y2="31373"/>
                        <a14:backgroundMark x1="74847" y1="24955" x2="74847" y2="36364"/>
                        <a14:backgroundMark x1="84663" y1="61319" x2="87730" y2="67023"/>
                        <a14:backgroundMark x1="90798" y1="51159" x2="89571" y2="57398"/>
                        <a14:backgroundMark x1="73006" y1="49198" x2="73006" y2="57219"/>
                        <a14:backgroundMark x1="69939" y1="59002" x2="73620" y2="66667"/>
                        <a14:backgroundMark x1="58896" y1="62389" x2="65644" y2="70588"/>
                        <a14:backgroundMark x1="76074" y1="75936" x2="84049" y2="82709"/>
                        <a14:backgroundMark x1="89571" y1="85383" x2="93865" y2="90909"/>
                        <a14:backgroundMark x1="93865" y1="10517" x2="93865" y2="17647"/>
                        <a14:backgroundMark x1="76687" y1="15686" x2="71779" y2="19608"/>
                        <a14:backgroundMark x1="77914" y1="15330" x2="77914" y2="16578"/>
                        <a14:backgroundMark x1="86503" y1="9804" x2="82822" y2="12656"/>
                      </a14:backgroundRemoval>
                    </a14:imgEffect>
                  </a14:imgLayer>
                </a14:imgProps>
              </a:ext>
              <a:ext uri="{28A0092B-C50C-407E-A947-70E740481C1C}">
                <a14:useLocalDpi xmlns:a14="http://schemas.microsoft.com/office/drawing/2010/main" val="0"/>
              </a:ext>
            </a:extLst>
          </a:blip>
          <a:stretch>
            <a:fillRect/>
          </a:stretch>
        </p:blipFill>
        <p:spPr>
          <a:xfrm flipH="1">
            <a:off x="10581469" y="322695"/>
            <a:ext cx="1416432" cy="6424836"/>
          </a:xfrm>
          <a:prstGeom prst="rect">
            <a:avLst/>
          </a:prstGeom>
        </p:spPr>
      </p:pic>
      <p:pic>
        <p:nvPicPr>
          <p:cNvPr id="6" name="Picture 5">
            <a:extLst>
              <a:ext uri="{FF2B5EF4-FFF2-40B4-BE49-F238E27FC236}">
                <a16:creationId xmlns:a16="http://schemas.microsoft.com/office/drawing/2014/main" id="{FEB0050F-E37B-4EB4-A593-123341352C2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1902" y1="23351" x2="26994" y2="51693"/>
                        <a14:foregroundMark x1="17791" y1="13725" x2="17791" y2="33512"/>
                        <a14:foregroundMark x1="28834" y1="10517" x2="38650" y2="27451"/>
                        <a14:foregroundMark x1="65644" y1="4278" x2="50920" y2="23351"/>
                        <a14:foregroundMark x1="14724" y1="5169" x2="30061" y2="24777"/>
                        <a14:foregroundMark x1="86503" y1="7843" x2="73006" y2="18004"/>
                        <a14:foregroundMark x1="44172" y1="83957" x2="44172" y2="84848"/>
                        <a14:foregroundMark x1="73620" y1="88235" x2="73620" y2="88235"/>
                        <a14:foregroundMark x1="57669" y1="76649" x2="60736" y2="78075"/>
                        <a14:foregroundMark x1="50920" y1="63815" x2="50920" y2="67914"/>
                        <a14:foregroundMark x1="63804" y1="80749" x2="65031" y2="82353"/>
                        <a14:foregroundMark x1="69939" y1="84135" x2="69939" y2="84135"/>
                        <a14:backgroundMark x1="90798" y1="18895" x2="98773" y2="25490"/>
                        <a14:backgroundMark x1="90798" y1="14795" x2="87730" y2="31373"/>
                        <a14:backgroundMark x1="74847" y1="24955" x2="74847" y2="36364"/>
                        <a14:backgroundMark x1="84663" y1="61319" x2="87730" y2="67023"/>
                        <a14:backgroundMark x1="90798" y1="51159" x2="89571" y2="57398"/>
                        <a14:backgroundMark x1="73006" y1="49198" x2="73006" y2="57219"/>
                        <a14:backgroundMark x1="69939" y1="59002" x2="73620" y2="66667"/>
                        <a14:backgroundMark x1="58896" y1="62389" x2="65644" y2="70588"/>
                        <a14:backgroundMark x1="76074" y1="75936" x2="84049" y2="82709"/>
                        <a14:backgroundMark x1="89571" y1="85383" x2="93865" y2="90909"/>
                        <a14:backgroundMark x1="93865" y1="10517" x2="93865" y2="17647"/>
                        <a14:backgroundMark x1="76687" y1="15686" x2="71779" y2="19608"/>
                        <a14:backgroundMark x1="77914" y1="15330" x2="77914" y2="16578"/>
                        <a14:backgroundMark x1="86503" y1="9804" x2="82822" y2="12656"/>
                      </a14:backgroundRemoval>
                    </a14:imgEffect>
                  </a14:imgLayer>
                </a14:imgProps>
              </a:ext>
              <a:ext uri="{28A0092B-C50C-407E-A947-70E740481C1C}">
                <a14:useLocalDpi xmlns:a14="http://schemas.microsoft.com/office/drawing/2010/main" val="0"/>
              </a:ext>
            </a:extLst>
          </a:blip>
          <a:stretch>
            <a:fillRect/>
          </a:stretch>
        </p:blipFill>
        <p:spPr>
          <a:xfrm rot="10800000" flipH="1">
            <a:off x="0" y="322695"/>
            <a:ext cx="1416432" cy="6424836"/>
          </a:xfrm>
          <a:prstGeom prst="rect">
            <a:avLst/>
          </a:prstGeom>
        </p:spPr>
      </p:pic>
    </p:spTree>
    <p:extLst>
      <p:ext uri="{BB962C8B-B14F-4D97-AF65-F5344CB8AC3E}">
        <p14:creationId xmlns:p14="http://schemas.microsoft.com/office/powerpoint/2010/main" val="3790934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3">
                                            <p:txEl>
                                              <p:pRg st="1" end="1"/>
                                            </p:txEl>
                                          </p:spTgt>
                                        </p:tgtEl>
                                      </p:cBhvr>
                                    </p:animEffect>
                                    <p:anim calcmode="lin" valueType="num">
                                      <p:cBhvr>
                                        <p:cTn id="15"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18"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5F2A-4340-4831-990B-AA184723C592}"/>
              </a:ext>
            </a:extLst>
          </p:cNvPr>
          <p:cNvSpPr>
            <a:spLocks noGrp="1"/>
          </p:cNvSpPr>
          <p:nvPr>
            <p:ph type="title"/>
          </p:nvPr>
        </p:nvSpPr>
        <p:spPr/>
        <p:txBody>
          <a:bodyPr>
            <a:normAutofit/>
          </a:bodyPr>
          <a:lstStyle/>
          <a:p>
            <a:pPr algn="ctr"/>
            <a:r>
              <a:rPr lang="bn-IN" sz="7200" dirty="0">
                <a:solidFill>
                  <a:srgbClr val="FF0000"/>
                </a:solidFill>
                <a:latin typeface="NikoshBAN" panose="02000000000000000000" pitchFamily="2" charset="0"/>
                <a:cs typeface="NikoshBAN" panose="02000000000000000000" pitchFamily="2" charset="0"/>
              </a:rPr>
              <a:t>বাড়ির কাজ </a:t>
            </a:r>
            <a:endParaRPr lang="en-US" sz="72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D117594C-6886-4583-A039-2C1B9FCEAF8F}"/>
              </a:ext>
            </a:extLst>
          </p:cNvPr>
          <p:cNvSpPr>
            <a:spLocks noGrp="1"/>
          </p:cNvSpPr>
          <p:nvPr>
            <p:ph idx="1"/>
          </p:nvPr>
        </p:nvSpPr>
        <p:spPr>
          <a:xfrm>
            <a:off x="838200" y="2099733"/>
            <a:ext cx="5009444" cy="4077230"/>
          </a:xfrm>
        </p:spPr>
        <p:txBody>
          <a:bodyPr>
            <a:normAutofit/>
          </a:bodyPr>
          <a:lstStyle/>
          <a:p>
            <a:r>
              <a:rPr lang="bn-IN" sz="4800" dirty="0">
                <a:latin typeface="NikoshBAN" panose="02000000000000000000" pitchFamily="2" charset="0"/>
                <a:cs typeface="NikoshBAN" panose="02000000000000000000" pitchFamily="2" charset="0"/>
              </a:rPr>
              <a:t>তাওবার শর্ত কতটি ও কী কী? </a:t>
            </a:r>
            <a:endParaRPr lang="en-US" sz="48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7371B7F9-84A8-409B-934A-2ADB98412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644" y="1690688"/>
            <a:ext cx="6344356" cy="4410240"/>
          </a:xfrm>
          <a:prstGeom prst="rect">
            <a:avLst/>
          </a:prstGeom>
        </p:spPr>
      </p:pic>
      <p:pic>
        <p:nvPicPr>
          <p:cNvPr id="5" name="Picture 4">
            <a:extLst>
              <a:ext uri="{FF2B5EF4-FFF2-40B4-BE49-F238E27FC236}">
                <a16:creationId xmlns:a16="http://schemas.microsoft.com/office/drawing/2014/main" id="{BD2736FD-AD0B-429C-923A-35EECD4AD4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2944474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path" presetSubtype="0" accel="50000" decel="50000" fill="hold" grpId="0" nodeType="clickEffect">
                                  <p:stCondLst>
                                    <p:cond delay="0"/>
                                  </p:stCondLst>
                                  <p:childTnLst>
                                    <p:animMotion origin="layout" path="M 0 0 L 0 -0.147 L 0.25 0 L 0 0 Z" pathEditMode="relative" ptsTypes="">
                                      <p:cBhvr>
                                        <p:cTn id="11" dur="2000" fill="hold"/>
                                        <p:tgtEl>
                                          <p:spTgt spid="3">
                                            <p:txEl>
                                              <p:pRg st="0" end="0"/>
                                            </p:txEl>
                                          </p:spTgt>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60" presetClass="path" presetSubtype="0" accel="50000" decel="50000" fill="hold" nodeType="clickEffect">
                                  <p:stCondLst>
                                    <p:cond delay="0"/>
                                  </p:stCondLst>
                                  <p:childTnLst>
                                    <p:animMotion origin="layout" path="M 0 0 C 0.002 0.053 0.007 0.127 0.025 0.126 C 0.051 0.126 0.053 -0.122 0.084 -0.123 C 0.112 -0.123 0.097 0.094 0.124 0.093 C 0.152 0.093 0.137 -0.064 0.167 -0.064 C 0.194 -0.064 0.179 0.042 0.203 0.042 C 0.226 0.042 0.214 -0.039 0.235 -0.039 C 0.247 -0.039 0.248 -0.017 0.249 0 E" pathEditMode="relative" ptsTypes="">
                                      <p:cBhvr>
                                        <p:cTn id="15"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541" y="2057400"/>
            <a:ext cx="6667500" cy="3581400"/>
          </a:xfrm>
          <a:prstGeom prst="rect">
            <a:avLst/>
          </a:prstGeom>
        </p:spPr>
      </p:pic>
      <p:sp>
        <p:nvSpPr>
          <p:cNvPr id="3" name="TextBox 2"/>
          <p:cNvSpPr txBox="1"/>
          <p:nvPr/>
        </p:nvSpPr>
        <p:spPr>
          <a:xfrm>
            <a:off x="2734541" y="533401"/>
            <a:ext cx="571500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6000" b="1" dirty="0" err="1">
                <a:latin typeface="NikoshBAN" pitchFamily="2" charset="0"/>
                <a:cs typeface="NikoshBAN" pitchFamily="2" charset="0"/>
              </a:rPr>
              <a:t>ধন্যবাদ</a:t>
            </a:r>
            <a:endParaRPr lang="en-US" sz="6000" b="1" dirty="0">
              <a:latin typeface="NikoshBAN" pitchFamily="2" charset="0"/>
              <a:cs typeface="NikoshBAN" pitchFamily="2" charset="0"/>
            </a:endParaRPr>
          </a:p>
        </p:txBody>
      </p:sp>
      <p:graphicFrame>
        <p:nvGraphicFramePr>
          <p:cNvPr id="4" name="Diagram 3"/>
          <p:cNvGraphicFramePr/>
          <p:nvPr/>
        </p:nvGraphicFramePr>
        <p:xfrm>
          <a:off x="2353541"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6ABE2B2-E850-49D3-835A-0C0C183F9B9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2519977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7D005-646E-4CE0-9F12-41DE3AA1348E}"/>
              </a:ext>
            </a:extLst>
          </p:cNvPr>
          <p:cNvSpPr/>
          <p:nvPr/>
        </p:nvSpPr>
        <p:spPr>
          <a:xfrm>
            <a:off x="2200777" y="439150"/>
            <a:ext cx="5510463" cy="1239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শিক্ষক পরিচিতি </a:t>
            </a:r>
            <a:endParaRPr lang="en-US" sz="3600"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6167E57A-E757-48AF-A9C9-B415BDA4A881}"/>
              </a:ext>
            </a:extLst>
          </p:cNvPr>
          <p:cNvSpPr/>
          <p:nvPr/>
        </p:nvSpPr>
        <p:spPr>
          <a:xfrm>
            <a:off x="270710" y="2225844"/>
            <a:ext cx="3789947" cy="357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0000"/>
                </a:solidFill>
                <a:latin typeface="NikoshBAN" panose="02000000000000000000" pitchFamily="2" charset="0"/>
                <a:cs typeface="NikoshBAN" panose="02000000000000000000" pitchFamily="2" charset="0"/>
              </a:rPr>
              <a:t>মোঃ মুরশিদুর রহমান </a:t>
            </a:r>
          </a:p>
          <a:p>
            <a:pPr algn="ctr"/>
            <a:r>
              <a:rPr lang="bn-IN" sz="3200" dirty="0">
                <a:solidFill>
                  <a:srgbClr val="FF0000"/>
                </a:solidFill>
                <a:latin typeface="NikoshBAN" panose="02000000000000000000" pitchFamily="2" charset="0"/>
                <a:cs typeface="NikoshBAN" panose="02000000000000000000" pitchFamily="2" charset="0"/>
              </a:rPr>
              <a:t>ইবতেদায়ি ক্বারি </a:t>
            </a:r>
          </a:p>
          <a:p>
            <a:pPr algn="ctr"/>
            <a:r>
              <a:rPr lang="bn-IN" sz="3200" dirty="0">
                <a:solidFill>
                  <a:srgbClr val="FF0000"/>
                </a:solidFill>
                <a:latin typeface="NikoshBAN" panose="02000000000000000000" pitchFamily="2" charset="0"/>
                <a:cs typeface="NikoshBAN" panose="02000000000000000000" pitchFamily="2" charset="0"/>
              </a:rPr>
              <a:t>খিলবাইছা রাহমানিয়া ফাজিল মাদ্রাসা </a:t>
            </a:r>
          </a:p>
          <a:p>
            <a:pPr algn="ctr"/>
            <a:r>
              <a:rPr lang="bn-IN" sz="3200" dirty="0">
                <a:solidFill>
                  <a:srgbClr val="FF0000"/>
                </a:solidFill>
                <a:latin typeface="NikoshBAN" panose="02000000000000000000" pitchFamily="2" charset="0"/>
                <a:cs typeface="NikoshBAN" panose="02000000000000000000" pitchFamily="2" charset="0"/>
              </a:rPr>
              <a:t>সদর লক্ষ্মীপুর </a:t>
            </a:r>
            <a:endParaRPr lang="en-US" sz="3200" dirty="0">
              <a:solidFill>
                <a:srgbClr val="FF0000"/>
              </a:solidFill>
              <a:latin typeface="NikoshBAN" panose="02000000000000000000" pitchFamily="2" charset="0"/>
              <a:cs typeface="NikoshBAN" panose="02000000000000000000" pitchFamily="2" charset="0"/>
            </a:endParaRPr>
          </a:p>
        </p:txBody>
      </p:sp>
      <p:sp>
        <p:nvSpPr>
          <p:cNvPr id="4" name="Rectangle: Rounded Corners 3">
            <a:extLst>
              <a:ext uri="{FF2B5EF4-FFF2-40B4-BE49-F238E27FC236}">
                <a16:creationId xmlns:a16="http://schemas.microsoft.com/office/drawing/2014/main" id="{4C02A38E-8D1D-4203-A6E3-32C733265DFC}"/>
              </a:ext>
            </a:extLst>
          </p:cNvPr>
          <p:cNvSpPr/>
          <p:nvPr/>
        </p:nvSpPr>
        <p:spPr>
          <a:xfrm>
            <a:off x="6333067" y="3429000"/>
            <a:ext cx="3239911" cy="2370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DD9157-5268-4A9E-B5CA-43CD862BA4DC}"/>
              </a:ext>
            </a:extLst>
          </p:cNvPr>
          <p:cNvPicPr>
            <a:picLocks noChangeAspect="1"/>
          </p:cNvPicPr>
          <p:nvPr/>
        </p:nvPicPr>
        <p:blipFill rotWithShape="1">
          <a:blip r:embed="rId2">
            <a:extLst>
              <a:ext uri="{28A0092B-C50C-407E-A947-70E740481C1C}">
                <a14:useLocalDpi xmlns:a14="http://schemas.microsoft.com/office/drawing/2010/main" val="0"/>
              </a:ext>
            </a:extLst>
          </a:blip>
          <a:srcRect t="23635"/>
          <a:stretch/>
        </p:blipFill>
        <p:spPr>
          <a:xfrm>
            <a:off x="6096000" y="2370667"/>
            <a:ext cx="3607764" cy="3673416"/>
          </a:xfrm>
          <a:prstGeom prst="rect">
            <a:avLst/>
          </a:prstGeom>
        </p:spPr>
      </p:pic>
      <p:pic>
        <p:nvPicPr>
          <p:cNvPr id="6" name="Picture 5">
            <a:extLst>
              <a:ext uri="{FF2B5EF4-FFF2-40B4-BE49-F238E27FC236}">
                <a16:creationId xmlns:a16="http://schemas.microsoft.com/office/drawing/2014/main" id="{4331AF9E-04A6-4C0D-BC6A-66349992A06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296527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5555F-4869-4354-B5E8-E3F92D4F30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27212" y="2736166"/>
            <a:ext cx="1964788" cy="4121834"/>
          </a:xfrm>
          <a:prstGeom prst="rect">
            <a:avLst/>
          </a:prstGeom>
        </p:spPr>
      </p:pic>
      <p:pic>
        <p:nvPicPr>
          <p:cNvPr id="2" name="Picture 1">
            <a:extLst>
              <a:ext uri="{FF2B5EF4-FFF2-40B4-BE49-F238E27FC236}">
                <a16:creationId xmlns:a16="http://schemas.microsoft.com/office/drawing/2014/main" id="{578258A4-5414-4BA8-A36B-82A64D56BC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96" y="5663639"/>
            <a:ext cx="12192000" cy="1194361"/>
          </a:xfrm>
          <a:prstGeom prst="rect">
            <a:avLst/>
          </a:prstGeom>
        </p:spPr>
      </p:pic>
      <p:sp>
        <p:nvSpPr>
          <p:cNvPr id="5" name="Rectangle 4">
            <a:extLst>
              <a:ext uri="{FF2B5EF4-FFF2-40B4-BE49-F238E27FC236}">
                <a16:creationId xmlns:a16="http://schemas.microsoft.com/office/drawing/2014/main" id="{9FBD4DB2-DD63-4B4D-B684-3D60B4FB1F07}"/>
              </a:ext>
            </a:extLst>
          </p:cNvPr>
          <p:cNvSpPr/>
          <p:nvPr/>
        </p:nvSpPr>
        <p:spPr>
          <a:xfrm>
            <a:off x="718037" y="1758462"/>
            <a:ext cx="5120640" cy="3584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a:p>
            <a:pPr algn="ctr"/>
            <a:endParaRPr lang="en-US" sz="2800" dirty="0"/>
          </a:p>
        </p:txBody>
      </p:sp>
      <p:sp>
        <p:nvSpPr>
          <p:cNvPr id="6" name="Rectangle 5">
            <a:extLst>
              <a:ext uri="{FF2B5EF4-FFF2-40B4-BE49-F238E27FC236}">
                <a16:creationId xmlns:a16="http://schemas.microsoft.com/office/drawing/2014/main" id="{A6BE29E8-65E2-4A18-9704-E5FC78B0CC66}"/>
              </a:ext>
            </a:extLst>
          </p:cNvPr>
          <p:cNvSpPr/>
          <p:nvPr/>
        </p:nvSpPr>
        <p:spPr>
          <a:xfrm>
            <a:off x="1289540" y="1437727"/>
            <a:ext cx="6278323" cy="3584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err="1">
                <a:solidFill>
                  <a:schemeClr val="accent1"/>
                </a:solidFill>
                <a:latin typeface="NikoshBAN" panose="02000000000000000000" pitchFamily="2" charset="0"/>
                <a:cs typeface="NikoshBAN" panose="02000000000000000000" pitchFamily="2" charset="0"/>
              </a:rPr>
              <a:t>পাঠ</a:t>
            </a:r>
            <a:r>
              <a:rPr lang="en-US" sz="4800" b="1" dirty="0">
                <a:solidFill>
                  <a:schemeClr val="accent1"/>
                </a:solidFill>
                <a:latin typeface="NikoshBAN" panose="02000000000000000000" pitchFamily="2" charset="0"/>
                <a:cs typeface="NikoshBAN" panose="02000000000000000000" pitchFamily="2" charset="0"/>
              </a:rPr>
              <a:t> </a:t>
            </a:r>
            <a:r>
              <a:rPr lang="en-US" sz="4800" b="1" dirty="0" err="1">
                <a:solidFill>
                  <a:schemeClr val="accent1"/>
                </a:solidFill>
                <a:latin typeface="NikoshBAN" panose="02000000000000000000" pitchFamily="2" charset="0"/>
                <a:cs typeface="NikoshBAN" panose="02000000000000000000" pitchFamily="2" charset="0"/>
              </a:rPr>
              <a:t>পরিচিতি</a:t>
            </a:r>
            <a:endParaRPr lang="bn-IN" sz="4800" b="1" dirty="0">
              <a:solidFill>
                <a:schemeClr val="accent1"/>
              </a:solidFill>
              <a:latin typeface="NikoshBAN" panose="02000000000000000000" pitchFamily="2" charset="0"/>
              <a:cs typeface="NikoshBAN" panose="02000000000000000000" pitchFamily="2" charset="0"/>
            </a:endParaRPr>
          </a:p>
          <a:p>
            <a:pPr algn="just"/>
            <a:endParaRPr lang="en-US" sz="4800" b="1" dirty="0">
              <a:solidFill>
                <a:schemeClr val="accent1"/>
              </a:solidFill>
              <a:latin typeface="NikoshBAN" panose="02000000000000000000" pitchFamily="2" charset="0"/>
              <a:cs typeface="NikoshBAN" panose="02000000000000000000" pitchFamily="2" charset="0"/>
            </a:endParaRPr>
          </a:p>
          <a:p>
            <a:pPr algn="just"/>
            <a:r>
              <a:rPr lang="en-US" sz="4000" b="1" dirty="0" err="1">
                <a:solidFill>
                  <a:schemeClr val="tx1"/>
                </a:solidFill>
                <a:latin typeface="NikoshBAN" panose="02000000000000000000" pitchFamily="2" charset="0"/>
                <a:cs typeface="NikoshBAN" panose="02000000000000000000" pitchFamily="2" charset="0"/>
              </a:rPr>
              <a:t>শ্রেণী</a:t>
            </a:r>
            <a:r>
              <a:rPr lang="en-US" sz="4000" b="1" dirty="0">
                <a:solidFill>
                  <a:schemeClr val="tx1"/>
                </a:solidFill>
                <a:latin typeface="NikoshBAN" panose="02000000000000000000" pitchFamily="2" charset="0"/>
                <a:cs typeface="NikoshBAN" panose="02000000000000000000" pitchFamily="2" charset="0"/>
              </a:rPr>
              <a:t>   -  </a:t>
            </a:r>
            <a:r>
              <a:rPr lang="bn-IN" sz="4000" b="1" dirty="0">
                <a:solidFill>
                  <a:schemeClr val="tx1"/>
                </a:solidFill>
                <a:latin typeface="NikoshBAN" panose="02000000000000000000" pitchFamily="2" charset="0"/>
                <a:cs typeface="NikoshBAN" panose="02000000000000000000" pitchFamily="2" charset="0"/>
              </a:rPr>
              <a:t>8ম </a:t>
            </a:r>
            <a:endParaRPr lang="en-US" sz="4000" b="1" dirty="0">
              <a:solidFill>
                <a:schemeClr val="tx1"/>
              </a:solidFill>
              <a:latin typeface="NikoshBAN" panose="02000000000000000000" pitchFamily="2" charset="0"/>
              <a:cs typeface="NikoshBAN" panose="02000000000000000000" pitchFamily="2" charset="0"/>
            </a:endParaRPr>
          </a:p>
          <a:p>
            <a:pPr algn="just"/>
            <a:r>
              <a:rPr lang="en-US" sz="4000" b="1" dirty="0" err="1">
                <a:solidFill>
                  <a:schemeClr val="tx1"/>
                </a:solidFill>
                <a:latin typeface="NikoshBAN" panose="02000000000000000000" pitchFamily="2" charset="0"/>
                <a:cs typeface="NikoshBAN" panose="02000000000000000000" pitchFamily="2" charset="0"/>
              </a:rPr>
              <a:t>বিষয়</a:t>
            </a:r>
            <a:r>
              <a:rPr lang="en-US" sz="4000" b="1" dirty="0">
                <a:solidFill>
                  <a:schemeClr val="tx1"/>
                </a:solidFill>
                <a:latin typeface="NikoshBAN" panose="02000000000000000000" pitchFamily="2" charset="0"/>
                <a:cs typeface="NikoshBAN" panose="02000000000000000000" pitchFamily="2" charset="0"/>
              </a:rPr>
              <a:t>  -  </a:t>
            </a:r>
            <a:r>
              <a:rPr lang="bn-IN" sz="4000" b="1" dirty="0">
                <a:solidFill>
                  <a:schemeClr val="tx1"/>
                </a:solidFill>
                <a:latin typeface="NikoshBAN" panose="02000000000000000000" pitchFamily="2" charset="0"/>
                <a:cs typeface="NikoshBAN" panose="02000000000000000000" pitchFamily="2" charset="0"/>
              </a:rPr>
              <a:t>আকাইদ ও ফিকহ</a:t>
            </a:r>
            <a:endParaRPr lang="en-US" sz="4000" b="1" dirty="0">
              <a:solidFill>
                <a:schemeClr val="tx1"/>
              </a:solidFill>
              <a:latin typeface="NikoshBAN" panose="02000000000000000000" pitchFamily="2" charset="0"/>
              <a:cs typeface="NikoshBAN" panose="02000000000000000000" pitchFamily="2" charset="0"/>
            </a:endParaRPr>
          </a:p>
          <a:p>
            <a:pPr algn="just"/>
            <a:r>
              <a:rPr lang="en-US" sz="4000" b="1" dirty="0" err="1">
                <a:solidFill>
                  <a:schemeClr val="tx1"/>
                </a:solidFill>
                <a:latin typeface="NikoshBAN" panose="02000000000000000000" pitchFamily="2" charset="0"/>
                <a:cs typeface="NikoshBAN" panose="02000000000000000000" pitchFamily="2" charset="0"/>
              </a:rPr>
              <a:t>অধ্যায়</a:t>
            </a:r>
            <a:r>
              <a:rPr lang="en-US" sz="4000" b="1" dirty="0">
                <a:solidFill>
                  <a:schemeClr val="tx1"/>
                </a:solidFill>
                <a:latin typeface="NikoshBAN" panose="02000000000000000000" pitchFamily="2" charset="0"/>
                <a:cs typeface="NikoshBAN" panose="02000000000000000000" pitchFamily="2" charset="0"/>
              </a:rPr>
              <a:t>  -  </a:t>
            </a:r>
            <a:r>
              <a:rPr lang="bn-IN" sz="4000" b="1" dirty="0">
                <a:solidFill>
                  <a:schemeClr val="tx1"/>
                </a:solidFill>
                <a:latin typeface="NikoshBAN" panose="02000000000000000000" pitchFamily="2" charset="0"/>
                <a:cs typeface="NikoshBAN" panose="02000000000000000000" pitchFamily="2" charset="0"/>
              </a:rPr>
              <a:t>৪র্থ </a:t>
            </a:r>
            <a:endParaRPr lang="en-US" sz="4000" b="1" dirty="0">
              <a:solidFill>
                <a:schemeClr val="tx1"/>
              </a:solidFill>
              <a:latin typeface="NikoshBAN" panose="02000000000000000000" pitchFamily="2" charset="0"/>
              <a:cs typeface="NikoshBAN" panose="02000000000000000000" pitchFamily="2" charset="0"/>
            </a:endParaRPr>
          </a:p>
          <a:p>
            <a:pPr algn="just"/>
            <a:r>
              <a:rPr lang="en-US" sz="4000" b="1" dirty="0" err="1">
                <a:solidFill>
                  <a:schemeClr val="tx1"/>
                </a:solidFill>
                <a:latin typeface="NikoshBAN" panose="02000000000000000000" pitchFamily="2" charset="0"/>
                <a:cs typeface="NikoshBAN" panose="02000000000000000000" pitchFamily="2" charset="0"/>
              </a:rPr>
              <a:t>পাঠ্যাংশ</a:t>
            </a:r>
            <a:r>
              <a:rPr lang="en-US" sz="4000" b="1" dirty="0">
                <a:solidFill>
                  <a:schemeClr val="tx1"/>
                </a:solidFill>
                <a:latin typeface="NikoshBAN" panose="02000000000000000000" pitchFamily="2" charset="0"/>
                <a:cs typeface="NikoshBAN" panose="02000000000000000000" pitchFamily="2" charset="0"/>
              </a:rPr>
              <a:t>  -  </a:t>
            </a:r>
            <a:r>
              <a:rPr lang="bn-IN" sz="4000" b="1" dirty="0">
                <a:solidFill>
                  <a:schemeClr val="tx1"/>
                </a:solidFill>
                <a:latin typeface="NikoshBAN" panose="02000000000000000000" pitchFamily="2" charset="0"/>
                <a:cs typeface="NikoshBAN" panose="02000000000000000000" pitchFamily="2" charset="0"/>
              </a:rPr>
              <a:t>১ ম </a:t>
            </a:r>
            <a:endParaRPr lang="en-US" sz="4000" b="1" dirty="0">
              <a:solidFill>
                <a:schemeClr val="tx1"/>
              </a:solidFill>
              <a:latin typeface="NikoshBAN" panose="02000000000000000000" pitchFamily="2" charset="0"/>
              <a:cs typeface="NikoshBAN" panose="02000000000000000000" pitchFamily="2" charset="0"/>
            </a:endParaRPr>
          </a:p>
          <a:p>
            <a:pPr algn="just"/>
            <a:r>
              <a:rPr lang="en-US" sz="4000" b="1" dirty="0" err="1">
                <a:solidFill>
                  <a:schemeClr val="tx1"/>
                </a:solidFill>
                <a:latin typeface="NikoshBAN" panose="02000000000000000000" pitchFamily="2" charset="0"/>
                <a:cs typeface="NikoshBAN" panose="02000000000000000000" pitchFamily="2" charset="0"/>
              </a:rPr>
              <a:t>সময়</a:t>
            </a:r>
            <a:r>
              <a:rPr lang="en-US" sz="4000" b="1" dirty="0">
                <a:solidFill>
                  <a:schemeClr val="tx1"/>
                </a:solidFill>
                <a:latin typeface="NikoshBAN" panose="02000000000000000000" pitchFamily="2" charset="0"/>
                <a:cs typeface="NikoshBAN" panose="02000000000000000000" pitchFamily="2" charset="0"/>
              </a:rPr>
              <a:t>  -  ৪০ </a:t>
            </a:r>
            <a:r>
              <a:rPr lang="en-US" sz="4000" b="1" dirty="0" err="1">
                <a:solidFill>
                  <a:schemeClr val="tx1"/>
                </a:solidFill>
                <a:latin typeface="NikoshBAN" panose="02000000000000000000" pitchFamily="2" charset="0"/>
                <a:cs typeface="NikoshBAN" panose="02000000000000000000" pitchFamily="2" charset="0"/>
              </a:rPr>
              <a:t>মিনিট</a:t>
            </a:r>
            <a:r>
              <a:rPr lang="en-US" sz="4000" b="1" dirty="0">
                <a:solidFill>
                  <a:schemeClr val="tx1"/>
                </a:solidFill>
                <a:latin typeface="NikoshBAN" panose="02000000000000000000" pitchFamily="2" charset="0"/>
                <a:cs typeface="NikoshBAN" panose="02000000000000000000" pitchFamily="2" charset="0"/>
              </a:rPr>
              <a:t>  ।</a:t>
            </a:r>
          </a:p>
        </p:txBody>
      </p:sp>
      <p:sp>
        <p:nvSpPr>
          <p:cNvPr id="4" name="Rectangle: Rounded Corners 3">
            <a:extLst>
              <a:ext uri="{FF2B5EF4-FFF2-40B4-BE49-F238E27FC236}">
                <a16:creationId xmlns:a16="http://schemas.microsoft.com/office/drawing/2014/main" id="{DD6AB10D-EA3C-4F9A-84CA-45C825CBC8AA}"/>
              </a:ext>
            </a:extLst>
          </p:cNvPr>
          <p:cNvSpPr/>
          <p:nvPr/>
        </p:nvSpPr>
        <p:spPr>
          <a:xfrm>
            <a:off x="6980439" y="1437727"/>
            <a:ext cx="3477496" cy="4403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A643DDD-ED73-431A-BFBF-C0DF636EC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9201" y="704850"/>
            <a:ext cx="4057650" cy="5448300"/>
          </a:xfrm>
          <a:prstGeom prst="rect">
            <a:avLst/>
          </a:prstGeom>
        </p:spPr>
      </p:pic>
    </p:spTree>
    <p:extLst>
      <p:ext uri="{BB962C8B-B14F-4D97-AF65-F5344CB8AC3E}">
        <p14:creationId xmlns:p14="http://schemas.microsoft.com/office/powerpoint/2010/main" val="207755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4E11-8B72-47A9-983B-389C7AC3B1A4}"/>
              </a:ext>
            </a:extLst>
          </p:cNvPr>
          <p:cNvSpPr>
            <a:spLocks noGrp="1"/>
          </p:cNvSpPr>
          <p:nvPr>
            <p:ph type="ctrTitle"/>
          </p:nvPr>
        </p:nvSpPr>
        <p:spPr>
          <a:xfrm>
            <a:off x="1320800" y="309242"/>
            <a:ext cx="9347200" cy="1487953"/>
          </a:xfrm>
        </p:spPr>
        <p:txBody>
          <a:bodyPr>
            <a:normAutofit/>
          </a:bodyPr>
          <a:lstStyle/>
          <a:p>
            <a:r>
              <a:rPr lang="bn-IN" sz="8800" dirty="0">
                <a:solidFill>
                  <a:srgbClr val="00B050"/>
                </a:solidFill>
                <a:latin typeface="NikoshBAN" panose="02000000000000000000" pitchFamily="2" charset="0"/>
                <a:cs typeface="NikoshBAN" panose="02000000000000000000" pitchFamily="2" charset="0"/>
              </a:rPr>
              <a:t>শিখনফল </a:t>
            </a:r>
            <a:endParaRPr lang="en-US" sz="8800" dirty="0">
              <a:solidFill>
                <a:srgbClr val="00B050"/>
              </a:solidFill>
              <a:latin typeface="NikoshBAN" panose="02000000000000000000" pitchFamily="2" charset="0"/>
              <a:cs typeface="NikoshBAN" panose="02000000000000000000" pitchFamily="2" charset="0"/>
            </a:endParaRPr>
          </a:p>
        </p:txBody>
      </p:sp>
      <p:sp>
        <p:nvSpPr>
          <p:cNvPr id="3" name="Subtitle 2">
            <a:extLst>
              <a:ext uri="{FF2B5EF4-FFF2-40B4-BE49-F238E27FC236}">
                <a16:creationId xmlns:a16="http://schemas.microsoft.com/office/drawing/2014/main" id="{FB2AF790-112E-4632-A42C-D741F8A80128}"/>
              </a:ext>
            </a:extLst>
          </p:cNvPr>
          <p:cNvSpPr>
            <a:spLocks noGrp="1"/>
          </p:cNvSpPr>
          <p:nvPr>
            <p:ph type="subTitle" idx="1"/>
          </p:nvPr>
        </p:nvSpPr>
        <p:spPr>
          <a:xfrm>
            <a:off x="1399822" y="2032000"/>
            <a:ext cx="9268178" cy="3428439"/>
          </a:xfrm>
        </p:spPr>
        <p:txBody>
          <a:bodyPr>
            <a:normAutofit/>
          </a:bodyPr>
          <a:lstStyle/>
          <a:p>
            <a:pPr algn="l"/>
            <a:r>
              <a:rPr lang="bn-IN" sz="4400" dirty="0">
                <a:latin typeface="NikoshBAN" panose="02000000000000000000" pitchFamily="2" charset="0"/>
                <a:cs typeface="NikoshBAN" panose="02000000000000000000" pitchFamily="2" charset="0"/>
              </a:rPr>
              <a:t>১।তাওবা এর পরিচয় দিতে পারবে।  </a:t>
            </a:r>
          </a:p>
          <a:p>
            <a:pPr algn="l"/>
            <a:r>
              <a:rPr lang="bn-IN" sz="4400" dirty="0">
                <a:latin typeface="NikoshBAN" panose="02000000000000000000" pitchFamily="2" charset="0"/>
                <a:cs typeface="NikoshBAN" panose="02000000000000000000" pitchFamily="2" charset="0"/>
              </a:rPr>
              <a:t>২।তাওবার শর্ত গুলো বর্ননা করতে পারবে। </a:t>
            </a:r>
          </a:p>
          <a:p>
            <a:pPr algn="l"/>
            <a:r>
              <a:rPr lang="bn-IN" sz="4400" dirty="0">
                <a:latin typeface="NikoshBAN" panose="02000000000000000000" pitchFamily="2" charset="0"/>
                <a:cs typeface="NikoshBAN" panose="02000000000000000000" pitchFamily="2" charset="0"/>
              </a:rPr>
              <a:t>৩।তাওবার গুরুত্ব ব্যাখ্যা করতে পারবে। </a:t>
            </a:r>
            <a:endParaRPr lang="en-US" sz="4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9FB35742-2BDE-4A4C-9186-73C3065713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2878950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2" end="2"/>
                                            </p:txEl>
                                          </p:spTgt>
                                        </p:tgtEl>
                                        <p:attrNameLst>
                                          <p:attrName>ppt_w</p:attrName>
                                        </p:attrNameLst>
                                      </p:cBhvr>
                                    </p:anim>
                                    <p:anim by="(#ppt_w*0.50)" calcmode="lin" valueType="num">
                                      <p:cBhvr>
                                        <p:cTn id="29" dur="500" decel="50000" autoRev="1" fill="hold">
                                          <p:stCondLst>
                                            <p:cond delay="0"/>
                                          </p:stCondLst>
                                        </p:cTn>
                                        <p:tgtEl>
                                          <p:spTgt spid="3">
                                            <p:txEl>
                                              <p:pRg st="2" end="2"/>
                                            </p:txEl>
                                          </p:spTgt>
                                        </p:tgtEl>
                                        <p:attrNameLst>
                                          <p:attrName>ppt_x</p:attrName>
                                        </p:attrNameLst>
                                      </p:cBhvr>
                                    </p:anim>
                                    <p:anim from="(-#ppt_h/2)" to="(#ppt_y)" calcmode="lin" valueType="num">
                                      <p:cBhvr>
                                        <p:cTn id="30" dur="1000" fill="hold">
                                          <p:stCondLst>
                                            <p:cond delay="0"/>
                                          </p:stCondLst>
                                        </p:cTn>
                                        <p:tgtEl>
                                          <p:spTgt spid="3">
                                            <p:txEl>
                                              <p:pRg st="2" end="2"/>
                                            </p:txEl>
                                          </p:spTgt>
                                        </p:tgtEl>
                                        <p:attrNameLst>
                                          <p:attrName>ppt_y</p:attrName>
                                        </p:attrNameLst>
                                      </p:cBhvr>
                                    </p:anim>
                                    <p:animRot by="21600000">
                                      <p:cBhvr>
                                        <p:cTn id="31"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A81C-7BF5-4733-B714-797D3B39AD54}"/>
              </a:ext>
            </a:extLst>
          </p:cNvPr>
          <p:cNvSpPr>
            <a:spLocks noGrp="1"/>
          </p:cNvSpPr>
          <p:nvPr>
            <p:ph type="title"/>
          </p:nvPr>
        </p:nvSpPr>
        <p:spPr/>
        <p:txBody>
          <a:bodyPr>
            <a:normAutofit/>
          </a:bodyPr>
          <a:lstStyle/>
          <a:p>
            <a:r>
              <a:rPr lang="bn-IN" sz="6000" dirty="0">
                <a:solidFill>
                  <a:srgbClr val="00B050"/>
                </a:solidFill>
                <a:latin typeface="NikoshBAN" panose="02000000000000000000" pitchFamily="2" charset="0"/>
                <a:cs typeface="NikoshBAN" panose="02000000000000000000" pitchFamily="2" charset="0"/>
              </a:rPr>
              <a:t>নিছের ছবি গুলোর প্রতি লক্ষ কর </a:t>
            </a:r>
            <a:endParaRPr lang="en-US" sz="6000" dirty="0">
              <a:solidFill>
                <a:srgbClr val="00B050"/>
              </a:solidFill>
              <a:latin typeface="NikoshBAN" panose="02000000000000000000" pitchFamily="2" charset="0"/>
              <a:cs typeface="NikoshBAN" panose="02000000000000000000" pitchFamily="2" charset="0"/>
            </a:endParaRPr>
          </a:p>
        </p:txBody>
      </p:sp>
      <p:pic>
        <p:nvPicPr>
          <p:cNvPr id="1026" name="Picture 2" descr="Mohammad Abu Hanif Dubai: তওবার শর্তাবলী ও সাইয়্যিদুল ইস্তিগফার বা তওবার  শ্রেষ্ঠ দোয়া">
            <a:extLst>
              <a:ext uri="{FF2B5EF4-FFF2-40B4-BE49-F238E27FC236}">
                <a16:creationId xmlns:a16="http://schemas.microsoft.com/office/drawing/2014/main" id="{6D8D9C26-FF85-4BD1-8E47-8B8239E02C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3556" y="2455596"/>
            <a:ext cx="2449688" cy="3414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তওবা কিভাবে করতে হবে, তওবার সঠিক নিয়ম কুরআন ও হাদিস থেকে। – What Islam  Says [WIS]">
            <a:extLst>
              <a:ext uri="{FF2B5EF4-FFF2-40B4-BE49-F238E27FC236}">
                <a16:creationId xmlns:a16="http://schemas.microsoft.com/office/drawing/2014/main" id="{7A7794C6-4828-4E81-B445-1E6373DAA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2605087"/>
            <a:ext cx="2762250" cy="29404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তাওবার গুরুত্ব ও ফজিলত - doshdik.com doshdik.com">
            <a:extLst>
              <a:ext uri="{FF2B5EF4-FFF2-40B4-BE49-F238E27FC236}">
                <a16:creationId xmlns:a16="http://schemas.microsoft.com/office/drawing/2014/main" id="{6D402C22-E810-4202-AE7E-9C75AD04F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3638"/>
            <a:ext cx="3613856" cy="2962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9363E6-5490-4A67-942B-92AD4D069DC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4177126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wipe(down)">
                                      <p:cBhvr>
                                        <p:cTn id="11" dur="580">
                                          <p:stCondLst>
                                            <p:cond delay="0"/>
                                          </p:stCondLst>
                                        </p:cTn>
                                        <p:tgtEl>
                                          <p:spTgt spid="1030"/>
                                        </p:tgtEl>
                                      </p:cBhvr>
                                    </p:animEffect>
                                    <p:anim calcmode="lin" valueType="num">
                                      <p:cBhvr>
                                        <p:cTn id="1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30"/>
                                        </p:tgtEl>
                                      </p:cBhvr>
                                      <p:to x="100000" y="60000"/>
                                    </p:animScale>
                                    <p:animScale>
                                      <p:cBhvr>
                                        <p:cTn id="18" dur="166" decel="50000">
                                          <p:stCondLst>
                                            <p:cond delay="676"/>
                                          </p:stCondLst>
                                        </p:cTn>
                                        <p:tgtEl>
                                          <p:spTgt spid="1030"/>
                                        </p:tgtEl>
                                      </p:cBhvr>
                                      <p:to x="100000" y="100000"/>
                                    </p:animScale>
                                    <p:animScale>
                                      <p:cBhvr>
                                        <p:cTn id="19" dur="26">
                                          <p:stCondLst>
                                            <p:cond delay="1312"/>
                                          </p:stCondLst>
                                        </p:cTn>
                                        <p:tgtEl>
                                          <p:spTgt spid="1030"/>
                                        </p:tgtEl>
                                      </p:cBhvr>
                                      <p:to x="100000" y="80000"/>
                                    </p:animScale>
                                    <p:animScale>
                                      <p:cBhvr>
                                        <p:cTn id="20" dur="166" decel="50000">
                                          <p:stCondLst>
                                            <p:cond delay="1338"/>
                                          </p:stCondLst>
                                        </p:cTn>
                                        <p:tgtEl>
                                          <p:spTgt spid="1030"/>
                                        </p:tgtEl>
                                      </p:cBhvr>
                                      <p:to x="100000" y="100000"/>
                                    </p:animScale>
                                    <p:animScale>
                                      <p:cBhvr>
                                        <p:cTn id="21" dur="26">
                                          <p:stCondLst>
                                            <p:cond delay="1642"/>
                                          </p:stCondLst>
                                        </p:cTn>
                                        <p:tgtEl>
                                          <p:spTgt spid="1030"/>
                                        </p:tgtEl>
                                      </p:cBhvr>
                                      <p:to x="100000" y="90000"/>
                                    </p:animScale>
                                    <p:animScale>
                                      <p:cBhvr>
                                        <p:cTn id="22" dur="166" decel="50000">
                                          <p:stCondLst>
                                            <p:cond delay="1668"/>
                                          </p:stCondLst>
                                        </p:cTn>
                                        <p:tgtEl>
                                          <p:spTgt spid="1030"/>
                                        </p:tgtEl>
                                      </p:cBhvr>
                                      <p:to x="100000" y="100000"/>
                                    </p:animScale>
                                    <p:animScale>
                                      <p:cBhvr>
                                        <p:cTn id="23" dur="26">
                                          <p:stCondLst>
                                            <p:cond delay="1808"/>
                                          </p:stCondLst>
                                        </p:cTn>
                                        <p:tgtEl>
                                          <p:spTgt spid="1030"/>
                                        </p:tgtEl>
                                      </p:cBhvr>
                                      <p:to x="100000" y="95000"/>
                                    </p:animScale>
                                    <p:animScale>
                                      <p:cBhvr>
                                        <p:cTn id="24" dur="166" decel="50000">
                                          <p:stCondLst>
                                            <p:cond delay="1834"/>
                                          </p:stCondLst>
                                        </p:cTn>
                                        <p:tgtEl>
                                          <p:spTgt spid="1030"/>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900" decel="100000" fill="hold"/>
                                        <p:tgtEl>
                                          <p:spTgt spid="102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500" fill="hold"/>
                                        <p:tgtEl>
                                          <p:spTgt spid="1026"/>
                                        </p:tgtEl>
                                        <p:attrNameLst>
                                          <p:attrName>ppt_w</p:attrName>
                                        </p:attrNameLst>
                                      </p:cBhvr>
                                      <p:tavLst>
                                        <p:tav tm="0">
                                          <p:val>
                                            <p:fltVal val="0"/>
                                          </p:val>
                                        </p:tav>
                                        <p:tav tm="100000">
                                          <p:val>
                                            <p:strVal val="#ppt_w"/>
                                          </p:val>
                                        </p:tav>
                                      </p:tavLst>
                                    </p:anim>
                                    <p:anim calcmode="lin" valueType="num">
                                      <p:cBhvr>
                                        <p:cTn id="38" dur="500" fill="hold"/>
                                        <p:tgtEl>
                                          <p:spTgt spid="1026"/>
                                        </p:tgtEl>
                                        <p:attrNameLst>
                                          <p:attrName>ppt_h</p:attrName>
                                        </p:attrNameLst>
                                      </p:cBhvr>
                                      <p:tavLst>
                                        <p:tav tm="0">
                                          <p:val>
                                            <p:fltVal val="0"/>
                                          </p:val>
                                        </p:tav>
                                        <p:tav tm="100000">
                                          <p:val>
                                            <p:strVal val="#ppt_h"/>
                                          </p:val>
                                        </p:tav>
                                      </p:tavLst>
                                    </p:anim>
                                    <p:anim calcmode="lin" valueType="num">
                                      <p:cBhvr>
                                        <p:cTn id="39" dur="500" fill="hold"/>
                                        <p:tgtEl>
                                          <p:spTgt spid="1026"/>
                                        </p:tgtEl>
                                        <p:attrNameLst>
                                          <p:attrName>style.rotation</p:attrName>
                                        </p:attrNameLst>
                                      </p:cBhvr>
                                      <p:tavLst>
                                        <p:tav tm="0">
                                          <p:val>
                                            <p:fltVal val="360"/>
                                          </p:val>
                                        </p:tav>
                                        <p:tav tm="100000">
                                          <p:val>
                                            <p:fltVal val="0"/>
                                          </p:val>
                                        </p:tav>
                                      </p:tavLst>
                                    </p:anim>
                                    <p:animEffect transition="in" filter="fade">
                                      <p:cBhvr>
                                        <p:cTn id="4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DAE1-BE10-4942-8197-8C2FFA4979F9}"/>
              </a:ext>
            </a:extLst>
          </p:cNvPr>
          <p:cNvSpPr>
            <a:spLocks noGrp="1"/>
          </p:cNvSpPr>
          <p:nvPr>
            <p:ph type="title"/>
          </p:nvPr>
        </p:nvSpPr>
        <p:spPr/>
        <p:txBody>
          <a:bodyPr>
            <a:normAutofit/>
          </a:bodyPr>
          <a:lstStyle/>
          <a:p>
            <a:pPr algn="ctr"/>
            <a:r>
              <a:rPr lang="bn-IN" sz="6000" dirty="0">
                <a:latin typeface="NikoshBAN" panose="02000000000000000000" pitchFamily="2" charset="0"/>
                <a:cs typeface="NikoshBAN" panose="02000000000000000000" pitchFamily="2" charset="0"/>
              </a:rPr>
              <a:t>তাওবার পরিচয় </a:t>
            </a:r>
            <a:endParaRPr lang="en-US" sz="60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87C3DAF4-DD79-4AB0-AEB6-DD9BC82B6D72}"/>
              </a:ext>
            </a:extLst>
          </p:cNvPr>
          <p:cNvSpPr>
            <a:spLocks noGrp="1"/>
          </p:cNvSpPr>
          <p:nvPr>
            <p:ph idx="1"/>
          </p:nvPr>
        </p:nvSpPr>
        <p:spPr>
          <a:xfrm>
            <a:off x="838200" y="1766506"/>
            <a:ext cx="10515600" cy="4351338"/>
          </a:xfrm>
        </p:spPr>
        <p:txBody>
          <a:bodyPr>
            <a:normAutofit fontScale="92500"/>
          </a:bodyPr>
          <a:lstStyle/>
          <a:p>
            <a:pPr marL="0" indent="0">
              <a:buNone/>
            </a:pPr>
            <a:r>
              <a:rPr lang="bn-IN" sz="4800" dirty="0">
                <a:latin typeface="NikoshBAN" panose="02000000000000000000" pitchFamily="2" charset="0"/>
                <a:cs typeface="NikoshBAN" panose="02000000000000000000" pitchFamily="2" charset="0"/>
              </a:rPr>
              <a:t>তাওবা শব্দের অর্থ </a:t>
            </a:r>
            <a:r>
              <a:rPr lang="ar-SA" sz="4800" dirty="0">
                <a:latin typeface="NikoshBAN" panose="02000000000000000000" pitchFamily="2" charset="0"/>
              </a:rPr>
              <a:t>الرجوع</a:t>
            </a:r>
            <a:r>
              <a:rPr lang="bn-IN" sz="4800" dirty="0">
                <a:latin typeface="NikoshBAN" panose="02000000000000000000" pitchFamily="2" charset="0"/>
                <a:cs typeface="NikoshBAN" panose="02000000000000000000" pitchFamily="2" charset="0"/>
              </a:rPr>
              <a:t>বা ফিরে আসা।</a:t>
            </a:r>
          </a:p>
          <a:p>
            <a:pPr marL="0" indent="0">
              <a:buNone/>
            </a:pPr>
            <a:r>
              <a:rPr lang="bn-IN" sz="4800" dirty="0">
                <a:latin typeface="NikoshBAN" panose="02000000000000000000" pitchFamily="2" charset="0"/>
                <a:cs typeface="NikoshBAN" panose="02000000000000000000" pitchFamily="2" charset="0"/>
              </a:rPr>
              <a:t>শরিয়তের পরিভাষায় </a:t>
            </a:r>
            <a:r>
              <a:rPr lang="ar-SA" sz="4800" dirty="0">
                <a:latin typeface="NikoshBAN" panose="02000000000000000000" pitchFamily="2" charset="0"/>
              </a:rPr>
              <a:t>الرجوع من البعد عن الله الى القرب اليه سبحانه وتعالى </a:t>
            </a:r>
            <a:r>
              <a:rPr lang="bn-IN" sz="4800" dirty="0">
                <a:latin typeface="NikoshBAN" panose="02000000000000000000" pitchFamily="2" charset="0"/>
                <a:cs typeface="NikoshBAN" panose="02000000000000000000" pitchFamily="2" charset="0"/>
              </a:rPr>
              <a:t>অর্থ আল্লাহ তায়ালা থেকে দূরে অবস্থানকারি তাঁর নৈকট্য লাভের দিকে ফিরে আসা। </a:t>
            </a:r>
          </a:p>
          <a:p>
            <a:pPr marL="0" indent="0">
              <a:buNone/>
            </a:pPr>
            <a:r>
              <a:rPr lang="bn-IN" sz="4800" dirty="0">
                <a:latin typeface="NikoshBAN" panose="02000000000000000000" pitchFamily="2" charset="0"/>
                <a:cs typeface="NikoshBAN" panose="02000000000000000000" pitchFamily="2" charset="0"/>
              </a:rPr>
              <a:t>কারো কারো মতে অনুতাপ অনুশোচনা সহকারে গুনাহ বর্জন করে আল্লাহর দিকে প্রত্যাবর্তন করাকে তাওবা বলে। </a:t>
            </a:r>
            <a:endParaRPr lang="en-US" sz="4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A8F44D1B-A305-4D8B-B571-DC8D74A4B3F7}"/>
              </a:ext>
            </a:extLst>
          </p:cNvPr>
          <p:cNvSpPr txBox="1"/>
          <p:nvPr/>
        </p:nvSpPr>
        <p:spPr>
          <a:xfrm>
            <a:off x="2314222" y="2054578"/>
            <a:ext cx="3352800" cy="369332"/>
          </a:xfrm>
          <a:prstGeom prst="rect">
            <a:avLst/>
          </a:prstGeom>
          <a:noFill/>
        </p:spPr>
        <p:txBody>
          <a:bodyPr wrap="square" rtlCol="0">
            <a:spAutoFit/>
          </a:bodyPr>
          <a:lstStyle/>
          <a:p>
            <a:r>
              <a:rPr lang="bn-IN" dirty="0"/>
              <a:t> </a:t>
            </a:r>
            <a:endParaRPr lang="en-US" dirty="0"/>
          </a:p>
        </p:txBody>
      </p:sp>
      <p:pic>
        <p:nvPicPr>
          <p:cNvPr id="5" name="Picture 4">
            <a:extLst>
              <a:ext uri="{FF2B5EF4-FFF2-40B4-BE49-F238E27FC236}">
                <a16:creationId xmlns:a16="http://schemas.microsoft.com/office/drawing/2014/main" id="{500C628C-2C91-4742-9031-F09FDCDDDD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1813048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set>
                                      <p:cBhvr>
                                        <p:cTn id="11" dur="455" fill="hold">
                                          <p:stCondLst>
                                            <p:cond delay="0"/>
                                          </p:stCondLst>
                                        </p:cTn>
                                        <p:tgtEl>
                                          <p:spTgt spid="3">
                                            <p:txEl>
                                              <p:pRg st="0" end="0"/>
                                            </p:txEl>
                                          </p:spTgt>
                                        </p:tgtEl>
                                        <p:attrNameLst>
                                          <p:attrName>style.rotation</p:attrName>
                                        </p:attrNameLst>
                                      </p:cBhvr>
                                      <p:to>
                                        <p:strVal val="-45.0"/>
                                      </p:to>
                                    </p:set>
                                    <p:anim calcmode="lin" valueType="num">
                                      <p:cBhvr>
                                        <p:cTn id="12"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3">
                                            <p:txEl>
                                              <p:pRg st="1" end="1"/>
                                            </p:txEl>
                                          </p:spTgt>
                                        </p:tgtEl>
                                        <p:attrNameLst>
                                          <p:attrName>style.visibility</p:attrName>
                                        </p:attrNameLst>
                                      </p:cBhvr>
                                      <p:to>
                                        <p:strVal val="visible"/>
                                      </p:to>
                                    </p:set>
                                    <p:set>
                                      <p:cBhvr>
                                        <p:cTn id="20" dur="455" fill="hold">
                                          <p:stCondLst>
                                            <p:cond delay="0"/>
                                          </p:stCondLst>
                                        </p:cTn>
                                        <p:tgtEl>
                                          <p:spTgt spid="3">
                                            <p:txEl>
                                              <p:pRg st="1" end="1"/>
                                            </p:txEl>
                                          </p:spTgt>
                                        </p:tgtEl>
                                        <p:attrNameLst>
                                          <p:attrName>style.rotation</p:attrName>
                                        </p:attrNameLst>
                                      </p:cBhvr>
                                      <p:to>
                                        <p:strVal val="-45.0"/>
                                      </p:to>
                                    </p:set>
                                    <p:anim calcmode="lin" valueType="num">
                                      <p:cBhvr>
                                        <p:cTn id="21"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3">
                                            <p:txEl>
                                              <p:pRg st="2" end="2"/>
                                            </p:txEl>
                                          </p:spTgt>
                                        </p:tgtEl>
                                        <p:attrNameLst>
                                          <p:attrName>style.visibility</p:attrName>
                                        </p:attrNameLst>
                                      </p:cBhvr>
                                      <p:to>
                                        <p:strVal val="visible"/>
                                      </p:to>
                                    </p:set>
                                    <p:set>
                                      <p:cBhvr>
                                        <p:cTn id="29" dur="455" fill="hold">
                                          <p:stCondLst>
                                            <p:cond delay="0"/>
                                          </p:stCondLst>
                                        </p:cTn>
                                        <p:tgtEl>
                                          <p:spTgt spid="3">
                                            <p:txEl>
                                              <p:pRg st="2" end="2"/>
                                            </p:txEl>
                                          </p:spTgt>
                                        </p:tgtEl>
                                        <p:attrNameLst>
                                          <p:attrName>style.rotation</p:attrName>
                                        </p:attrNameLst>
                                      </p:cBhvr>
                                      <p:to>
                                        <p:strVal val="-45.0"/>
                                      </p:to>
                                    </p:set>
                                    <p:anim calcmode="lin" valueType="num">
                                      <p:cBhvr>
                                        <p:cTn id="30"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69CC-2345-4C24-A741-DC333BA71700}"/>
              </a:ext>
            </a:extLst>
          </p:cNvPr>
          <p:cNvSpPr>
            <a:spLocks noGrp="1"/>
          </p:cNvSpPr>
          <p:nvPr>
            <p:ph type="title"/>
          </p:nvPr>
        </p:nvSpPr>
        <p:spPr/>
        <p:txBody>
          <a:bodyPr>
            <a:normAutofit/>
          </a:bodyPr>
          <a:lstStyle/>
          <a:p>
            <a:pPr algn="ctr"/>
            <a:r>
              <a:rPr lang="bn-IN" sz="6000" dirty="0">
                <a:solidFill>
                  <a:srgbClr val="FF0000"/>
                </a:solidFill>
                <a:latin typeface="NikoshBAN" panose="02000000000000000000" pitchFamily="2" charset="0"/>
                <a:cs typeface="NikoshBAN" panose="02000000000000000000" pitchFamily="2" charset="0"/>
              </a:rPr>
              <a:t>তাওবার শর্ত </a:t>
            </a:r>
            <a:endParaRPr lang="en-US" sz="60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4A55513A-2BB2-4C0A-94D3-024DB5D2C363}"/>
              </a:ext>
            </a:extLst>
          </p:cNvPr>
          <p:cNvSpPr>
            <a:spLocks noGrp="1"/>
          </p:cNvSpPr>
          <p:nvPr>
            <p:ph idx="1"/>
          </p:nvPr>
        </p:nvSpPr>
        <p:spPr/>
        <p:txBody>
          <a:bodyPr>
            <a:normAutofit fontScale="92500" lnSpcReduction="10000"/>
          </a:bodyPr>
          <a:lstStyle/>
          <a:p>
            <a:r>
              <a:rPr lang="bn-IN" sz="3600" b="1" dirty="0">
                <a:latin typeface="NikoshBAN" panose="02000000000000000000" pitchFamily="2" charset="0"/>
                <a:cs typeface="NikoshBAN" panose="02000000000000000000" pitchFamily="2" charset="0"/>
              </a:rPr>
              <a:t>তাওবার শর্ত চারটি। তিনটি আল্লাহর সাথে অন্যায় করার ক্ষেত্রে আর একটি কোন বান্দার সাথে অন্যায় করার ক্ষেত্রে প্রযোজ্য। শর্ত গুলো হল ১।</a:t>
            </a:r>
            <a:r>
              <a:rPr lang="ar-SA" sz="3600" b="1" dirty="0">
                <a:latin typeface="NikoshBAN" panose="02000000000000000000" pitchFamily="2" charset="0"/>
              </a:rPr>
              <a:t>الاقلاع عن المعاصى </a:t>
            </a:r>
            <a:r>
              <a:rPr lang="bn-IN" sz="3600" b="1" dirty="0">
                <a:latin typeface="NikoshBAN" panose="02000000000000000000" pitchFamily="2" charset="0"/>
                <a:cs typeface="NikoshBAN" panose="02000000000000000000" pitchFamily="2" charset="0"/>
              </a:rPr>
              <a:t>অতিতের সকল অপরাধ নিজের দেহ,মন-মানসিকতা,নিয়ত দৃষ্টি থেকে অতিতের সকল অপরাধ মূলোৎপাঠন করা </a:t>
            </a:r>
          </a:p>
          <a:p>
            <a:r>
              <a:rPr lang="bn-IN" sz="3600" b="1" dirty="0">
                <a:latin typeface="NikoshBAN" panose="02000000000000000000" pitchFamily="2" charset="0"/>
                <a:cs typeface="NikoshBAN" panose="02000000000000000000" pitchFamily="2" charset="0"/>
              </a:rPr>
              <a:t>২।</a:t>
            </a:r>
            <a:r>
              <a:rPr lang="ar-SA" sz="3600" b="1" dirty="0">
                <a:latin typeface="NikoshBAN" panose="02000000000000000000" pitchFamily="2" charset="0"/>
              </a:rPr>
              <a:t>الندم عن فعل المعاصى</a:t>
            </a:r>
            <a:r>
              <a:rPr lang="bn-IN" sz="3600" b="1" dirty="0">
                <a:latin typeface="NikoshBAN" panose="02000000000000000000" pitchFamily="2" charset="0"/>
                <a:cs typeface="NikoshBAN" panose="02000000000000000000" pitchFamily="2" charset="0"/>
              </a:rPr>
              <a:t>অতিত অন্যায় অপরাধের জন্য অনুতপ্ত হওয়া ।</a:t>
            </a:r>
          </a:p>
          <a:p>
            <a:r>
              <a:rPr lang="bn-IN" sz="3600" b="1" dirty="0">
                <a:latin typeface="NikoshBAN" panose="02000000000000000000" pitchFamily="2" charset="0"/>
                <a:cs typeface="NikoshBAN" panose="02000000000000000000" pitchFamily="2" charset="0"/>
              </a:rPr>
              <a:t>৩।</a:t>
            </a:r>
            <a:r>
              <a:rPr lang="ar-SA" sz="3600" b="1" dirty="0">
                <a:latin typeface="NikoshBAN" panose="02000000000000000000" pitchFamily="2" charset="0"/>
              </a:rPr>
              <a:t>عدم العودة الى العزم على </a:t>
            </a:r>
            <a:r>
              <a:rPr lang="bn-IN" sz="3600" b="1" dirty="0">
                <a:latin typeface="NikoshBAN" panose="02000000000000000000" pitchFamily="2" charset="0"/>
                <a:cs typeface="NikoshBAN" panose="02000000000000000000" pitchFamily="2" charset="0"/>
              </a:rPr>
              <a:t>অপরাধ আর করবেনা বলে প্রতিশ্রুতিব্ধ হওয়া । </a:t>
            </a:r>
          </a:p>
          <a:p>
            <a:r>
              <a:rPr lang="bn-IN" sz="3600" b="1" dirty="0">
                <a:latin typeface="NikoshBAN" panose="02000000000000000000" pitchFamily="2" charset="0"/>
                <a:cs typeface="NikoshBAN" panose="02000000000000000000" pitchFamily="2" charset="0"/>
              </a:rPr>
              <a:t>৪।</a:t>
            </a:r>
            <a:r>
              <a:rPr lang="ar-SA" sz="3600" b="1" dirty="0">
                <a:latin typeface="NikoshBAN" panose="02000000000000000000" pitchFamily="2" charset="0"/>
              </a:rPr>
              <a:t>البرءمن حق صاحبها </a:t>
            </a:r>
            <a:r>
              <a:rPr lang="bn-IN" sz="3600" b="1" dirty="0">
                <a:latin typeface="NikoshBAN" panose="02000000000000000000" pitchFamily="2" charset="0"/>
                <a:cs typeface="NikoshBAN" panose="02000000000000000000" pitchFamily="2" charset="0"/>
              </a:rPr>
              <a:t>যার সাথে অন্যায় করা হয়েছে তাঁর থেকে দাবিমুক্ত হওয়া ।</a:t>
            </a:r>
          </a:p>
          <a:p>
            <a:r>
              <a:rPr lang="bn-IN" sz="3600" b="1" dirty="0">
                <a:latin typeface="NikoshBAN" panose="02000000000000000000" pitchFamily="2" charset="0"/>
                <a:cs typeface="NikoshBAN" panose="02000000000000000000" pitchFamily="2" charset="0"/>
              </a:rPr>
              <a:t>এই চারটি শর্ত পূর্ন হলে তাকে তাওবাতুন নসুহা বলা হয়। </a:t>
            </a:r>
            <a:endParaRPr lang="en-US" sz="36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7D3693E-B369-41C3-B6D4-05CE861859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2948844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2" end="2"/>
                                            </p:txEl>
                                          </p:spTgt>
                                        </p:tgtEl>
                                        <p:attrNameLst>
                                          <p:attrName>ppt_w</p:attrName>
                                        </p:attrNameLst>
                                      </p:cBhvr>
                                    </p:anim>
                                    <p:anim by="(#ppt_w*0.50)" calcmode="lin" valueType="num">
                                      <p:cBhvr>
                                        <p:cTn id="29" dur="500" decel="50000" autoRev="1" fill="hold">
                                          <p:stCondLst>
                                            <p:cond delay="0"/>
                                          </p:stCondLst>
                                        </p:cTn>
                                        <p:tgtEl>
                                          <p:spTgt spid="3">
                                            <p:txEl>
                                              <p:pRg st="2" end="2"/>
                                            </p:txEl>
                                          </p:spTgt>
                                        </p:tgtEl>
                                        <p:attrNameLst>
                                          <p:attrName>ppt_x</p:attrName>
                                        </p:attrNameLst>
                                      </p:cBhvr>
                                    </p:anim>
                                    <p:anim from="(-#ppt_h/2)" to="(#ppt_y)" calcmode="lin" valueType="num">
                                      <p:cBhvr>
                                        <p:cTn id="30" dur="1000" fill="hold">
                                          <p:stCondLst>
                                            <p:cond delay="0"/>
                                          </p:stCondLst>
                                        </p:cTn>
                                        <p:tgtEl>
                                          <p:spTgt spid="3">
                                            <p:txEl>
                                              <p:pRg st="2" end="2"/>
                                            </p:txEl>
                                          </p:spTgt>
                                        </p:tgtEl>
                                        <p:attrNameLst>
                                          <p:attrName>ppt_y</p:attrName>
                                        </p:attrNameLst>
                                      </p:cBhvr>
                                    </p:anim>
                                    <p:animRot by="21600000">
                                      <p:cBhvr>
                                        <p:cTn id="31" dur="1000" fill="hold">
                                          <p:stCondLst>
                                            <p:cond delay="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3" end="3"/>
                                            </p:txEl>
                                          </p:spTgt>
                                        </p:tgtEl>
                                        <p:attrNameLst>
                                          <p:attrName>ppt_w</p:attrName>
                                        </p:attrNameLst>
                                      </p:cBhvr>
                                    </p:anim>
                                    <p:anim by="(#ppt_w*0.50)" calcmode="lin" valueType="num">
                                      <p:cBhvr>
                                        <p:cTn id="37" dur="500" decel="50000" autoRev="1" fill="hold">
                                          <p:stCondLst>
                                            <p:cond delay="0"/>
                                          </p:stCondLst>
                                        </p:cTn>
                                        <p:tgtEl>
                                          <p:spTgt spid="3">
                                            <p:txEl>
                                              <p:pRg st="3" end="3"/>
                                            </p:txEl>
                                          </p:spTgt>
                                        </p:tgtEl>
                                        <p:attrNameLst>
                                          <p:attrName>ppt_x</p:attrName>
                                        </p:attrNameLst>
                                      </p:cBhvr>
                                    </p:anim>
                                    <p:anim from="(-#ppt_h/2)" to="(#ppt_y)" calcmode="lin" valueType="num">
                                      <p:cBhvr>
                                        <p:cTn id="38" dur="1000" fill="hold">
                                          <p:stCondLst>
                                            <p:cond delay="0"/>
                                          </p:stCondLst>
                                        </p:cTn>
                                        <p:tgtEl>
                                          <p:spTgt spid="3">
                                            <p:txEl>
                                              <p:pRg st="3" end="3"/>
                                            </p:txEl>
                                          </p:spTgt>
                                        </p:tgtEl>
                                        <p:attrNameLst>
                                          <p:attrName>ppt_y</p:attrName>
                                        </p:attrNameLst>
                                      </p:cBhvr>
                                    </p:anim>
                                    <p:animRot by="21600000">
                                      <p:cBhvr>
                                        <p:cTn id="39" dur="1000" fill="hold">
                                          <p:stCondLst>
                                            <p:cond delay="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3">
                                            <p:txEl>
                                              <p:pRg st="4" end="4"/>
                                            </p:txEl>
                                          </p:spTgt>
                                        </p:tgtEl>
                                        <p:attrNameLst>
                                          <p:attrName>style.visibility</p:attrName>
                                        </p:attrNameLst>
                                      </p:cBhvr>
                                      <p:to>
                                        <p:strVal val="visible"/>
                                      </p:to>
                                    </p:set>
                                    <p:anim by="(-#ppt_w*2)" calcmode="lin" valueType="num">
                                      <p:cBhvr rctx="PPT">
                                        <p:cTn id="44" dur="500" autoRev="1" fill="hold">
                                          <p:stCondLst>
                                            <p:cond delay="0"/>
                                          </p:stCondLst>
                                        </p:cTn>
                                        <p:tgtEl>
                                          <p:spTgt spid="3">
                                            <p:txEl>
                                              <p:pRg st="4" end="4"/>
                                            </p:txEl>
                                          </p:spTgt>
                                        </p:tgtEl>
                                        <p:attrNameLst>
                                          <p:attrName>ppt_w</p:attrName>
                                        </p:attrNameLst>
                                      </p:cBhvr>
                                    </p:anim>
                                    <p:anim by="(#ppt_w*0.50)" calcmode="lin" valueType="num">
                                      <p:cBhvr>
                                        <p:cTn id="45" dur="500" decel="50000" autoRev="1" fill="hold">
                                          <p:stCondLst>
                                            <p:cond delay="0"/>
                                          </p:stCondLst>
                                        </p:cTn>
                                        <p:tgtEl>
                                          <p:spTgt spid="3">
                                            <p:txEl>
                                              <p:pRg st="4" end="4"/>
                                            </p:txEl>
                                          </p:spTgt>
                                        </p:tgtEl>
                                        <p:attrNameLst>
                                          <p:attrName>ppt_x</p:attrName>
                                        </p:attrNameLst>
                                      </p:cBhvr>
                                    </p:anim>
                                    <p:anim from="(-#ppt_h/2)" to="(#ppt_y)" calcmode="lin" valueType="num">
                                      <p:cBhvr>
                                        <p:cTn id="46" dur="1000" fill="hold">
                                          <p:stCondLst>
                                            <p:cond delay="0"/>
                                          </p:stCondLst>
                                        </p:cTn>
                                        <p:tgtEl>
                                          <p:spTgt spid="3">
                                            <p:txEl>
                                              <p:pRg st="4" end="4"/>
                                            </p:txEl>
                                          </p:spTgt>
                                        </p:tgtEl>
                                        <p:attrNameLst>
                                          <p:attrName>ppt_y</p:attrName>
                                        </p:attrNameLst>
                                      </p:cBhvr>
                                    </p:anim>
                                    <p:animRot by="21600000">
                                      <p:cBhvr>
                                        <p:cTn id="47"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A9C5-DA34-4DC9-9BCF-927105B05A7A}"/>
              </a:ext>
            </a:extLst>
          </p:cNvPr>
          <p:cNvSpPr>
            <a:spLocks noGrp="1"/>
          </p:cNvSpPr>
          <p:nvPr>
            <p:ph type="title"/>
          </p:nvPr>
        </p:nvSpPr>
        <p:spPr/>
        <p:txBody>
          <a:bodyPr>
            <a:normAutofit/>
          </a:bodyPr>
          <a:lstStyle/>
          <a:p>
            <a:pPr algn="ctr"/>
            <a:r>
              <a:rPr lang="bn-IN" sz="6000" dirty="0">
                <a:solidFill>
                  <a:srgbClr val="FF0000"/>
                </a:solidFill>
                <a:latin typeface="NikoshBAN" panose="02000000000000000000" pitchFamily="2" charset="0"/>
                <a:cs typeface="NikoshBAN" panose="02000000000000000000" pitchFamily="2" charset="0"/>
              </a:rPr>
              <a:t>তাওবার গুরুত্ব </a:t>
            </a:r>
            <a:endParaRPr lang="en-US" sz="60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6C2AEC1-26B4-4ECE-873A-C6D0C4AEE428}"/>
              </a:ext>
            </a:extLst>
          </p:cNvPr>
          <p:cNvSpPr>
            <a:spLocks noGrp="1"/>
          </p:cNvSpPr>
          <p:nvPr>
            <p:ph idx="1"/>
          </p:nvPr>
        </p:nvSpPr>
        <p:spPr>
          <a:xfrm>
            <a:off x="1298222" y="1885244"/>
            <a:ext cx="8760178" cy="4269142"/>
          </a:xfrm>
        </p:spPr>
        <p:txBody>
          <a:bodyPr>
            <a:normAutofit/>
          </a:bodyPr>
          <a:lstStyle/>
          <a:p>
            <a:r>
              <a:rPr lang="bn-IN" dirty="0">
                <a:latin typeface="NikoshBAN" panose="02000000000000000000" pitchFamily="2" charset="0"/>
                <a:cs typeface="NikoshBAN" panose="02000000000000000000" pitchFamily="2" charset="0"/>
              </a:rPr>
              <a:t>আল্লাহ তায়ালা কুরআনে কারিমে ৮৮ আয়াতে বিভিন্ন আঙ্গিকে তাওবার কথা বলেছেন।খাঁটি তাওবার মাধ্যমে ক্ষমা পাওয়ার আশা করা যায়।যেমন ইরশাদ হচ্ছে-</a:t>
            </a:r>
            <a:r>
              <a:rPr lang="ar-SA" dirty="0">
                <a:latin typeface="NikoshBAN" panose="02000000000000000000" pitchFamily="2" charset="0"/>
              </a:rPr>
              <a:t>ياايها الذين امنوا توبواالى الله توبة نصوحا عسى ربكم ان يكفر عنكم سياتكم ويدخلكم جنات تجرى من تحتها الانهار </a:t>
            </a:r>
            <a:r>
              <a:rPr lang="bn-IN" dirty="0">
                <a:latin typeface="NikoshBAN" panose="02000000000000000000" pitchFamily="2" charset="0"/>
                <a:cs typeface="NikoshBAN" panose="02000000000000000000" pitchFamily="2" charset="0"/>
              </a:rPr>
              <a:t>অর্থঃ ওহে যারা ইমান এনেছ!তোমরা আল্লাহর সমীপে খাতি-দৃষ্টান্ত মূলক তাওবা ক্র।তাহলে নিশ্চই তোমার প্রতিপালক তোমাদের গুনাহ সমূহ মাপ করে দিবেন আর এমন জান্নাতে প্রবেশ করাবেন যার তলদেশে নহরসমুহ প্রবাহমান থাকবে। (সুরা তাহরিম ৮) </a:t>
            </a:r>
          </a:p>
          <a:p>
            <a:r>
              <a:rPr lang="bn-IN" dirty="0">
                <a:latin typeface="NikoshBAN" panose="02000000000000000000" pitchFamily="2" charset="0"/>
                <a:cs typeface="NikoshBAN" panose="02000000000000000000" pitchFamily="2" charset="0"/>
              </a:rPr>
              <a:t>রাসুল(সঃ)দৈনিক ১০০বার তাওবা করতেন।তিনি ইরশাদ করেন </a:t>
            </a:r>
            <a:r>
              <a:rPr lang="ar-SA" dirty="0">
                <a:latin typeface="NikoshBAN" panose="02000000000000000000" pitchFamily="2" charset="0"/>
              </a:rPr>
              <a:t>التاءب من الذنب كمن ذنب له </a:t>
            </a:r>
            <a:r>
              <a:rPr lang="bn-IN" dirty="0">
                <a:latin typeface="NikoshBAN" panose="02000000000000000000" pitchFamily="2" charset="0"/>
                <a:cs typeface="NikoshBAN" panose="02000000000000000000" pitchFamily="2" charset="0"/>
              </a:rPr>
              <a:t>অর্থ-গুনাহ থেকে তাওবাকারি এমন নিষ্পাপ হয়ে যায়,যেন তাঁর কোন গুনাহই ছিলনা। ইবনে মাজাহ </a:t>
            </a:r>
          </a:p>
        </p:txBody>
      </p:sp>
      <p:pic>
        <p:nvPicPr>
          <p:cNvPr id="4" name="Picture 3">
            <a:extLst>
              <a:ext uri="{FF2B5EF4-FFF2-40B4-BE49-F238E27FC236}">
                <a16:creationId xmlns:a16="http://schemas.microsoft.com/office/drawing/2014/main" id="{9934941D-A0FC-4B2C-9F92-DD5DA7C2DF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37550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9520-A5F0-4310-85BA-BDA0671DA73D}"/>
              </a:ext>
            </a:extLst>
          </p:cNvPr>
          <p:cNvSpPr>
            <a:spLocks noGrp="1"/>
          </p:cNvSpPr>
          <p:nvPr>
            <p:ph type="title"/>
          </p:nvPr>
        </p:nvSpPr>
        <p:spPr/>
        <p:txBody>
          <a:bodyPr>
            <a:normAutofit/>
          </a:bodyPr>
          <a:lstStyle/>
          <a:p>
            <a:pPr algn="ctr"/>
            <a:r>
              <a:rPr lang="bn-IN" sz="7200" dirty="0">
                <a:solidFill>
                  <a:srgbClr val="FF0000"/>
                </a:solidFill>
                <a:latin typeface="NikoshBAN" panose="02000000000000000000" pitchFamily="2" charset="0"/>
                <a:cs typeface="NikoshBAN" panose="02000000000000000000" pitchFamily="2" charset="0"/>
              </a:rPr>
              <a:t>তাওবার দোয়া </a:t>
            </a:r>
            <a:endParaRPr lang="en-US" sz="72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42708FE4-0E87-4BEB-BA50-C30677CFCE35}"/>
              </a:ext>
            </a:extLst>
          </p:cNvPr>
          <p:cNvSpPr>
            <a:spLocks noGrp="1"/>
          </p:cNvSpPr>
          <p:nvPr>
            <p:ph idx="1"/>
          </p:nvPr>
        </p:nvSpPr>
        <p:spPr/>
        <p:txBody>
          <a:bodyPr>
            <a:normAutofit/>
          </a:bodyPr>
          <a:lstStyle/>
          <a:p>
            <a:r>
              <a:rPr lang="bn-IN" sz="4400" dirty="0">
                <a:latin typeface="NikoshBAN" panose="02000000000000000000" pitchFamily="2" charset="0"/>
                <a:cs typeface="NikoshBAN" panose="02000000000000000000" pitchFamily="2" charset="0"/>
              </a:rPr>
              <a:t>তাওবা ইস্তিকফার নিন্মরুফ –</a:t>
            </a:r>
            <a:r>
              <a:rPr lang="ar-SA" sz="4400" dirty="0">
                <a:latin typeface="NikoshBAN" panose="02000000000000000000" pitchFamily="2" charset="0"/>
              </a:rPr>
              <a:t>استغفرالله ربى من كل ذنب واتوب اليه لاحول ولا قوة الا بالله العلى العظيم</a:t>
            </a:r>
            <a:r>
              <a:rPr lang="bn-IN" sz="4400" dirty="0">
                <a:latin typeface="NikoshBAN" panose="02000000000000000000" pitchFamily="2" charset="0"/>
                <a:cs typeface="NikoshBAN" panose="02000000000000000000" pitchFamily="2" charset="0"/>
              </a:rPr>
              <a:t>অর্থ- আমি আমার প্রতিপালক আল্লাহর দরবারে ক্ষমা চাই সকল প্রকার গুনাহ হতে এবং তাঁরই দিকে আমি ফিরে যাচ্ছি। মহান আল্লাহর সাহায্য ব্যতীত আমার ইবাদত করার এবং গুনাহ থেকে বাচার কোন ক্ষমতা নাই। তাওবা করার সময় নিজকে অপরাধি হিসেবে আল্লাহর দরবারে পেশ করতে হবে। </a:t>
            </a:r>
            <a:endParaRPr lang="en-US" sz="4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B1541C43-C7CF-4EA3-B7AF-58A1BB0AB0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460439"/>
            <a:ext cx="12192000" cy="1194361"/>
          </a:xfrm>
          <a:prstGeom prst="rect">
            <a:avLst/>
          </a:prstGeom>
        </p:spPr>
      </p:pic>
    </p:spTree>
    <p:extLst>
      <p:ext uri="{BB962C8B-B14F-4D97-AF65-F5344CB8AC3E}">
        <p14:creationId xmlns:p14="http://schemas.microsoft.com/office/powerpoint/2010/main" val="2911700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429</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NikoshBAN</vt:lpstr>
      <vt:lpstr>Office Theme</vt:lpstr>
      <vt:lpstr>PowerPoint Presentation</vt:lpstr>
      <vt:lpstr>PowerPoint Presentation</vt:lpstr>
      <vt:lpstr>PowerPoint Presentation</vt:lpstr>
      <vt:lpstr>শিখনফল </vt:lpstr>
      <vt:lpstr>নিছের ছবি গুলোর প্রতি লক্ষ কর </vt:lpstr>
      <vt:lpstr>তাওবার পরিচয় </vt:lpstr>
      <vt:lpstr>তাওবার শর্ত </vt:lpstr>
      <vt:lpstr>তাওবার গুরুত্ব </vt:lpstr>
      <vt:lpstr>তাওবার দোয়া </vt:lpstr>
      <vt:lpstr>একক কাজ </vt:lpstr>
      <vt:lpstr>বাড়ির কাজ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31</cp:revision>
  <dcterms:created xsi:type="dcterms:W3CDTF">2021-05-21T13:40:42Z</dcterms:created>
  <dcterms:modified xsi:type="dcterms:W3CDTF">2021-05-22T04:56:45Z</dcterms:modified>
</cp:coreProperties>
</file>