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82" r:id="rId3"/>
    <p:sldId id="283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84" r:id="rId12"/>
    <p:sldId id="295" r:id="rId13"/>
    <p:sldId id="296" r:id="rId14"/>
    <p:sldId id="297" r:id="rId15"/>
    <p:sldId id="301" r:id="rId16"/>
    <p:sldId id="298" r:id="rId17"/>
    <p:sldId id="30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>
        <p:scale>
          <a:sx n="81" d="100"/>
          <a:sy n="81" d="100"/>
        </p:scale>
        <p:origin x="-516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B012A-B7EF-4C57-8401-BCDDC1CAFC10}" type="doc">
      <dgm:prSet loTypeId="urn:microsoft.com/office/officeart/2005/8/layout/radial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D805EF-12EF-477A-A894-AA8CAE6AA5E2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শিখনফল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07A7D3-FBEE-4B43-B092-36418E9E5DD0}" type="parTrans" cxnId="{049D7FA4-E5A9-4665-9972-A9E0B4BD2472}">
      <dgm:prSet/>
      <dgm:spPr/>
      <dgm:t>
        <a:bodyPr/>
        <a:lstStyle/>
        <a:p>
          <a:endParaRPr lang="en-US"/>
        </a:p>
      </dgm:t>
    </dgm:pt>
    <dgm:pt modelId="{0A91D7D7-755F-4D5B-9563-0F0488A7E0B2}" type="sibTrans" cxnId="{049D7FA4-E5A9-4665-9972-A9E0B4BD2472}">
      <dgm:prSet/>
      <dgm:spPr/>
      <dgm:t>
        <a:bodyPr/>
        <a:lstStyle/>
        <a:p>
          <a:endParaRPr lang="en-US"/>
        </a:p>
      </dgm:t>
    </dgm:pt>
    <dgm:pt modelId="{599A55AD-B30C-4EBF-8E60-7688D74905E1}" type="pres">
      <dgm:prSet presAssocID="{47AB012A-B7EF-4C57-8401-BCDDC1CAFC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970BE-962A-4295-834B-A57032591758}" type="pres">
      <dgm:prSet presAssocID="{47AB012A-B7EF-4C57-8401-BCDDC1CAFC10}" presName="radial" presStyleCnt="0">
        <dgm:presLayoutVars>
          <dgm:animLvl val="ctr"/>
        </dgm:presLayoutVars>
      </dgm:prSet>
      <dgm:spPr/>
    </dgm:pt>
    <dgm:pt modelId="{CD3F67B1-EB7D-4986-9A7B-D5F9060A2D6B}" type="pres">
      <dgm:prSet presAssocID="{83D805EF-12EF-477A-A894-AA8CAE6AA5E2}" presName="centerShape" presStyleLbl="vennNode1" presStyleIdx="0" presStyleCnt="1" custScaleX="284005" custLinFactNeighborX="-32301" custLinFactNeighborY="-4004"/>
      <dgm:spPr/>
      <dgm:t>
        <a:bodyPr/>
        <a:lstStyle/>
        <a:p>
          <a:endParaRPr lang="en-US"/>
        </a:p>
      </dgm:t>
    </dgm:pt>
  </dgm:ptLst>
  <dgm:cxnLst>
    <dgm:cxn modelId="{DAB38EC8-04C4-466A-B761-3C59178BFFB6}" type="presOf" srcId="{47AB012A-B7EF-4C57-8401-BCDDC1CAFC10}" destId="{599A55AD-B30C-4EBF-8E60-7688D74905E1}" srcOrd="0" destOrd="0" presId="urn:microsoft.com/office/officeart/2005/8/layout/radial3"/>
    <dgm:cxn modelId="{049D7FA4-E5A9-4665-9972-A9E0B4BD2472}" srcId="{47AB012A-B7EF-4C57-8401-BCDDC1CAFC10}" destId="{83D805EF-12EF-477A-A894-AA8CAE6AA5E2}" srcOrd="0" destOrd="0" parTransId="{3907A7D3-FBEE-4B43-B092-36418E9E5DD0}" sibTransId="{0A91D7D7-755F-4D5B-9563-0F0488A7E0B2}"/>
    <dgm:cxn modelId="{C438C1CF-7A83-4721-8B2A-8EEBE4C202EE}" type="presOf" srcId="{83D805EF-12EF-477A-A894-AA8CAE6AA5E2}" destId="{CD3F67B1-EB7D-4986-9A7B-D5F9060A2D6B}" srcOrd="0" destOrd="0" presId="urn:microsoft.com/office/officeart/2005/8/layout/radial3"/>
    <dgm:cxn modelId="{6BDA3BA3-368F-4EE9-BCDD-4335BB5F95BE}" type="presParOf" srcId="{599A55AD-B30C-4EBF-8E60-7688D74905E1}" destId="{6FA970BE-962A-4295-834B-A57032591758}" srcOrd="0" destOrd="0" presId="urn:microsoft.com/office/officeart/2005/8/layout/radial3"/>
    <dgm:cxn modelId="{D3C3796A-F726-4D49-B435-34B1234E92EE}" type="presParOf" srcId="{6FA970BE-962A-4295-834B-A57032591758}" destId="{CD3F67B1-EB7D-4986-9A7B-D5F9060A2D6B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F67B1-EB7D-4986-9A7B-D5F9060A2D6B}">
      <dsp:nvSpPr>
        <dsp:cNvPr id="0" name=""/>
        <dsp:cNvSpPr/>
      </dsp:nvSpPr>
      <dsp:spPr>
        <a:xfrm>
          <a:off x="0" y="0"/>
          <a:ext cx="5410295" cy="1905000"/>
        </a:xfrm>
        <a:prstGeom prst="ellipse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শিখনফল</a:t>
          </a:r>
          <a:endParaRPr lang="en-US" sz="6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2319" y="278981"/>
        <a:ext cx="3825657" cy="1347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7DF2-DBA9-40FC-BCBE-BDA636A6C4C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9FB5-621C-41B1-88FD-79FBE794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5230-7025-4051-9770-6696AE69908B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hyperlink" Target="mailto:foizahmedran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7467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976793" y="304968"/>
            <a:ext cx="3687303" cy="3528431"/>
            <a:chOff x="6400800" y="2971800"/>
            <a:chExt cx="2467708" cy="3493839"/>
          </a:xfrm>
        </p:grpSpPr>
        <p:sp>
          <p:nvSpPr>
            <p:cNvPr id="11" name="Rectangle 10"/>
            <p:cNvSpPr/>
            <p:nvPr/>
          </p:nvSpPr>
          <p:spPr>
            <a:xfrm>
              <a:off x="6400800" y="2971800"/>
              <a:ext cx="2467708" cy="3429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7896671">
              <a:off x="5819096" y="4157639"/>
              <a:ext cx="3429000" cy="118699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>
                  <a:gd name="adj1" fmla="val 12500"/>
                  <a:gd name="adj2" fmla="val 403"/>
                </a:avLst>
              </a:prstTxWarp>
              <a:spAutoFit/>
            </a:bodyPr>
            <a:lstStyle/>
            <a:p>
              <a:pPr algn="ctr" defTabSz="685800"/>
              <a:r>
                <a:rPr lang="bn-BD" sz="1000" b="1" u="sng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bn-BD" sz="1000" b="1" u="sng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u="sng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bn-BD" sz="1000" b="1" u="sng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u="sng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sz="1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08760" y="293128"/>
            <a:ext cx="3906267" cy="3587261"/>
            <a:chOff x="6172199" y="1377462"/>
            <a:chExt cx="2614249" cy="3552092"/>
          </a:xfrm>
        </p:grpSpPr>
        <p:sp>
          <p:nvSpPr>
            <p:cNvPr id="14" name="Rectangle 13"/>
            <p:cNvSpPr/>
            <p:nvPr/>
          </p:nvSpPr>
          <p:spPr>
            <a:xfrm>
              <a:off x="6172199" y="1377462"/>
              <a:ext cx="2614249" cy="3552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481105">
              <a:off x="6035817" y="2663472"/>
              <a:ext cx="3167451" cy="803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bn-BD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79098" y="310886"/>
            <a:ext cx="3687303" cy="3462950"/>
            <a:chOff x="228600" y="1418493"/>
            <a:chExt cx="2467708" cy="3429000"/>
          </a:xfrm>
        </p:grpSpPr>
        <p:sp>
          <p:nvSpPr>
            <p:cNvPr id="17" name="Rectangle 16"/>
            <p:cNvSpPr/>
            <p:nvPr/>
          </p:nvSpPr>
          <p:spPr>
            <a:xfrm>
              <a:off x="228600" y="1418493"/>
              <a:ext cx="2467708" cy="3429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18493"/>
              <a:ext cx="2467708" cy="342899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40021" y="216927"/>
            <a:ext cx="3872931" cy="4038600"/>
            <a:chOff x="2948351" y="1453662"/>
            <a:chExt cx="2690447" cy="4038600"/>
          </a:xfrm>
        </p:grpSpPr>
        <p:sp>
          <p:nvSpPr>
            <p:cNvPr id="20" name="Frame 19"/>
            <p:cNvSpPr/>
            <p:nvPr/>
          </p:nvSpPr>
          <p:spPr>
            <a:xfrm>
              <a:off x="2948351" y="1453662"/>
              <a:ext cx="2690447" cy="4038600"/>
            </a:xfrm>
            <a:prstGeom prst="frame">
              <a:avLst>
                <a:gd name="adj1" fmla="val 696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7659" y="5029200"/>
              <a:ext cx="2614249" cy="4630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56183" y="5105400"/>
              <a:ext cx="457200" cy="310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2737" y="1482970"/>
              <a:ext cx="592017" cy="703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83200" y="3581400"/>
            <a:ext cx="77216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72443" y="4255528"/>
            <a:ext cx="6096000" cy="3090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 rot="21404572">
                <a:off x="2098427" y="552749"/>
                <a:ext cx="9202614" cy="5588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	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প্রদত্তরাশি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		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baseline="30000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b="0" i="1" baseline="30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- 2.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	=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)</a:t>
                </a:r>
                <a:r>
                  <a:rPr lang="en-US" sz="2800" dirty="0" smtClean="0"/>
                  <a:t> </a:t>
                </a:r>
                <a:r>
                  <a:rPr lang="en-US" sz="2800" baseline="30000" dirty="0" smtClean="0"/>
                  <a:t>2 </a:t>
                </a:r>
                <a:r>
                  <a:rPr lang="en-US" sz="2800" baseline="30000" dirty="0" smtClean="0"/>
                  <a:t> </a:t>
                </a:r>
                <a:r>
                  <a:rPr lang="en-US" sz="2800" dirty="0" smtClean="0"/>
                  <a:t> - 2</a:t>
                </a:r>
              </a:p>
              <a:p>
                <a:r>
                  <a:rPr lang="en-US" sz="2800" baseline="30000" dirty="0"/>
                  <a:t>	</a:t>
                </a:r>
                <a:r>
                  <a:rPr lang="en-US" sz="2800" baseline="30000" dirty="0" smtClean="0"/>
                  <a:t>	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baseline="30000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- 2</a:t>
                </a:r>
              </a:p>
              <a:p>
                <a:endParaRPr lang="en-US" sz="2800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baseline="30000" dirty="0" smtClean="0"/>
                  <a:t> </a:t>
                </a:r>
              </a:p>
              <a:p>
                <a:r>
                  <a:rPr lang="en-US" sz="2800" baseline="30000" dirty="0"/>
                  <a:t>	</a:t>
                </a:r>
                <a:r>
                  <a:rPr lang="en-US" sz="2800" baseline="30000" dirty="0" smtClean="0"/>
                  <a:t>	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sz="2800" baseline="30000" dirty="0" smtClean="0"/>
              </a:p>
              <a:p>
                <a:r>
                  <a:rPr lang="en-US" sz="2800" baseline="30000" dirty="0" smtClean="0"/>
                  <a:t> 		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নির্নেয়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4572">
                <a:off x="2098427" y="552749"/>
                <a:ext cx="9202614" cy="55883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1389180" y="732715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গ)	 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প্রমান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0</a:t>
                </a:r>
                <a:endParaRPr lang="en-US" dirty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80" y="732715"/>
                <a:ext cx="70866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2238" t="-12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 rot="21378165">
                <a:off x="1811208" y="1282038"/>
                <a:ext cx="8704392" cy="4778797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সমাধানঃ  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প্রাপ্ত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b="1" baseline="30000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(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smtClean="0"/>
                  <a:t>)</a:t>
                </a:r>
                <a:r>
                  <a:rPr lang="en-US" sz="3200" b="1" baseline="30000" dirty="0" smtClean="0"/>
                  <a:t>3</a:t>
                </a:r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baseline="30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b="1" baseline="30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b="1" i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b="1" i="1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b="1" i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i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3. x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𝟐𝟕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𝟐𝟕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𝟐𝟕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78165">
                <a:off x="1811208" y="1282038"/>
                <a:ext cx="8704392" cy="4778797"/>
              </a:xfrm>
              <a:prstGeom prst="rect">
                <a:avLst/>
              </a:prstGeom>
              <a:blipFill rotWithShape="1">
                <a:blip r:embed="rId4"/>
                <a:stretch>
                  <a:fillRect l="-1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9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957760" y="968591"/>
                <a:ext cx="8639901" cy="5021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latin typeface="NikoshBAN" pitchFamily="2" charset="0"/>
                    <a:cs typeface="NikoshBAN" pitchFamily="2" charset="0"/>
                  </a:rPr>
                  <a:t>বা,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𝟐𝟕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b="1" i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𝟐𝟕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i="1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b="1" i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𝟐𝟕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𝟑𝟔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  </m:t>
                    </m:r>
                    <m:r>
                      <a:rPr lang="en-US" sz="3200" b="1" i="1" smtClean="0">
                        <a:latin typeface="Cambria Math"/>
                      </a:rPr>
                      <m:t>𝟖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+ 8 = -9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baseline="300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endParaRPr lang="en-US" sz="3200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i="1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  </m:t>
                    </m:r>
                    <m:r>
                      <a:rPr lang="en-US" sz="3200" b="1" i="1">
                        <a:latin typeface="Cambria Math"/>
                      </a:rPr>
                      <m:t>𝟖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8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=0 (Proved) </a:t>
                </a:r>
                <a:endParaRPr lang="en-US" sz="3200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60" y="968591"/>
                <a:ext cx="8639901" cy="5021246"/>
              </a:xfrm>
              <a:prstGeom prst="rect">
                <a:avLst/>
              </a:prstGeom>
              <a:blipFill rotWithShape="1">
                <a:blip r:embed="rId3"/>
                <a:stretch>
                  <a:fillRect l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"/>
            <a:ext cx="12192000" cy="6855809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1277816" y="726832"/>
            <a:ext cx="6400799" cy="144780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-398586" y="2215650"/>
                <a:ext cx="10046677" cy="121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		</a:t>
                </a:r>
                <a:r>
                  <a:rPr lang="en-US" sz="2800" dirty="0"/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3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  <m:r>
                      <a:rPr lang="en-US" sz="3200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1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rPr>
                      <m:t>একটি 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rPr>
                      <m:t>বীজগানিতিক সমীকরণ 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586" y="2215650"/>
                <a:ext cx="10046677" cy="121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1354010" y="3012823"/>
                <a:ext cx="737968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ক)	</a:t>
                </a:r>
                <a:r>
                  <a:rPr lang="en-US" sz="5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5400" dirty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sz="5400" b="0" i="0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  <m:r>
                      <a:rPr lang="en-US" sz="5400" i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	 </a:t>
                </a:r>
                <a:endParaRPr lang="en-US" sz="5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10" y="3012823"/>
                <a:ext cx="7379682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4377" t="-2400" b="-9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3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94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32031" y="937846"/>
            <a:ext cx="5134707" cy="8675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36277" y="2250831"/>
            <a:ext cx="6084277" cy="4466492"/>
            <a:chOff x="3036277" y="2250831"/>
            <a:chExt cx="6084277" cy="4466492"/>
          </a:xfrm>
        </p:grpSpPr>
        <p:sp>
          <p:nvSpPr>
            <p:cNvPr id="5" name="Rectangle 4"/>
            <p:cNvSpPr/>
            <p:nvPr/>
          </p:nvSpPr>
          <p:spPr>
            <a:xfrm>
              <a:off x="3036277" y="2250831"/>
              <a:ext cx="6084277" cy="44664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35915" y="2823117"/>
              <a:ext cx="5984639" cy="2930637"/>
              <a:chOff x="3135915" y="2823117"/>
              <a:chExt cx="5984639" cy="293063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3300038" y="2823117"/>
                    <a:ext cx="5820516" cy="124187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dirty="0" smtClean="0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lang="en-US" sz="4000" b="0" i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4000" dirty="0"/>
                      <a:t> 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হলে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</a:p>
                  <a:p>
                    <a:r>
                      <a:rPr lang="en-US" dirty="0" smtClean="0">
                        <a:latin typeface="Agency FB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0038" y="2823117"/>
                    <a:ext cx="5820516" cy="124187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6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3135915" y="4788874"/>
                    <a:ext cx="5714999" cy="9648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US" sz="4000" dirty="0" smtClean="0"/>
                      <a:t> 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এর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মান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নির্নয়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কর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?</a:t>
                    </a:r>
                    <a:endParaRPr lang="en-US" sz="4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5915" y="4788874"/>
                    <a:ext cx="5714999" cy="96488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64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602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026" y="1746733"/>
            <a:ext cx="36576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কাজঃ</a:t>
            </a:r>
            <a:endParaRPr lang="en-US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7493" y="2954210"/>
                <a:ext cx="6324600" cy="1241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000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/>
                  <a:t>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dirty="0" smtClean="0">
                    <a:latin typeface="Agency FB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93" y="2954210"/>
                <a:ext cx="6324600" cy="1241878"/>
              </a:xfrm>
              <a:prstGeom prst="rect">
                <a:avLst/>
              </a:prstGeom>
              <a:blipFill rotWithShape="1">
                <a:blip r:embed="rId4"/>
                <a:stretch>
                  <a:fillRect l="-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1548904" y="4302365"/>
                <a:ext cx="6686550" cy="114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খ)	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প্রমান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600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= 34</a:t>
                </a: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04" y="4302365"/>
                <a:ext cx="6686550" cy="1143000"/>
              </a:xfrm>
              <a:prstGeom prst="rect">
                <a:avLst/>
              </a:prstGeom>
              <a:blipFill rotWithShape="1">
                <a:blip r:embed="rId5"/>
                <a:stretch>
                  <a:fillRect l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1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818" y="4876801"/>
            <a:ext cx="4623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01733159539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8" y="76200"/>
            <a:ext cx="2969887" cy="26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8" y="152400"/>
            <a:ext cx="4365325" cy="23856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34740" y="1449660"/>
            <a:ext cx="4124105" cy="654954"/>
          </a:xfrm>
          <a:prstGeom prst="roundRect">
            <a:avLst/>
          </a:prstGeom>
          <a:gradFill>
            <a:gsLst>
              <a:gs pos="8000">
                <a:srgbClr val="92D050">
                  <a:alpha val="99000"/>
                </a:srgbClr>
              </a:gs>
              <a:gs pos="41000">
                <a:schemeClr val="accent1">
                  <a:lumMod val="20000"/>
                  <a:lumOff val="80000"/>
                </a:schemeClr>
              </a:gs>
              <a:gs pos="87000">
                <a:schemeClr val="bg1">
                  <a:alpha val="48000"/>
                </a:schemeClr>
              </a:gs>
            </a:gsLst>
            <a:lin ang="13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39D-F039-488F-9584-39D09925D4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5/18/2021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44" y="-82166"/>
            <a:ext cx="4365325" cy="2385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861445" y="4038600"/>
                <a:ext cx="9448800" cy="76200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খ)	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প্রমান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47</m:t>
                    </m:r>
                    <m:r>
                      <a:rPr lang="en-US" b="0" i="1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4038600"/>
                <a:ext cx="7086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2238" t="-8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861445" y="3323814"/>
                <a:ext cx="9448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	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3323814"/>
                <a:ext cx="70866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2238" t="-56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861445" y="4804231"/>
                <a:ext cx="9448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গ)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4804231"/>
                <a:ext cx="7086600" cy="762000"/>
              </a:xfrm>
              <a:prstGeom prst="rect">
                <a:avLst/>
              </a:prstGeom>
              <a:blipFill rotWithShape="1">
                <a:blip r:embed="rId6"/>
                <a:stretch>
                  <a:fillRect l="-2065"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1445" y="2538053"/>
                <a:ext cx="97049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dirty="0">
                            <a:latin typeface="NikoshBAN" pitchFamily="2" charset="0"/>
                            <a:cs typeface="NikoshBAN" pitchFamily="2" charset="0"/>
                          </a:rPr>
                          <m:t>যদি 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3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NikoshBAN" pitchFamily="2" charset="0"/>
                        <a:cs typeface="NikoshBAN" pitchFamily="2" charset="0"/>
                      </a:rPr>
                      <m:t>হয় তবে</m:t>
                    </m:r>
                    <m:r>
                      <m:rPr>
                        <m:nor/>
                      </m:rPr>
                      <a:rPr lang="en-US" sz="44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2538052"/>
                <a:ext cx="727871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20826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8897" y="-3"/>
            <a:ext cx="11943104" cy="6858002"/>
            <a:chOff x="248897" y="-3"/>
            <a:chExt cx="11943104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296" y="228598"/>
              <a:ext cx="3465583" cy="30083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26418" y="108887"/>
              <a:ext cx="3465583" cy="30083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80" y="3849616"/>
              <a:ext cx="3465583" cy="30083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26417" y="3621017"/>
              <a:ext cx="3465583" cy="3008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74645" y="753889"/>
              <a:ext cx="6603090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endPara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4575" y="2817255"/>
              <a:ext cx="595387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99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5363" y="3554563"/>
            <a:ext cx="2402361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ম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64" y="671938"/>
            <a:ext cx="2556860" cy="2649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17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99"/>
            <a:ext cx="12016154" cy="6711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50337" y="2841470"/>
                <a:ext cx="8153393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2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3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360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/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𝑏𝑐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𝑐𝑎</m:t>
                      </m:r>
                    </m:oMath>
                  </m:oMathPara>
                </a14:m>
                <a:endParaRPr lang="bn-BD" sz="360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37" y="2841470"/>
                <a:ext cx="8153393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16062" y="1078524"/>
            <a:ext cx="5720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সূত্রঃ</a:t>
            </a:r>
          </a:p>
        </p:txBody>
      </p:sp>
    </p:spTree>
    <p:extLst>
      <p:ext uri="{BB962C8B-B14F-4D97-AF65-F5344CB8AC3E}">
        <p14:creationId xmlns:p14="http://schemas.microsoft.com/office/powerpoint/2010/main" val="26454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31"/>
            <a:ext cx="12192000" cy="6877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 rot="21304563">
                <a:off x="1898488" y="1104548"/>
                <a:ext cx="8426903" cy="450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bn-BD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r>
                  <a:rPr lang="bn-IN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d>
                      <m:dPr>
                        <m:ctrlPr>
                          <a:rPr lang="bn-IN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bn-IN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bn-IN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3600" b="1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04563">
                <a:off x="1898488" y="1104548"/>
                <a:ext cx="8426903" cy="4503220"/>
              </a:xfrm>
              <a:prstGeom prst="rect">
                <a:avLst/>
              </a:prstGeom>
              <a:blipFill rotWithShape="1">
                <a:blip r:embed="rId3"/>
                <a:stretch>
                  <a:fillRect l="-2012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267200" y="357554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IN" sz="4000" b="1" u="sng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অনুসিদ্ধান্তঃ</a:t>
            </a:r>
            <a:endParaRPr lang="bn-BD" sz="4000" b="1" u="sng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19" y="2441466"/>
            <a:ext cx="1571625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1947" y="756141"/>
            <a:ext cx="73152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71" y="2825408"/>
            <a:ext cx="11359662" cy="23915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DoubleWave1">
              <a:avLst>
                <a:gd name="adj1" fmla="val 6250"/>
                <a:gd name="adj2" fmla="val -625"/>
              </a:avLst>
            </a:prstTxWarp>
            <a:spAutoFit/>
          </a:bodyPr>
          <a:lstStyle/>
          <a:p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</a:t>
            </a:r>
            <a:endParaRPr lang="en-US" sz="88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27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2000440"/>
              </p:ext>
            </p:extLst>
          </p:nvPr>
        </p:nvGraphicFramePr>
        <p:xfrm>
          <a:off x="914400" y="838200"/>
          <a:ext cx="10210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68923" y="3786553"/>
            <a:ext cx="7842739" cy="216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১ ।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রাশির বর্গের সূত্র ও অনুসিদ্ধান্ত সমূহ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   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বলতে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সূত্রের সাহায্যে মান নির্ণয় করতে পারবে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-398586" y="457200"/>
                <a:ext cx="10046677" cy="121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		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NikoshBAN" pitchFamily="2" charset="0"/>
                        <a:cs typeface="NikoshBAN" pitchFamily="2" charset="0"/>
                      </a:rPr>
                      <m:t>একটি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NikoshBAN" pitchFamily="2" charset="0"/>
                        <a:cs typeface="NikoshBAN" pitchFamily="2" charset="0"/>
                      </a:rPr>
                      <m:t>বীজগানিতিক সমীকরণ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NikoshBAN" pitchFamily="2" charset="0"/>
                        <a:cs typeface="NikoshBAN" pitchFamily="2" charset="0"/>
                      </a:rPr>
                      <m:t>  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586" y="457200"/>
                <a:ext cx="10046677" cy="121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685800" y="2895600"/>
                <a:ext cx="7086600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95600"/>
                <a:ext cx="7086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807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533400" y="1828800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	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70866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2238" t="-56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685800" y="4191000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গ)	 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প্রমান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0</a:t>
                </a:r>
                <a:endParaRPr lang="en-US" dirty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7086600" cy="762000"/>
              </a:xfrm>
              <a:prstGeom prst="rect">
                <a:avLst/>
              </a:prstGeom>
              <a:blipFill rotWithShape="1">
                <a:blip r:embed="rId6"/>
                <a:stretch>
                  <a:fillRect l="-2238" t="-120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1518132" y="855791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	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32" y="855791"/>
                <a:ext cx="70866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2150" t="-56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922575" y="1750957"/>
                <a:ext cx="8229600" cy="452596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	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বা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/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ব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 smtClean="0"/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নির্নেয়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75" y="1750957"/>
                <a:ext cx="82296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481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2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1811208" y="832352"/>
                <a:ext cx="7086600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08" y="832352"/>
                <a:ext cx="70866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72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 rot="21378165">
                <a:off x="1811208" y="1633728"/>
                <a:ext cx="8704392" cy="4778797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সমাধানঃ  </a:t>
                </a:r>
              </a:p>
              <a:p>
                <a:pPr marL="0" indent="0">
                  <a:buNone/>
                </a:pP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900" b="1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5900" b="1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59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900" b="1" dirty="0" err="1">
                    <a:latin typeface="NikoshBAN" pitchFamily="2" charset="0"/>
                    <a:cs typeface="NikoshBAN" pitchFamily="2" charset="0"/>
                  </a:rPr>
                  <a:t>প্রাপ্ত</a:t>
                </a:r>
                <a:r>
                  <a:rPr lang="en-US" sz="5900" b="1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59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9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900" b="1" dirty="0"/>
                  <a:t> </a:t>
                </a:r>
                <a:r>
                  <a:rPr lang="en-US" sz="59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9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59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900" b="1" dirty="0" err="1" smtClean="0">
                    <a:latin typeface="NikoshBAN" pitchFamily="2" charset="0"/>
                    <a:cs typeface="NikoshBAN" pitchFamily="2" charset="0"/>
                  </a:rPr>
                  <a:t>আখন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9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9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9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5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9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9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9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 = (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59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9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59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5900" b="1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5900" b="1" i="0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9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59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	    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	     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9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5900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5900" b="1" dirty="0"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en-US" sz="59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5900" b="1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5900" b="1" baseline="30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59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– 2 </a:t>
                </a:r>
              </a:p>
              <a:p>
                <a:pPr marL="0" indent="0">
                  <a:buNone/>
                </a:pPr>
                <a:r>
                  <a:rPr lang="en-US" sz="5900" b="1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5900" b="1" baseline="30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5900" b="1" dirty="0" smtClean="0">
                    <a:latin typeface="Times New Roman" pitchFamily="18" charset="0"/>
                    <a:cs typeface="Times New Roman" pitchFamily="18" charset="0"/>
                  </a:rPr>
                  <a:t>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 smtClean="0">
                            <a:latin typeface="Cambria Math"/>
                          </a:rPr>
                          <m:t>𝟗</m:t>
                        </m:r>
                        <m:r>
                          <a:rPr lang="en-US" sz="5900" b="1" i="1" smtClean="0">
                            <a:latin typeface="Cambria Math"/>
                          </a:rPr>
                          <m:t> −</m:t>
                        </m:r>
                        <m:r>
                          <a:rPr lang="en-US" sz="59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5900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5900" b="1" i="1" smtClean="0">
                        <a:latin typeface="Cambria Math"/>
                      </a:rPr>
                      <m:t> </m:t>
                    </m:r>
                  </m:oMath>
                </a14:m>
                <a:endParaRPr lang="en-US" sz="5900" b="1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900" b="1" dirty="0" smtClean="0">
                    <a:latin typeface="Times New Roman" pitchFamily="18" charset="0"/>
                  </a:rPr>
                  <a:t>			     = </a:t>
                </a:r>
                <a:r>
                  <a:rPr lang="en-US" sz="5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9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9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5900" b="1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900" b="1" baseline="30000" dirty="0" smtClean="0">
                    <a:latin typeface="NikoshBAN" pitchFamily="2" charset="0"/>
                    <a:cs typeface="NikoshBAN" pitchFamily="2" charset="0"/>
                  </a:rPr>
                  <a:t>		</a:t>
                </a:r>
                <a:r>
                  <a:rPr lang="en-US" sz="59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5900" b="1" baseline="300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400" b="1" i="1" dirty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78165">
                <a:off x="1811208" y="1633728"/>
                <a:ext cx="8704392" cy="4778797"/>
              </a:xfrm>
              <a:prstGeom prst="rect">
                <a:avLst/>
              </a:prstGeom>
              <a:blipFill rotWithShape="1">
                <a:blip r:embed="rId4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3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0.4|6.1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423</Words>
  <Application>Microsoft Office PowerPoint</Application>
  <PresentationFormat>Custom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kri</cp:lastModifiedBy>
  <cp:revision>184</cp:revision>
  <dcterms:created xsi:type="dcterms:W3CDTF">2017-08-03T23:15:03Z</dcterms:created>
  <dcterms:modified xsi:type="dcterms:W3CDTF">2021-05-18T08:32:34Z</dcterms:modified>
</cp:coreProperties>
</file>